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9" r:id="rId4"/>
    <p:sldId id="266" r:id="rId5"/>
    <p:sldId id="283" r:id="rId6"/>
    <p:sldId id="260" r:id="rId7"/>
    <p:sldId id="261" r:id="rId8"/>
    <p:sldId id="263" r:id="rId9"/>
    <p:sldId id="264" r:id="rId10"/>
    <p:sldId id="265" r:id="rId11"/>
    <p:sldId id="269" r:id="rId12"/>
    <p:sldId id="262" r:id="rId13"/>
    <p:sldId id="267" r:id="rId14"/>
    <p:sldId id="268" r:id="rId15"/>
    <p:sldId id="270" r:id="rId16"/>
    <p:sldId id="271" r:id="rId17"/>
    <p:sldId id="272" r:id="rId18"/>
    <p:sldId id="274" r:id="rId19"/>
    <p:sldId id="275" r:id="rId20"/>
    <p:sldId id="284" r:id="rId21"/>
    <p:sldId id="276" r:id="rId22"/>
    <p:sldId id="277" r:id="rId23"/>
    <p:sldId id="278" r:id="rId24"/>
    <p:sldId id="279" r:id="rId25"/>
    <p:sldId id="280" r:id="rId26"/>
    <p:sldId id="282" r:id="rId2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75" d="100"/>
          <a:sy n="75" d="100"/>
        </p:scale>
        <p:origin x="-101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8EC3159-32B7-4845-A69F-F9752CF5A25D}" type="datetimeFigureOut">
              <a:rPr lang="es-CL" smtClean="0"/>
              <a:t>10-07-2014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44CF860-EEFC-441B-A1C8-A03364963AF3}"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8EC3159-32B7-4845-A69F-F9752CF5A25D}" type="datetimeFigureOut">
              <a:rPr lang="es-CL" smtClean="0"/>
              <a:t>10-07-2014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44CF860-EEFC-441B-A1C8-A03364963AF3}"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8EC3159-32B7-4845-A69F-F9752CF5A25D}" type="datetimeFigureOut">
              <a:rPr lang="es-CL" smtClean="0"/>
              <a:t>10-07-2014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44CF860-EEFC-441B-A1C8-A03364963AF3}"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8EC3159-32B7-4845-A69F-F9752CF5A25D}" type="datetimeFigureOut">
              <a:rPr lang="es-CL" smtClean="0"/>
              <a:t>10-07-2014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44CF860-EEFC-441B-A1C8-A03364963AF3}"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EC3159-32B7-4845-A69F-F9752CF5A25D}" type="datetimeFigureOut">
              <a:rPr lang="es-CL" smtClean="0"/>
              <a:t>10-07-2014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44CF860-EEFC-441B-A1C8-A03364963AF3}"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8EC3159-32B7-4845-A69F-F9752CF5A25D}" type="datetimeFigureOut">
              <a:rPr lang="es-CL" smtClean="0"/>
              <a:t>10-07-2014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44CF860-EEFC-441B-A1C8-A03364963AF3}"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58EC3159-32B7-4845-A69F-F9752CF5A25D}" type="datetimeFigureOut">
              <a:rPr lang="es-CL" smtClean="0"/>
              <a:t>10-07-2014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E44CF860-EEFC-441B-A1C8-A03364963AF3}"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8EC3159-32B7-4845-A69F-F9752CF5A25D}" type="datetimeFigureOut">
              <a:rPr lang="es-CL" smtClean="0"/>
              <a:t>10-07-2014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E44CF860-EEFC-441B-A1C8-A03364963AF3}"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C3159-32B7-4845-A69F-F9752CF5A25D}" type="datetimeFigureOut">
              <a:rPr lang="es-CL" smtClean="0"/>
              <a:t>10-07-2014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E44CF860-EEFC-441B-A1C8-A03364963AF3}"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8EC3159-32B7-4845-A69F-F9752CF5A25D}" type="datetimeFigureOut">
              <a:rPr lang="es-CL" smtClean="0"/>
              <a:t>10-07-2014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44CF860-EEFC-441B-A1C8-A03364963AF3}" type="slidenum">
              <a:rPr lang="es-CL" smtClean="0"/>
              <a:t>‹Nº›</a:t>
            </a:fld>
            <a:endParaRPr lang="es-CL"/>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58EC3159-32B7-4845-A69F-F9752CF5A25D}" type="datetimeFigureOut">
              <a:rPr lang="es-CL" smtClean="0"/>
              <a:t>10-07-2014</a:t>
            </a:fld>
            <a:endParaRPr lang="es-CL"/>
          </a:p>
        </p:txBody>
      </p:sp>
      <p:sp>
        <p:nvSpPr>
          <p:cNvPr id="9" name="Slide Number Placeholder 8"/>
          <p:cNvSpPr>
            <a:spLocks noGrp="1"/>
          </p:cNvSpPr>
          <p:nvPr>
            <p:ph type="sldNum" sz="quarter" idx="11"/>
          </p:nvPr>
        </p:nvSpPr>
        <p:spPr/>
        <p:txBody>
          <a:bodyPr/>
          <a:lstStyle/>
          <a:p>
            <a:fld id="{E44CF860-EEFC-441B-A1C8-A03364963AF3}" type="slidenum">
              <a:rPr lang="es-CL" smtClean="0"/>
              <a:t>‹Nº›</a:t>
            </a:fld>
            <a:endParaRPr lang="es-CL"/>
          </a:p>
        </p:txBody>
      </p:sp>
      <p:sp>
        <p:nvSpPr>
          <p:cNvPr id="10" name="Footer Placeholder 9"/>
          <p:cNvSpPr>
            <a:spLocks noGrp="1"/>
          </p:cNvSpPr>
          <p:nvPr>
            <p:ph type="ftr" sz="quarter" idx="12"/>
          </p:nvPr>
        </p:nvSpPr>
        <p:spPr/>
        <p:txBody>
          <a:bodyPr/>
          <a:lstStyle/>
          <a:p>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44CF860-EEFC-441B-A1C8-A03364963AF3}" type="slidenum">
              <a:rPr lang="es-CL" smtClean="0"/>
              <a:t>‹Nº›</a:t>
            </a:fld>
            <a:endParaRPr lang="es-CL"/>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CL"/>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8EC3159-32B7-4845-A69F-F9752CF5A25D}" type="datetimeFigureOut">
              <a:rPr lang="es-CL" smtClean="0"/>
              <a:t>10-07-2014</a:t>
            </a:fld>
            <a:endParaRPr lang="es-C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404664"/>
            <a:ext cx="6777318" cy="939894"/>
          </a:xfrm>
        </p:spPr>
        <p:txBody>
          <a:bodyPr/>
          <a:lstStyle/>
          <a:p>
            <a:r>
              <a:rPr lang="es-MX" dirty="0" smtClean="0"/>
              <a:t>Conjunto móvil.</a:t>
            </a:r>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418" y="4194330"/>
            <a:ext cx="3141612" cy="19657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347" y="1628800"/>
            <a:ext cx="1872208" cy="20306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628800"/>
            <a:ext cx="1956048" cy="20306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2806" y="1679787"/>
            <a:ext cx="2016224" cy="19875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94646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11560" y="332656"/>
            <a:ext cx="7992888" cy="795878"/>
          </a:xfrm>
        </p:spPr>
        <p:txBody>
          <a:bodyPr/>
          <a:lstStyle/>
          <a:p>
            <a:r>
              <a:rPr lang="es-MX" dirty="0" smtClean="0"/>
              <a:t>Pistón.</a:t>
            </a:r>
            <a:endParaRPr lang="es-CL" dirty="0"/>
          </a:p>
        </p:txBody>
      </p:sp>
      <p:sp>
        <p:nvSpPr>
          <p:cNvPr id="2" name="1 CuadroTexto"/>
          <p:cNvSpPr txBox="1"/>
          <p:nvPr/>
        </p:nvSpPr>
        <p:spPr>
          <a:xfrm>
            <a:off x="1907704" y="1187460"/>
            <a:ext cx="7920880" cy="369332"/>
          </a:xfrm>
          <a:prstGeom prst="rect">
            <a:avLst/>
          </a:prstGeom>
          <a:noFill/>
        </p:spPr>
        <p:txBody>
          <a:bodyPr wrap="square" rtlCol="0">
            <a:spAutoFit/>
          </a:bodyPr>
          <a:lstStyle/>
          <a:p>
            <a:r>
              <a:rPr lang="es-MX" b="1" u="sng" dirty="0" smtClean="0"/>
              <a:t>Tipos de pistón según su construcción</a:t>
            </a:r>
            <a:r>
              <a:rPr lang="es-MX" dirty="0" smtClean="0"/>
              <a:t>:</a:t>
            </a:r>
            <a:endParaRPr lang="es-CL" dirty="0"/>
          </a:p>
        </p:txBody>
      </p:sp>
      <p:sp>
        <p:nvSpPr>
          <p:cNvPr id="3" name="2 CuadroTexto"/>
          <p:cNvSpPr txBox="1"/>
          <p:nvPr/>
        </p:nvSpPr>
        <p:spPr>
          <a:xfrm>
            <a:off x="535057" y="1772816"/>
            <a:ext cx="7925375" cy="3416320"/>
          </a:xfrm>
          <a:prstGeom prst="rect">
            <a:avLst/>
          </a:prstGeom>
          <a:noFill/>
        </p:spPr>
        <p:txBody>
          <a:bodyPr wrap="square" rtlCol="0">
            <a:spAutoFit/>
          </a:bodyPr>
          <a:lstStyle/>
          <a:p>
            <a:r>
              <a:rPr lang="es-CL" u="sng" dirty="0"/>
              <a:t>Pistones </a:t>
            </a:r>
            <a:r>
              <a:rPr lang="es-CL" u="sng" dirty="0" err="1"/>
              <a:t>Hipereutecticos</a:t>
            </a:r>
            <a:r>
              <a:rPr lang="es-CL" u="sng" dirty="0"/>
              <a:t> (Prefijo H</a:t>
            </a:r>
            <a:r>
              <a:rPr lang="es-CL" u="sng" dirty="0" smtClean="0"/>
              <a:t>)</a:t>
            </a:r>
          </a:p>
          <a:p>
            <a:endParaRPr lang="es-MX" b="1" u="sng" dirty="0"/>
          </a:p>
          <a:p>
            <a:r>
              <a:rPr lang="es-CL" dirty="0" smtClean="0"/>
              <a:t>Estos </a:t>
            </a:r>
            <a:r>
              <a:rPr lang="es-CL" dirty="0"/>
              <a:t>pistones son fabricados con modernos sistemas de la más alta tecnología metalúrgica en la cual se emplean nuevas formulaciones que permiten agregar una mayor cantidad de silicio</a:t>
            </a:r>
            <a:r>
              <a:rPr lang="es-CL" dirty="0" smtClean="0"/>
              <a:t>,</a:t>
            </a:r>
          </a:p>
          <a:p>
            <a:endParaRPr lang="es-CL" dirty="0"/>
          </a:p>
          <a:p>
            <a:endParaRPr lang="es-CL" dirty="0" smtClean="0"/>
          </a:p>
          <a:p>
            <a:r>
              <a:rPr lang="es-CL" dirty="0" smtClean="0"/>
              <a:t>lográndose </a:t>
            </a:r>
            <a:r>
              <a:rPr lang="es-CL" dirty="0"/>
              <a:t>una expansión molecular uniforme de los elementos utilizados en su composición. Esta técnica de manufactura proporciona a éstos pistones características especiales, tales como soportar </a:t>
            </a:r>
            <a:r>
              <a:rPr lang="es-CL" dirty="0" smtClean="0"/>
              <a:t>mayor </a:t>
            </a:r>
            <a:r>
              <a:rPr lang="es-CL" dirty="0"/>
              <a:t>fuerza, resistencia y control de la dilatación a temperaturas altas, disminuyendo el riesgo de que el pistón se pegue o agarre en el </a:t>
            </a:r>
            <a:r>
              <a:rPr lang="es-CL" dirty="0" smtClean="0"/>
              <a:t>cilindro.</a:t>
            </a:r>
            <a:endParaRPr lang="es-CL" dirty="0"/>
          </a:p>
        </p:txBody>
      </p:sp>
    </p:spTree>
    <p:extLst>
      <p:ext uri="{BB962C8B-B14F-4D97-AF65-F5344CB8AC3E}">
        <p14:creationId xmlns:p14="http://schemas.microsoft.com/office/powerpoint/2010/main" val="342165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11560" y="332656"/>
            <a:ext cx="7992888" cy="795878"/>
          </a:xfrm>
        </p:spPr>
        <p:txBody>
          <a:bodyPr/>
          <a:lstStyle/>
          <a:p>
            <a:r>
              <a:rPr lang="es-MX" dirty="0" smtClean="0"/>
              <a:t>Anillos.</a:t>
            </a:r>
            <a:endParaRPr lang="es-CL" dirty="0"/>
          </a:p>
        </p:txBody>
      </p:sp>
      <p:pic>
        <p:nvPicPr>
          <p:cNvPr id="1026" name="Picture 2" descr="C:\Users\israel arenas pinto\Downloads\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7803412"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874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11560" y="332656"/>
            <a:ext cx="7992888" cy="795878"/>
          </a:xfrm>
        </p:spPr>
        <p:txBody>
          <a:bodyPr/>
          <a:lstStyle/>
          <a:p>
            <a:r>
              <a:rPr lang="es-MX" dirty="0" smtClean="0"/>
              <a:t>Anillos.</a:t>
            </a:r>
            <a:endParaRPr lang="es-CL" dirty="0"/>
          </a:p>
        </p:txBody>
      </p:sp>
      <p:sp>
        <p:nvSpPr>
          <p:cNvPr id="3" name="2 CuadroTexto"/>
          <p:cNvSpPr txBox="1"/>
          <p:nvPr/>
        </p:nvSpPr>
        <p:spPr>
          <a:xfrm>
            <a:off x="467544" y="1226765"/>
            <a:ext cx="8064896" cy="923330"/>
          </a:xfrm>
          <a:prstGeom prst="rect">
            <a:avLst/>
          </a:prstGeom>
          <a:noFill/>
        </p:spPr>
        <p:txBody>
          <a:bodyPr wrap="square" rtlCol="0">
            <a:spAutoFit/>
          </a:bodyPr>
          <a:lstStyle/>
          <a:p>
            <a:r>
              <a:rPr lang="es-MX" u="sng" dirty="0" smtClean="0"/>
              <a:t>Constitución de los anillos</a:t>
            </a:r>
            <a:r>
              <a:rPr lang="es-MX" dirty="0" smtClean="0"/>
              <a:t>: básicamente es</a:t>
            </a:r>
            <a:r>
              <a:rPr lang="es-CL" dirty="0" smtClean="0"/>
              <a:t>un </a:t>
            </a:r>
            <a:r>
              <a:rPr lang="es-CL" dirty="0"/>
              <a:t>aro de metal con una abertura que calza en una ranura que recorre la superficie exterior de un pistón en un motor recíproco tal como un motor de combustión </a:t>
            </a:r>
            <a:r>
              <a:rPr lang="es-CL" dirty="0" smtClean="0"/>
              <a:t>interna</a:t>
            </a:r>
            <a:r>
              <a:rPr lang="es-MX" dirty="0"/>
              <a:t>.</a:t>
            </a:r>
            <a:endParaRPr lang="es-C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492896"/>
            <a:ext cx="3862923" cy="29001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83758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11560" y="332656"/>
            <a:ext cx="7992888" cy="795878"/>
          </a:xfrm>
        </p:spPr>
        <p:txBody>
          <a:bodyPr/>
          <a:lstStyle/>
          <a:p>
            <a:r>
              <a:rPr lang="es-MX" dirty="0" smtClean="0"/>
              <a:t>Anillos.</a:t>
            </a:r>
            <a:endParaRPr lang="es-CL" dirty="0"/>
          </a:p>
        </p:txBody>
      </p:sp>
      <p:sp>
        <p:nvSpPr>
          <p:cNvPr id="3" name="2 CuadroTexto"/>
          <p:cNvSpPr txBox="1"/>
          <p:nvPr/>
        </p:nvSpPr>
        <p:spPr>
          <a:xfrm>
            <a:off x="467544" y="1226765"/>
            <a:ext cx="8064896" cy="1477328"/>
          </a:xfrm>
          <a:prstGeom prst="rect">
            <a:avLst/>
          </a:prstGeom>
          <a:noFill/>
        </p:spPr>
        <p:txBody>
          <a:bodyPr wrap="square" rtlCol="0">
            <a:spAutoFit/>
          </a:bodyPr>
          <a:lstStyle/>
          <a:p>
            <a:r>
              <a:rPr lang="es-MX" b="1" u="sng" dirty="0" smtClean="0"/>
              <a:t>Función</a:t>
            </a:r>
            <a:r>
              <a:rPr lang="es-MX" u="sng" dirty="0" smtClean="0"/>
              <a:t> </a:t>
            </a:r>
            <a:r>
              <a:rPr lang="es-MX" dirty="0" smtClean="0"/>
              <a:t>: Los anillos tienen tres funciones principales</a:t>
            </a:r>
          </a:p>
          <a:p>
            <a:pPr marL="285750" indent="-285750">
              <a:buFont typeface="Arial" panose="020B0604020202020204" pitchFamily="34" charset="0"/>
              <a:buChar char="•"/>
            </a:pPr>
            <a:r>
              <a:rPr lang="es-CL" dirty="0" smtClean="0"/>
              <a:t>Sellar </a:t>
            </a:r>
            <a:r>
              <a:rPr lang="es-CL" dirty="0"/>
              <a:t>la cámara de combustión/expansión</a:t>
            </a:r>
            <a:r>
              <a:rPr lang="es-CL" dirty="0" smtClean="0"/>
              <a:t>.</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Colaborar en la transferencia de calor desde el pistón a la pared del cilindro.</a:t>
            </a:r>
          </a:p>
          <a:p>
            <a:pPr marL="285750" indent="-285750">
              <a:buFont typeface="Arial" panose="020B0604020202020204" pitchFamily="34" charset="0"/>
              <a:buChar char="•"/>
            </a:pPr>
            <a:r>
              <a:rPr lang="es-CL" dirty="0"/>
              <a:t>Regular el consumo de aceite del </a:t>
            </a:r>
            <a:r>
              <a:rPr lang="es-CL" dirty="0" smtClean="0"/>
              <a:t>motor.</a:t>
            </a:r>
            <a:endParaRPr lang="es-C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981091"/>
            <a:ext cx="3862923" cy="29001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19332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11560" y="332656"/>
            <a:ext cx="7992888" cy="795878"/>
          </a:xfrm>
        </p:spPr>
        <p:txBody>
          <a:bodyPr/>
          <a:lstStyle/>
          <a:p>
            <a:r>
              <a:rPr lang="es-MX" dirty="0" smtClean="0"/>
              <a:t>Anillos.</a:t>
            </a:r>
            <a:endParaRPr lang="es-CL" dirty="0"/>
          </a:p>
        </p:txBody>
      </p:sp>
      <p:sp>
        <p:nvSpPr>
          <p:cNvPr id="3" name="2 CuadroTexto"/>
          <p:cNvSpPr txBox="1"/>
          <p:nvPr/>
        </p:nvSpPr>
        <p:spPr>
          <a:xfrm>
            <a:off x="323528" y="1204615"/>
            <a:ext cx="8064896" cy="4247317"/>
          </a:xfrm>
          <a:prstGeom prst="rect">
            <a:avLst/>
          </a:prstGeom>
          <a:noFill/>
        </p:spPr>
        <p:txBody>
          <a:bodyPr wrap="square" rtlCol="0">
            <a:spAutoFit/>
          </a:bodyPr>
          <a:lstStyle/>
          <a:p>
            <a:pPr algn="ctr"/>
            <a:r>
              <a:rPr lang="es-MX" b="1" u="sng" dirty="0" smtClean="0"/>
              <a:t>Tipos de anillos</a:t>
            </a:r>
            <a:r>
              <a:rPr lang="es-MX" u="sng" dirty="0" smtClean="0"/>
              <a:t>:</a:t>
            </a:r>
          </a:p>
          <a:p>
            <a:pPr algn="ctr"/>
            <a:endParaRPr lang="es-MX" u="sng" dirty="0" smtClean="0"/>
          </a:p>
          <a:p>
            <a:r>
              <a:rPr lang="es-MX" u="sng" dirty="0" smtClean="0"/>
              <a:t>Anillo de fuego o anillo primario de compresión:</a:t>
            </a:r>
          </a:p>
          <a:p>
            <a:r>
              <a:rPr lang="es-CL" dirty="0" smtClean="0"/>
              <a:t>mantiene </a:t>
            </a:r>
            <a:r>
              <a:rPr lang="es-CL" dirty="0"/>
              <a:t>actuando como un sello, las presiones de combustión dentro del cilindro. Este aro mantiene la mezcla aire/combustible admitida arriba del pistón, permitiéndole comprimirla para su encendido</a:t>
            </a:r>
            <a:r>
              <a:rPr lang="es-CL" dirty="0" smtClean="0"/>
              <a:t>.</a:t>
            </a:r>
          </a:p>
          <a:p>
            <a:endParaRPr lang="es-MX" dirty="0" smtClean="0"/>
          </a:p>
          <a:p>
            <a:r>
              <a:rPr lang="es-MX" u="sng" dirty="0" smtClean="0"/>
              <a:t>Anillo de compresión:</a:t>
            </a:r>
          </a:p>
          <a:p>
            <a:r>
              <a:rPr lang="es-CL" dirty="0" smtClean="0"/>
              <a:t>No </a:t>
            </a:r>
            <a:r>
              <a:rPr lang="es-CL" dirty="0"/>
              <a:t>solamente ayuda a sellar los gases de combustión sino que también barre hacia abajo el exceso de lubricante en la pared del cilindro, ayudando al aro de aceite a cumplir correctamente su </a:t>
            </a:r>
            <a:r>
              <a:rPr lang="es-CL" dirty="0" smtClean="0"/>
              <a:t>función.</a:t>
            </a:r>
          </a:p>
          <a:p>
            <a:endParaRPr lang="es-CL" dirty="0" smtClean="0"/>
          </a:p>
          <a:p>
            <a:r>
              <a:rPr lang="es-MX" u="sng" dirty="0" smtClean="0"/>
              <a:t>Anillo de aceite:</a:t>
            </a:r>
            <a:r>
              <a:rPr lang="es-CL" dirty="0" smtClean="0"/>
              <a:t>Es </a:t>
            </a:r>
            <a:r>
              <a:rPr lang="es-CL" dirty="0"/>
              <a:t>usado para controlar la lubricación del cilindro, manteniendo una película "medida" de aceite sobre su pared, justo la necesaria, y barriendo el exceso hacia el cárter a través del área de ventilación y las ranuras de drenaje del pistón.</a:t>
            </a:r>
          </a:p>
        </p:txBody>
      </p:sp>
    </p:spTree>
    <p:extLst>
      <p:ext uri="{BB962C8B-B14F-4D97-AF65-F5344CB8AC3E}">
        <p14:creationId xmlns:p14="http://schemas.microsoft.com/office/powerpoint/2010/main" val="156658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332656"/>
            <a:ext cx="6777318" cy="842847"/>
          </a:xfrm>
        </p:spPr>
        <p:txBody>
          <a:bodyPr/>
          <a:lstStyle/>
          <a:p>
            <a:r>
              <a:rPr lang="es-MX" dirty="0" smtClean="0"/>
              <a:t>Bielas.</a:t>
            </a:r>
            <a:endParaRPr lang="es-CL" dirty="0"/>
          </a:p>
        </p:txBody>
      </p:sp>
      <p:sp>
        <p:nvSpPr>
          <p:cNvPr id="3" name="2 CuadroTexto"/>
          <p:cNvSpPr txBox="1"/>
          <p:nvPr/>
        </p:nvSpPr>
        <p:spPr>
          <a:xfrm>
            <a:off x="611560" y="1412776"/>
            <a:ext cx="7632848" cy="461665"/>
          </a:xfrm>
          <a:prstGeom prst="rect">
            <a:avLst/>
          </a:prstGeom>
          <a:noFill/>
        </p:spPr>
        <p:txBody>
          <a:bodyPr wrap="square" rtlCol="0">
            <a:spAutoFit/>
          </a:bodyPr>
          <a:lstStyle/>
          <a:p>
            <a:pPr algn="ctr"/>
            <a:r>
              <a:rPr lang="es-MX" sz="2400" dirty="0" smtClean="0"/>
              <a:t>¿</a:t>
            </a:r>
            <a:r>
              <a:rPr lang="es-MX" sz="2000" b="1" u="sng" dirty="0" smtClean="0"/>
              <a:t>Que son las bielas </a:t>
            </a:r>
            <a:r>
              <a:rPr lang="es-MX" b="1" dirty="0" smtClean="0"/>
              <a:t>?</a:t>
            </a:r>
            <a:endParaRPr lang="es-CL" b="1" dirty="0"/>
          </a:p>
        </p:txBody>
      </p:sp>
      <p:sp>
        <p:nvSpPr>
          <p:cNvPr id="4" name="3 CuadroTexto"/>
          <p:cNvSpPr txBox="1"/>
          <p:nvPr/>
        </p:nvSpPr>
        <p:spPr>
          <a:xfrm>
            <a:off x="611560" y="1988840"/>
            <a:ext cx="7632848" cy="1200329"/>
          </a:xfrm>
          <a:prstGeom prst="rect">
            <a:avLst/>
          </a:prstGeom>
          <a:noFill/>
        </p:spPr>
        <p:txBody>
          <a:bodyPr wrap="square" rtlCol="0">
            <a:spAutoFit/>
          </a:bodyPr>
          <a:lstStyle/>
          <a:p>
            <a:r>
              <a:rPr lang="es-CL" dirty="0" smtClean="0"/>
              <a:t>Es un elemento </a:t>
            </a:r>
            <a:r>
              <a:rPr lang="es-CL" dirty="0"/>
              <a:t>mecánico que sometido a esfuerzos de tracción o compresión, transmite el movimiento articulando a otras partes de la máquina. En un motor de combustión interna conectan el pistón al cigüeñal.</a:t>
            </a:r>
          </a:p>
        </p:txBody>
      </p:sp>
      <p:pic>
        <p:nvPicPr>
          <p:cNvPr id="2050" name="Picture 2" descr="C:\Users\israel arenas pinto\Downloads\connecting_rod_bolt_k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05064"/>
            <a:ext cx="3208698" cy="23102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srael arenas pinto\Downloads\biela-despie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924945"/>
            <a:ext cx="4392489" cy="367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39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332656"/>
            <a:ext cx="6777318" cy="842847"/>
          </a:xfrm>
        </p:spPr>
        <p:txBody>
          <a:bodyPr/>
          <a:lstStyle/>
          <a:p>
            <a:r>
              <a:rPr lang="es-MX" dirty="0" smtClean="0"/>
              <a:t>Bielas.</a:t>
            </a:r>
            <a:endParaRPr lang="es-CL" dirty="0"/>
          </a:p>
        </p:txBody>
      </p:sp>
      <p:sp>
        <p:nvSpPr>
          <p:cNvPr id="3" name="2 CuadroTexto"/>
          <p:cNvSpPr txBox="1"/>
          <p:nvPr/>
        </p:nvSpPr>
        <p:spPr>
          <a:xfrm>
            <a:off x="-2628800" y="1233372"/>
            <a:ext cx="7632848" cy="369332"/>
          </a:xfrm>
          <a:prstGeom prst="rect">
            <a:avLst/>
          </a:prstGeom>
          <a:noFill/>
        </p:spPr>
        <p:txBody>
          <a:bodyPr wrap="square" rtlCol="0">
            <a:spAutoFit/>
          </a:bodyPr>
          <a:lstStyle/>
          <a:p>
            <a:pPr algn="ctr"/>
            <a:r>
              <a:rPr lang="es-MX" b="1" u="sng" dirty="0"/>
              <a:t>Tipos de biela</a:t>
            </a:r>
            <a:endParaRPr lang="es-CL" b="1" u="sng" dirty="0"/>
          </a:p>
        </p:txBody>
      </p:sp>
      <p:sp>
        <p:nvSpPr>
          <p:cNvPr id="4" name="3 CuadroTexto"/>
          <p:cNvSpPr txBox="1"/>
          <p:nvPr/>
        </p:nvSpPr>
        <p:spPr>
          <a:xfrm>
            <a:off x="427508" y="1754518"/>
            <a:ext cx="5368628" cy="646331"/>
          </a:xfrm>
          <a:prstGeom prst="rect">
            <a:avLst/>
          </a:prstGeom>
          <a:noFill/>
        </p:spPr>
        <p:txBody>
          <a:bodyPr wrap="square" rtlCol="0">
            <a:spAutoFit/>
          </a:bodyPr>
          <a:lstStyle/>
          <a:p>
            <a:pPr algn="just"/>
            <a:r>
              <a:rPr lang="es-CL" dirty="0"/>
              <a:t>En función de la forma de la cabeza de biela, y como se une a ella el sombrerete, se pueden distinguir:</a:t>
            </a:r>
          </a:p>
        </p:txBody>
      </p:sp>
      <p:sp>
        <p:nvSpPr>
          <p:cNvPr id="5" name="4 Rectángulo"/>
          <p:cNvSpPr/>
          <p:nvPr/>
        </p:nvSpPr>
        <p:spPr>
          <a:xfrm>
            <a:off x="427508" y="2636912"/>
            <a:ext cx="5368628" cy="3139321"/>
          </a:xfrm>
          <a:prstGeom prst="rect">
            <a:avLst/>
          </a:prstGeom>
        </p:spPr>
        <p:txBody>
          <a:bodyPr wrap="square">
            <a:spAutoFit/>
          </a:bodyPr>
          <a:lstStyle/>
          <a:p>
            <a:pPr algn="just"/>
            <a:r>
              <a:rPr lang="es-CL" u="sng" dirty="0" smtClean="0"/>
              <a:t>Biela enteriza: </a:t>
            </a:r>
            <a:r>
              <a:rPr lang="es-CL" dirty="0" smtClean="0"/>
              <a:t>Es </a:t>
            </a:r>
            <a:r>
              <a:rPr lang="es-CL" dirty="0"/>
              <a:t>aquella cuya cabeza de biela no es desmontable, no existe el sombrerete. En esos casos el conjunto cigüeñal-bielas es </a:t>
            </a:r>
            <a:r>
              <a:rPr lang="es-CL" dirty="0" err="1"/>
              <a:t>indesmontable</a:t>
            </a:r>
            <a:r>
              <a:rPr lang="es-CL" dirty="0"/>
              <a:t>, o bien es desmontable porque el cigüeñal se desmonta en las muñequillas</a:t>
            </a:r>
            <a:r>
              <a:rPr lang="es-CL" dirty="0" smtClean="0"/>
              <a:t>.</a:t>
            </a:r>
          </a:p>
          <a:p>
            <a:pPr algn="just"/>
            <a:endParaRPr lang="es-MX" dirty="0"/>
          </a:p>
          <a:p>
            <a:pPr algn="just"/>
            <a:r>
              <a:rPr lang="es-CL" u="sng" dirty="0" smtClean="0"/>
              <a:t>Biela </a:t>
            </a:r>
            <a:r>
              <a:rPr lang="es-CL" u="sng" dirty="0"/>
              <a:t>aligerada</a:t>
            </a:r>
            <a:r>
              <a:rPr lang="es-CL" dirty="0"/>
              <a:t>. Si el ángulo que forma el plano que divide las dos mitades de la cabeza de biela, no forma un ángulo recto con el plano medio de la biela, que pasa por los ejes de pie y cabeza, sino que forma un ángulo, entonces se dice que la biela es aligerada.</a:t>
            </a:r>
          </a:p>
        </p:txBody>
      </p:sp>
      <p:pic>
        <p:nvPicPr>
          <p:cNvPr id="3074" name="Picture 2" descr="C:\Users\israel arenas pinto\Downloads\biela_par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329170"/>
            <a:ext cx="2376264" cy="517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503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332656"/>
            <a:ext cx="6777318" cy="842847"/>
          </a:xfrm>
        </p:spPr>
        <p:txBody>
          <a:bodyPr/>
          <a:lstStyle/>
          <a:p>
            <a:r>
              <a:rPr lang="es-MX" dirty="0" smtClean="0"/>
              <a:t>Pasador o bulón.</a:t>
            </a:r>
            <a:endParaRPr lang="es-CL" dirty="0"/>
          </a:p>
        </p:txBody>
      </p:sp>
      <p:sp>
        <p:nvSpPr>
          <p:cNvPr id="6" name="5 CuadroTexto"/>
          <p:cNvSpPr txBox="1"/>
          <p:nvPr/>
        </p:nvSpPr>
        <p:spPr>
          <a:xfrm>
            <a:off x="611560" y="1268760"/>
            <a:ext cx="7560840" cy="923330"/>
          </a:xfrm>
          <a:prstGeom prst="rect">
            <a:avLst/>
          </a:prstGeom>
          <a:noFill/>
        </p:spPr>
        <p:txBody>
          <a:bodyPr wrap="square" rtlCol="0">
            <a:spAutoFit/>
          </a:bodyPr>
          <a:lstStyle/>
          <a:p>
            <a:r>
              <a:rPr lang="es-CL" dirty="0"/>
              <a:t>E</a:t>
            </a:r>
            <a:r>
              <a:rPr lang="es-CL" dirty="0" smtClean="0"/>
              <a:t>s </a:t>
            </a:r>
            <a:r>
              <a:rPr lang="es-CL" dirty="0"/>
              <a:t>el elemento que asegura la unión entre la biela y el pistón y posee la misión de transmitir la fuerza de éste a la biela. Por ello debe tener gran resistencia mecánica y se fabrica de acero duro.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735" y="2636912"/>
            <a:ext cx="3398490" cy="27363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5954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332656"/>
            <a:ext cx="6777318" cy="842847"/>
          </a:xfrm>
        </p:spPr>
        <p:txBody>
          <a:bodyPr/>
          <a:lstStyle/>
          <a:p>
            <a:r>
              <a:rPr lang="es-MX" dirty="0" smtClean="0"/>
              <a:t>Pasador o bulón.</a:t>
            </a:r>
            <a:endParaRPr lang="es-CL" dirty="0"/>
          </a:p>
        </p:txBody>
      </p:sp>
      <p:sp>
        <p:nvSpPr>
          <p:cNvPr id="6" name="5 CuadroTexto"/>
          <p:cNvSpPr txBox="1"/>
          <p:nvPr/>
        </p:nvSpPr>
        <p:spPr>
          <a:xfrm>
            <a:off x="611560" y="1268760"/>
            <a:ext cx="7560840" cy="369332"/>
          </a:xfrm>
          <a:prstGeom prst="rect">
            <a:avLst/>
          </a:prstGeom>
          <a:noFill/>
        </p:spPr>
        <p:txBody>
          <a:bodyPr wrap="square" rtlCol="0">
            <a:spAutoFit/>
          </a:bodyPr>
          <a:lstStyle/>
          <a:p>
            <a:r>
              <a:rPr lang="es-CL" b="1" u="sng" dirty="0" smtClean="0"/>
              <a:t>Tipos de pasador o bulón</a:t>
            </a:r>
            <a:r>
              <a:rPr lang="es-CL" dirty="0" smtClean="0"/>
              <a:t>:</a:t>
            </a:r>
          </a:p>
        </p:txBody>
      </p:sp>
      <p:sp>
        <p:nvSpPr>
          <p:cNvPr id="3" name="2 Rectángulo"/>
          <p:cNvSpPr/>
          <p:nvPr/>
        </p:nvSpPr>
        <p:spPr>
          <a:xfrm>
            <a:off x="539552" y="1638092"/>
            <a:ext cx="7344816" cy="3970318"/>
          </a:xfrm>
          <a:prstGeom prst="rect">
            <a:avLst/>
          </a:prstGeom>
        </p:spPr>
        <p:txBody>
          <a:bodyPr wrap="square">
            <a:spAutoFit/>
          </a:bodyPr>
          <a:lstStyle/>
          <a:p>
            <a:r>
              <a:rPr lang="es-CL" u="sng" dirty="0"/>
              <a:t>Flotante</a:t>
            </a:r>
            <a:r>
              <a:rPr lang="es-CL" dirty="0"/>
              <a:t>: </a:t>
            </a:r>
            <a:r>
              <a:rPr lang="es-CL" dirty="0" smtClean="0"/>
              <a:t>Cuando </a:t>
            </a:r>
            <a:r>
              <a:rPr lang="es-CL" dirty="0"/>
              <a:t>el bulón gira en los soportes del pistón y la biela</a:t>
            </a:r>
            <a:r>
              <a:rPr lang="es-CL" dirty="0" smtClean="0"/>
              <a:t>.</a:t>
            </a:r>
          </a:p>
          <a:p>
            <a:endParaRPr lang="es-CL" dirty="0" smtClean="0"/>
          </a:p>
          <a:p>
            <a:endParaRPr lang="es-CL" dirty="0"/>
          </a:p>
          <a:p>
            <a:endParaRPr lang="es-CL" u="sng" dirty="0" smtClean="0"/>
          </a:p>
          <a:p>
            <a:endParaRPr lang="es-CL" u="sng" dirty="0"/>
          </a:p>
          <a:p>
            <a:endParaRPr lang="es-CL" u="sng" dirty="0" smtClean="0"/>
          </a:p>
          <a:p>
            <a:endParaRPr lang="es-CL" u="sng" dirty="0"/>
          </a:p>
          <a:p>
            <a:endParaRPr lang="es-CL" u="sng" dirty="0" smtClean="0"/>
          </a:p>
          <a:p>
            <a:endParaRPr lang="es-CL" u="sng" dirty="0"/>
          </a:p>
          <a:p>
            <a:r>
              <a:rPr lang="es-CL" u="sng" dirty="0" err="1" smtClean="0"/>
              <a:t>Semiflotante</a:t>
            </a:r>
            <a:r>
              <a:rPr lang="es-CL" u="sng" dirty="0" smtClean="0"/>
              <a:t>: </a:t>
            </a:r>
            <a:r>
              <a:rPr lang="es-CL" dirty="0"/>
              <a:t>e</a:t>
            </a:r>
            <a:r>
              <a:rPr lang="es-CL" dirty="0" smtClean="0"/>
              <a:t>ste tipo de bulones se usa en las bielas de pie abierto.</a:t>
            </a:r>
          </a:p>
          <a:p>
            <a:endParaRPr lang="es-MX" dirty="0"/>
          </a:p>
          <a:p>
            <a:endParaRPr lang="es-MX" dirty="0" smtClean="0"/>
          </a:p>
          <a:p>
            <a:endParaRPr lang="es-CL" dirty="0" smtClean="0"/>
          </a:p>
          <a:p>
            <a:endParaRPr lang="es-CL" dirty="0"/>
          </a:p>
        </p:txBody>
      </p:sp>
      <p:pic>
        <p:nvPicPr>
          <p:cNvPr id="4098" name="Picture 2" descr="C:\Users\israel arenas pinto\Downloads\bulon-flota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954" y="2060848"/>
            <a:ext cx="4464496" cy="21215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israel arenas pinto\Downloads\pasador_semiflotan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038" y="4501604"/>
            <a:ext cx="2952328" cy="19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154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187624" y="548680"/>
            <a:ext cx="6777318" cy="1058871"/>
          </a:xfrm>
        </p:spPr>
        <p:txBody>
          <a:bodyPr/>
          <a:lstStyle/>
          <a:p>
            <a:r>
              <a:rPr lang="es-CL" dirty="0" smtClean="0"/>
              <a:t>Pasador o bulón. </a:t>
            </a:r>
            <a:endParaRPr lang="es-CL" dirty="0"/>
          </a:p>
        </p:txBody>
      </p:sp>
      <p:pic>
        <p:nvPicPr>
          <p:cNvPr id="3" name="Picture 3" descr="C:\Users\israel arenas pinto\Downloads\bulon-fijo-pis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732" y="2636912"/>
            <a:ext cx="6310963" cy="347240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14152" y="1942480"/>
            <a:ext cx="7488832" cy="369332"/>
          </a:xfrm>
          <a:prstGeom prst="rect">
            <a:avLst/>
          </a:prstGeom>
        </p:spPr>
        <p:txBody>
          <a:bodyPr wrap="square">
            <a:spAutoFit/>
          </a:bodyPr>
          <a:lstStyle/>
          <a:p>
            <a:r>
              <a:rPr lang="es-CL" u="sng" dirty="0"/>
              <a:t>Fijo</a:t>
            </a:r>
            <a:r>
              <a:rPr lang="es-CL" dirty="0"/>
              <a:t>: Es cuando el bulón esta sujeto a los soportes del pistón por contracción.</a:t>
            </a:r>
          </a:p>
        </p:txBody>
      </p:sp>
    </p:spTree>
    <p:extLst>
      <p:ext uri="{BB962C8B-B14F-4D97-AF65-F5344CB8AC3E}">
        <p14:creationId xmlns:p14="http://schemas.microsoft.com/office/powerpoint/2010/main" val="2063626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115616" y="332656"/>
            <a:ext cx="6777318" cy="986863"/>
          </a:xfrm>
        </p:spPr>
        <p:txBody>
          <a:bodyPr/>
          <a:lstStyle/>
          <a:p>
            <a:r>
              <a:rPr lang="es-MX" dirty="0" smtClean="0"/>
              <a:t>Introducción.</a:t>
            </a:r>
            <a:endParaRPr lang="es-CL" dirty="0"/>
          </a:p>
        </p:txBody>
      </p:sp>
      <p:sp>
        <p:nvSpPr>
          <p:cNvPr id="2" name="1 CuadroTexto"/>
          <p:cNvSpPr txBox="1"/>
          <p:nvPr/>
        </p:nvSpPr>
        <p:spPr>
          <a:xfrm>
            <a:off x="683568" y="1412776"/>
            <a:ext cx="7056784" cy="1200329"/>
          </a:xfrm>
          <a:prstGeom prst="rect">
            <a:avLst/>
          </a:prstGeom>
          <a:noFill/>
        </p:spPr>
        <p:txBody>
          <a:bodyPr wrap="square" rtlCol="0">
            <a:spAutoFit/>
          </a:bodyPr>
          <a:lstStyle/>
          <a:p>
            <a:r>
              <a:rPr lang="es-ES" dirty="0" smtClean="0"/>
              <a:t>De este sistema destacamos la función y participación de dos Elementos Principales, como lo son el Pistón y el Cigüeñal pero sin embargo la necesidad de participación de otros dos elementos (Biela y Volante de Inercia).</a:t>
            </a:r>
            <a:endParaRPr lang="es-CL" dirty="0"/>
          </a:p>
        </p:txBody>
      </p:sp>
      <p:sp>
        <p:nvSpPr>
          <p:cNvPr id="3" name="2 Subtítulo"/>
          <p:cNvSpPr>
            <a:spLocks noGrp="1"/>
          </p:cNvSpPr>
          <p:nvPr>
            <p:ph type="subTitle" idx="1"/>
          </p:nvPr>
        </p:nvSpPr>
        <p:spPr>
          <a:xfrm>
            <a:off x="685800" y="2492896"/>
            <a:ext cx="6838528" cy="3145904"/>
          </a:xfrm>
        </p:spPr>
        <p:txBody>
          <a:bodyPr>
            <a:normAutofit/>
          </a:bodyPr>
          <a:lstStyle/>
          <a:p>
            <a:pPr algn="just"/>
            <a:r>
              <a:rPr lang="es-ES" sz="2400" dirty="0">
                <a:solidFill>
                  <a:schemeClr val="tx1"/>
                </a:solidFill>
              </a:rPr>
              <a:t>El </a:t>
            </a:r>
            <a:r>
              <a:rPr lang="es-ES" sz="2400" b="1" dirty="0">
                <a:solidFill>
                  <a:schemeClr val="tx1"/>
                </a:solidFill>
              </a:rPr>
              <a:t>Pistón</a:t>
            </a:r>
            <a:r>
              <a:rPr lang="es-ES" sz="2400" dirty="0">
                <a:solidFill>
                  <a:schemeClr val="tx1"/>
                </a:solidFill>
              </a:rPr>
              <a:t> por sus características técnicas constructivas, ya que recibe la fuerza de la expansión de gases de la combustión y la transfiere al cigüeñal por intermedio de la Biela y el </a:t>
            </a:r>
            <a:r>
              <a:rPr lang="es-ES" sz="2400" b="1" dirty="0">
                <a:solidFill>
                  <a:schemeClr val="tx1"/>
                </a:solidFill>
              </a:rPr>
              <a:t>Cigüeñal</a:t>
            </a:r>
            <a:r>
              <a:rPr lang="es-ES" sz="2400" dirty="0">
                <a:solidFill>
                  <a:schemeClr val="tx1"/>
                </a:solidFill>
              </a:rPr>
              <a:t> por su función principal, la que transforma el movimiento rectilíneo alternativo del pistón en circular continuo, con la ayuda del Volante de </a:t>
            </a:r>
            <a:r>
              <a:rPr lang="es-ES" sz="2400" dirty="0" smtClean="0">
                <a:solidFill>
                  <a:schemeClr val="tx1"/>
                </a:solidFill>
              </a:rPr>
              <a:t>Inercia.</a:t>
            </a:r>
            <a:endParaRPr lang="es-CL" sz="2400" dirty="0">
              <a:solidFill>
                <a:schemeClr val="tx1"/>
              </a:solidFill>
            </a:endParaRPr>
          </a:p>
          <a:p>
            <a:endParaRPr lang="es-CL" dirty="0"/>
          </a:p>
        </p:txBody>
      </p:sp>
    </p:spTree>
    <p:extLst>
      <p:ext uri="{BB962C8B-B14F-4D97-AF65-F5344CB8AC3E}">
        <p14:creationId xmlns:p14="http://schemas.microsoft.com/office/powerpoint/2010/main" val="2790256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38765" y="1844824"/>
            <a:ext cx="8064896" cy="923330"/>
          </a:xfrm>
          <a:prstGeom prst="rect">
            <a:avLst/>
          </a:prstGeom>
          <a:noFill/>
        </p:spPr>
        <p:txBody>
          <a:bodyPr wrap="square" rtlCol="0">
            <a:spAutoFit/>
          </a:bodyPr>
          <a:lstStyle/>
          <a:p>
            <a:r>
              <a:rPr lang="es-MX" b="1" u="sng" dirty="0" smtClean="0"/>
              <a:t>Características Técnicas</a:t>
            </a:r>
            <a:r>
              <a:rPr lang="es-MX" dirty="0" smtClean="0"/>
              <a:t>:</a:t>
            </a:r>
          </a:p>
          <a:p>
            <a:endParaRPr lang="es-MX" dirty="0"/>
          </a:p>
          <a:p>
            <a:r>
              <a:rPr lang="es-MX" dirty="0" smtClean="0"/>
              <a:t>Orificio del Pasador Desplazado hacia el sentido de giro del Motor</a:t>
            </a:r>
            <a:endParaRPr lang="es-MX"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501008"/>
            <a:ext cx="3862923" cy="29001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3 Título"/>
          <p:cNvSpPr>
            <a:spLocks noGrp="1"/>
          </p:cNvSpPr>
          <p:nvPr>
            <p:ph type="ctrTitle"/>
          </p:nvPr>
        </p:nvSpPr>
        <p:spPr>
          <a:xfrm>
            <a:off x="1187624" y="548680"/>
            <a:ext cx="6777318" cy="1058871"/>
          </a:xfrm>
        </p:spPr>
        <p:txBody>
          <a:bodyPr/>
          <a:lstStyle/>
          <a:p>
            <a:r>
              <a:rPr lang="es-CL" dirty="0" smtClean="0"/>
              <a:t>Pasador o bulón. </a:t>
            </a:r>
            <a:endParaRPr lang="es-CL" dirty="0"/>
          </a:p>
        </p:txBody>
      </p:sp>
    </p:spTree>
    <p:extLst>
      <p:ext uri="{BB962C8B-B14F-4D97-AF65-F5344CB8AC3E}">
        <p14:creationId xmlns:p14="http://schemas.microsoft.com/office/powerpoint/2010/main" val="1832374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6600" dirty="0" smtClean="0"/>
              <a:t>Cigüeñal</a:t>
            </a:r>
            <a:r>
              <a:rPr lang="es-CL" dirty="0" smtClean="0"/>
              <a:t>.</a:t>
            </a:r>
            <a:endParaRPr lang="es-CL" dirty="0"/>
          </a:p>
        </p:txBody>
      </p:sp>
      <p:sp>
        <p:nvSpPr>
          <p:cNvPr id="3" name="2 CuadroTexto"/>
          <p:cNvSpPr txBox="1"/>
          <p:nvPr/>
        </p:nvSpPr>
        <p:spPr>
          <a:xfrm>
            <a:off x="467544" y="1988840"/>
            <a:ext cx="7632848" cy="1200329"/>
          </a:xfrm>
          <a:prstGeom prst="rect">
            <a:avLst/>
          </a:prstGeom>
          <a:noFill/>
        </p:spPr>
        <p:txBody>
          <a:bodyPr wrap="square" rtlCol="0">
            <a:spAutoFit/>
          </a:bodyPr>
          <a:lstStyle/>
          <a:p>
            <a:r>
              <a:rPr lang="es-CL" dirty="0"/>
              <a:t>El cigüeñal es la pieza que recoge el esfuerzo de la </a:t>
            </a:r>
            <a:r>
              <a:rPr lang="es-CL" dirty="0" smtClean="0"/>
              <a:t>expansión, </a:t>
            </a:r>
            <a:r>
              <a:rPr lang="es-CL" dirty="0"/>
              <a:t>transformando el movimiento rectilíneo alternativo de los pistones en un movimiento rotatorio del </a:t>
            </a:r>
            <a:r>
              <a:rPr lang="es-CL" dirty="0" smtClean="0"/>
              <a:t>cigüeñal. El </a:t>
            </a:r>
            <a:r>
              <a:rPr lang="es-CL" dirty="0"/>
              <a:t>cigüeñal también transmite el giro y fuerza motriz a los demás órganos de transmisión acoplados al mismo</a:t>
            </a:r>
            <a:r>
              <a:rPr lang="es-CL" dirty="0" smtClean="0"/>
              <a:t>.    </a:t>
            </a:r>
            <a:endParaRPr lang="es-CL" dirty="0"/>
          </a:p>
        </p:txBody>
      </p:sp>
      <p:sp>
        <p:nvSpPr>
          <p:cNvPr id="4" name="3 CuadroTexto"/>
          <p:cNvSpPr txBox="1"/>
          <p:nvPr/>
        </p:nvSpPr>
        <p:spPr>
          <a:xfrm>
            <a:off x="501800" y="1556792"/>
            <a:ext cx="1944216" cy="369332"/>
          </a:xfrm>
          <a:prstGeom prst="rect">
            <a:avLst/>
          </a:prstGeom>
          <a:noFill/>
        </p:spPr>
        <p:txBody>
          <a:bodyPr wrap="square" rtlCol="0">
            <a:spAutoFit/>
          </a:bodyPr>
          <a:lstStyle/>
          <a:p>
            <a:r>
              <a:rPr lang="es-CL" b="1" u="sng" dirty="0" smtClean="0"/>
              <a:t>Función</a:t>
            </a:r>
            <a:r>
              <a:rPr lang="es-CL" dirty="0" smtClean="0"/>
              <a:t>:</a:t>
            </a:r>
            <a:endParaRPr lang="es-CL" dirty="0"/>
          </a:p>
        </p:txBody>
      </p:sp>
      <p:pic>
        <p:nvPicPr>
          <p:cNvPr id="5122" name="Picture 2" descr="C:\Users\israel arenas pinto\Downloads\descar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58952"/>
            <a:ext cx="3657739" cy="243405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israel arenas pinto\Downloads\cigue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976588"/>
            <a:ext cx="3869999" cy="245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881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6600" dirty="0" smtClean="0"/>
              <a:t>Cigüeñal. </a:t>
            </a:r>
            <a:endParaRPr lang="es-CL" sz="6600" dirty="0"/>
          </a:p>
        </p:txBody>
      </p:sp>
      <p:sp>
        <p:nvSpPr>
          <p:cNvPr id="3" name="2 Rectángulo"/>
          <p:cNvSpPr/>
          <p:nvPr/>
        </p:nvSpPr>
        <p:spPr>
          <a:xfrm>
            <a:off x="539552" y="1484784"/>
            <a:ext cx="7704856" cy="3693319"/>
          </a:xfrm>
          <a:prstGeom prst="rect">
            <a:avLst/>
          </a:prstGeom>
        </p:spPr>
        <p:txBody>
          <a:bodyPr wrap="square">
            <a:spAutoFit/>
          </a:bodyPr>
          <a:lstStyle/>
          <a:p>
            <a:pPr algn="just"/>
            <a:r>
              <a:rPr lang="es-CL" dirty="0"/>
              <a:t>En el cigüeñal se distinguen cuatro partes básicas: </a:t>
            </a:r>
            <a:r>
              <a:rPr lang="es-CL" b="1" dirty="0"/>
              <a:t>eje, muñequilla, cuello y brazo</a:t>
            </a:r>
            <a:r>
              <a:rPr lang="es-CL" dirty="0"/>
              <a:t>.</a:t>
            </a:r>
          </a:p>
          <a:p>
            <a:pPr marL="285750" indent="-285750" algn="just">
              <a:buFont typeface="Arial" pitchFamily="34" charset="0"/>
              <a:buChar char="•"/>
            </a:pPr>
            <a:endParaRPr lang="es-CL" dirty="0" smtClean="0"/>
          </a:p>
          <a:p>
            <a:pPr marL="285750" indent="-285750" algn="just">
              <a:buFont typeface="Arial" pitchFamily="34" charset="0"/>
              <a:buChar char="•"/>
            </a:pPr>
            <a:r>
              <a:rPr lang="es-CL" dirty="0" smtClean="0"/>
              <a:t>El</a:t>
            </a:r>
            <a:r>
              <a:rPr lang="es-CL" dirty="0"/>
              <a:t> </a:t>
            </a:r>
            <a:r>
              <a:rPr lang="es-CL" dirty="0" smtClean="0"/>
              <a:t>eje:</a:t>
            </a:r>
            <a:r>
              <a:rPr lang="es-CL" dirty="0"/>
              <a:t> S</a:t>
            </a:r>
            <a:r>
              <a:rPr lang="es-CL" dirty="0" smtClean="0"/>
              <a:t>irve </a:t>
            </a:r>
            <a:r>
              <a:rPr lang="es-CL" dirty="0"/>
              <a:t>de guía en el giro. Por </a:t>
            </a:r>
            <a:r>
              <a:rPr lang="es-CL" dirty="0" smtClean="0"/>
              <a:t>él </a:t>
            </a:r>
            <a:r>
              <a:rPr lang="es-CL" dirty="0"/>
              <a:t>se extrae el movimiento giratorio .</a:t>
            </a:r>
          </a:p>
          <a:p>
            <a:pPr marL="285750" indent="-285750" algn="just">
              <a:buFont typeface="Arial" pitchFamily="34" charset="0"/>
              <a:buChar char="•"/>
            </a:pPr>
            <a:endParaRPr lang="es-CL" dirty="0" smtClean="0"/>
          </a:p>
          <a:p>
            <a:pPr marL="285750" indent="-285750" algn="just">
              <a:buFont typeface="Arial" pitchFamily="34" charset="0"/>
              <a:buChar char="•"/>
            </a:pPr>
            <a:r>
              <a:rPr lang="es-CL" dirty="0" smtClean="0"/>
              <a:t>El</a:t>
            </a:r>
            <a:r>
              <a:rPr lang="es-CL" dirty="0"/>
              <a:t> </a:t>
            </a:r>
            <a:r>
              <a:rPr lang="es-CL" dirty="0" smtClean="0"/>
              <a:t>cuello: </a:t>
            </a:r>
            <a:r>
              <a:rPr lang="es-CL" dirty="0"/>
              <a:t>E</a:t>
            </a:r>
            <a:r>
              <a:rPr lang="es-CL" dirty="0" smtClean="0"/>
              <a:t>stá </a:t>
            </a:r>
            <a:r>
              <a:rPr lang="es-CL" dirty="0"/>
              <a:t>alineado con el eje y permite guiar el giro al unirlo a soportes adecuados.</a:t>
            </a:r>
          </a:p>
          <a:p>
            <a:pPr marL="285750" indent="-285750" algn="just">
              <a:buFont typeface="Arial" pitchFamily="34" charset="0"/>
              <a:buChar char="•"/>
            </a:pPr>
            <a:endParaRPr lang="es-CL" dirty="0" smtClean="0"/>
          </a:p>
          <a:p>
            <a:pPr marL="285750" indent="-285750" algn="just">
              <a:buFont typeface="Arial" pitchFamily="34" charset="0"/>
              <a:buChar char="•"/>
            </a:pPr>
            <a:r>
              <a:rPr lang="es-CL" dirty="0" smtClean="0"/>
              <a:t>La</a:t>
            </a:r>
            <a:r>
              <a:rPr lang="es-CL" dirty="0"/>
              <a:t> </a:t>
            </a:r>
            <a:r>
              <a:rPr lang="es-CL" dirty="0" smtClean="0"/>
              <a:t>muñequilla: sirve </a:t>
            </a:r>
            <a:r>
              <a:rPr lang="es-CL" dirty="0"/>
              <a:t>de asiento a las </a:t>
            </a:r>
            <a:r>
              <a:rPr lang="es-CL" i="1" dirty="0"/>
              <a:t>cabezas </a:t>
            </a:r>
            <a:r>
              <a:rPr lang="es-CL" dirty="0"/>
              <a:t>de las bielas.</a:t>
            </a:r>
          </a:p>
          <a:p>
            <a:pPr marL="285750" indent="-285750" algn="just">
              <a:buFont typeface="Arial" pitchFamily="34" charset="0"/>
              <a:buChar char="•"/>
            </a:pPr>
            <a:endParaRPr lang="es-CL" dirty="0" smtClean="0"/>
          </a:p>
          <a:p>
            <a:pPr marL="285750" indent="-285750" algn="just">
              <a:buFont typeface="Arial" pitchFamily="34" charset="0"/>
              <a:buChar char="•"/>
            </a:pPr>
            <a:r>
              <a:rPr lang="es-CL" dirty="0" smtClean="0"/>
              <a:t>El</a:t>
            </a:r>
            <a:r>
              <a:rPr lang="es-CL" dirty="0"/>
              <a:t> brazo </a:t>
            </a:r>
            <a:r>
              <a:rPr lang="es-CL" dirty="0" smtClean="0"/>
              <a:t>: </a:t>
            </a:r>
            <a:r>
              <a:rPr lang="es-CL" dirty="0"/>
              <a:t>E</a:t>
            </a:r>
            <a:r>
              <a:rPr lang="es-CL" dirty="0" smtClean="0"/>
              <a:t>s </a:t>
            </a:r>
            <a:r>
              <a:rPr lang="es-CL" dirty="0"/>
              <a:t>la pieza de unión entre el </a:t>
            </a:r>
            <a:r>
              <a:rPr lang="es-CL" i="1" dirty="0"/>
              <a:t>cuello </a:t>
            </a:r>
            <a:r>
              <a:rPr lang="es-CL" dirty="0"/>
              <a:t>y la </a:t>
            </a:r>
            <a:r>
              <a:rPr lang="es-CL" i="1" dirty="0"/>
              <a:t>muñequilla </a:t>
            </a:r>
            <a:r>
              <a:rPr lang="es-CL" dirty="0"/>
              <a:t>. Su longitud determina la </a:t>
            </a:r>
            <a:r>
              <a:rPr lang="es-CL" i="1" dirty="0"/>
              <a:t>carrera </a:t>
            </a:r>
            <a:r>
              <a:rPr lang="es-CL" dirty="0"/>
              <a:t>de la </a:t>
            </a:r>
            <a:r>
              <a:rPr lang="es-CL" i="1" dirty="0"/>
              <a:t>biela.</a:t>
            </a:r>
            <a:endParaRPr lang="es-CL" dirty="0"/>
          </a:p>
          <a:p>
            <a:pPr marL="285750" indent="-285750" algn="just">
              <a:buFont typeface="Arial" pitchFamily="34" charset="0"/>
              <a:buChar char="•"/>
            </a:pPr>
            <a:endParaRPr lang="es-CL" dirty="0"/>
          </a:p>
        </p:txBody>
      </p:sp>
      <p:pic>
        <p:nvPicPr>
          <p:cNvPr id="6146" name="Picture 2" descr="C:\Users\israel arenas pinto\Downloads\ope_ciguenal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5103564"/>
            <a:ext cx="3898407" cy="146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81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6600" dirty="0" smtClean="0"/>
              <a:t>Cigüeñal. </a:t>
            </a:r>
            <a:endParaRPr lang="es-CL" sz="6600" dirty="0"/>
          </a:p>
        </p:txBody>
      </p:sp>
      <p:sp>
        <p:nvSpPr>
          <p:cNvPr id="3" name="2 CuadroTexto"/>
          <p:cNvSpPr txBox="1"/>
          <p:nvPr/>
        </p:nvSpPr>
        <p:spPr>
          <a:xfrm>
            <a:off x="395536" y="1580000"/>
            <a:ext cx="6912768" cy="369332"/>
          </a:xfrm>
          <a:prstGeom prst="rect">
            <a:avLst/>
          </a:prstGeom>
          <a:noFill/>
        </p:spPr>
        <p:txBody>
          <a:bodyPr wrap="square" rtlCol="0">
            <a:spAutoFit/>
          </a:bodyPr>
          <a:lstStyle/>
          <a:p>
            <a:r>
              <a:rPr lang="es-CL" b="1" u="sng" dirty="0"/>
              <a:t>Equilibrado estático y dinámico del cigüeñal</a:t>
            </a:r>
          </a:p>
        </p:txBody>
      </p:sp>
      <p:sp>
        <p:nvSpPr>
          <p:cNvPr id="4" name="3 Rectángulo"/>
          <p:cNvSpPr/>
          <p:nvPr/>
        </p:nvSpPr>
        <p:spPr>
          <a:xfrm>
            <a:off x="415132" y="1991005"/>
            <a:ext cx="7901284" cy="2308324"/>
          </a:xfrm>
          <a:prstGeom prst="rect">
            <a:avLst/>
          </a:prstGeom>
        </p:spPr>
        <p:txBody>
          <a:bodyPr wrap="square">
            <a:spAutoFit/>
          </a:bodyPr>
          <a:lstStyle/>
          <a:p>
            <a:pPr lvl="0"/>
            <a:r>
              <a:rPr lang="es-CL" u="sng" dirty="0"/>
              <a:t>Equilibrado </a:t>
            </a:r>
            <a:r>
              <a:rPr lang="es-CL" u="sng" dirty="0" smtClean="0"/>
              <a:t>estático:</a:t>
            </a:r>
            <a:r>
              <a:rPr lang="es-CL" dirty="0"/>
              <a:t/>
            </a:r>
            <a:br>
              <a:rPr lang="es-CL" dirty="0"/>
            </a:br>
            <a:r>
              <a:rPr lang="es-CL" dirty="0"/>
              <a:t>Consiste en disponer toda su masa perfectamente repartida con relación al eje de rotación, de forma que el cigüeñal, situado sobre los apoyos de la bancada, quede en reposo cualquiera que sea su posición. </a:t>
            </a:r>
            <a:br>
              <a:rPr lang="es-CL" dirty="0"/>
            </a:br>
            <a:r>
              <a:rPr lang="es-CL" dirty="0"/>
              <a:t>El equilibrado se efectúa en una máquina especial llamada </a:t>
            </a:r>
            <a:r>
              <a:rPr lang="es-CL" b="1" dirty="0"/>
              <a:t>equilibradora </a:t>
            </a:r>
            <a:r>
              <a:rPr lang="es-CL" b="1" dirty="0" err="1" smtClean="0"/>
              <a:t>estatica</a:t>
            </a:r>
            <a:r>
              <a:rPr lang="es-CL" dirty="0" smtClean="0"/>
              <a:t>. </a:t>
            </a:r>
            <a:r>
              <a:rPr lang="es-CL" dirty="0"/>
              <a:t>El equilibrado se consigue suprimiendo material de la zona más pesada por medio de vaciados en los </a:t>
            </a:r>
            <a:r>
              <a:rPr lang="es-CL" dirty="0" smtClean="0"/>
              <a:t>contrapesos, </a:t>
            </a:r>
            <a:r>
              <a:rPr lang="es-CL" dirty="0"/>
              <a:t>hasta conseguir que toda su masa quede uniforme.</a:t>
            </a:r>
          </a:p>
        </p:txBody>
      </p:sp>
      <p:pic>
        <p:nvPicPr>
          <p:cNvPr id="7170" name="Picture 2" descr="C:\Users\israel arenas pinto\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996509"/>
            <a:ext cx="3646202" cy="272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13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6600" dirty="0" smtClean="0"/>
              <a:t>Cigüeñal. </a:t>
            </a:r>
            <a:endParaRPr lang="es-CL" sz="6600" dirty="0"/>
          </a:p>
        </p:txBody>
      </p:sp>
      <p:sp>
        <p:nvSpPr>
          <p:cNvPr id="3" name="2 Rectángulo"/>
          <p:cNvSpPr/>
          <p:nvPr/>
        </p:nvSpPr>
        <p:spPr>
          <a:xfrm>
            <a:off x="323528" y="1628800"/>
            <a:ext cx="7848872" cy="1477328"/>
          </a:xfrm>
          <a:prstGeom prst="rect">
            <a:avLst/>
          </a:prstGeom>
        </p:spPr>
        <p:txBody>
          <a:bodyPr wrap="square">
            <a:spAutoFit/>
          </a:bodyPr>
          <a:lstStyle/>
          <a:p>
            <a:pPr lvl="0"/>
            <a:r>
              <a:rPr lang="es-CL" u="sng" dirty="0"/>
              <a:t>Equilibrado </a:t>
            </a:r>
            <a:r>
              <a:rPr lang="es-CL" u="sng" dirty="0" smtClean="0"/>
              <a:t>dinámico:</a:t>
            </a:r>
            <a:r>
              <a:rPr lang="es-CL" dirty="0"/>
              <a:t/>
            </a:r>
            <a:br>
              <a:rPr lang="es-CL" dirty="0"/>
            </a:br>
            <a:r>
              <a:rPr lang="es-CL" dirty="0"/>
              <a:t>El equilibrado dinámico se consigue con el correcto diseño de las muñequillas del cigüeñal, de forma que las fuerzas centrífugas o momentos dinámicos que actúan sobre ellas en el giro, con respecto a cualquiera de los puntos de apoyo, se compensen y su resultante sea nula.</a:t>
            </a:r>
          </a:p>
        </p:txBody>
      </p:sp>
      <p:pic>
        <p:nvPicPr>
          <p:cNvPr id="8194" name="Picture 2" descr="C:\Users\israel arenas pinto\Downloads\RectificadoCigue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84984"/>
            <a:ext cx="5040560" cy="280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59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6600" dirty="0" smtClean="0"/>
              <a:t>Cigüeñal.</a:t>
            </a:r>
            <a:endParaRPr lang="es-CL" sz="6600" dirty="0"/>
          </a:p>
        </p:txBody>
      </p:sp>
      <p:sp>
        <p:nvSpPr>
          <p:cNvPr id="3" name="2 Rectángulo"/>
          <p:cNvSpPr/>
          <p:nvPr/>
        </p:nvSpPr>
        <p:spPr>
          <a:xfrm>
            <a:off x="395536" y="1582341"/>
            <a:ext cx="7704856" cy="1477328"/>
          </a:xfrm>
          <a:prstGeom prst="rect">
            <a:avLst/>
          </a:prstGeom>
        </p:spPr>
        <p:txBody>
          <a:bodyPr wrap="square">
            <a:spAutoFit/>
          </a:bodyPr>
          <a:lstStyle/>
          <a:p>
            <a:pPr algn="just"/>
            <a:r>
              <a:rPr lang="es-CL" b="1" u="sng" dirty="0" smtClean="0"/>
              <a:t>Materiales del cual esta echo:</a:t>
            </a:r>
          </a:p>
          <a:p>
            <a:pPr algn="just"/>
            <a:endParaRPr lang="es-CL" dirty="0" smtClean="0"/>
          </a:p>
          <a:p>
            <a:pPr algn="just"/>
            <a:r>
              <a:rPr lang="es-CL" dirty="0" smtClean="0"/>
              <a:t>Normalmente </a:t>
            </a:r>
            <a:r>
              <a:rPr lang="es-CL" dirty="0"/>
              <a:t>se fabrican de aleaciones capaces de soportar los esfuerzos a los que se ven sometidos y pueden tener perforaciones y conductos para el paso de lubricante. </a:t>
            </a:r>
          </a:p>
        </p:txBody>
      </p:sp>
      <p:sp>
        <p:nvSpPr>
          <p:cNvPr id="4" name="3 Rectángulo"/>
          <p:cNvSpPr/>
          <p:nvPr/>
        </p:nvSpPr>
        <p:spPr>
          <a:xfrm>
            <a:off x="395536" y="2708919"/>
            <a:ext cx="7848872" cy="2585323"/>
          </a:xfrm>
          <a:prstGeom prst="rect">
            <a:avLst/>
          </a:prstGeom>
        </p:spPr>
        <p:txBody>
          <a:bodyPr wrap="square">
            <a:spAutoFit/>
          </a:bodyPr>
          <a:lstStyle/>
          <a:p>
            <a:pPr algn="just"/>
            <a:endParaRPr lang="es-CL" dirty="0" smtClean="0"/>
          </a:p>
          <a:p>
            <a:pPr algn="just"/>
            <a:endParaRPr lang="es-CL" dirty="0"/>
          </a:p>
          <a:p>
            <a:pPr algn="just"/>
            <a:r>
              <a:rPr lang="es-CL" dirty="0" smtClean="0"/>
              <a:t> </a:t>
            </a:r>
            <a:r>
              <a:rPr lang="es-CL" dirty="0"/>
              <a:t>El material empleado generalmente para la construcción de los cigüeñales es de </a:t>
            </a:r>
            <a:r>
              <a:rPr lang="es-CL" b="1" dirty="0" smtClean="0"/>
              <a:t>(</a:t>
            </a:r>
            <a:r>
              <a:rPr lang="es-CL" dirty="0" smtClean="0"/>
              <a:t>acero al </a:t>
            </a:r>
            <a:r>
              <a:rPr lang="es-CL" dirty="0"/>
              <a:t>carbono; </a:t>
            </a:r>
            <a:r>
              <a:rPr lang="es-CL" dirty="0" smtClean="0"/>
              <a:t>aceros al cromo, níquel, </a:t>
            </a:r>
            <a:r>
              <a:rPr lang="es-CL" dirty="0"/>
              <a:t>cromo </a:t>
            </a:r>
            <a:r>
              <a:rPr lang="es-CL" dirty="0" smtClean="0"/>
              <a:t>–molibdeno, vanadio </a:t>
            </a:r>
            <a:r>
              <a:rPr lang="es-CL" dirty="0"/>
              <a:t>tratados </a:t>
            </a:r>
            <a:r>
              <a:rPr lang="es-CL" dirty="0" smtClean="0"/>
              <a:t>térmicamente</a:t>
            </a:r>
            <a:r>
              <a:rPr lang="es-CL" b="1" dirty="0" smtClean="0"/>
              <a:t>)</a:t>
            </a:r>
            <a:r>
              <a:rPr lang="es-CL" dirty="0" smtClean="0"/>
              <a:t>. </a:t>
            </a:r>
            <a:r>
              <a:rPr lang="es-CL" dirty="0"/>
              <a:t>Se construyen también cigüeñales en </a:t>
            </a:r>
            <a:r>
              <a:rPr lang="es-CL" dirty="0" smtClean="0"/>
              <a:t>fundición nodular </a:t>
            </a:r>
            <a:r>
              <a:rPr lang="es-CL" dirty="0"/>
              <a:t>que poseen unas características de resistencia semejantes a las del acero al carbono. </a:t>
            </a:r>
            <a:endParaRPr lang="es-CL" dirty="0" smtClean="0"/>
          </a:p>
          <a:p>
            <a:pPr algn="just"/>
            <a:endParaRPr lang="es-CL" dirty="0" smtClean="0"/>
          </a:p>
          <a:p>
            <a:pPr algn="just"/>
            <a:r>
              <a:rPr lang="es-CL" dirty="0" smtClean="0"/>
              <a:t>Todo esto es para la resistencia a las altas temperaturas y a los esfuerzos que esta sometido. </a:t>
            </a:r>
            <a:endParaRPr lang="es-CL" dirty="0"/>
          </a:p>
        </p:txBody>
      </p:sp>
    </p:spTree>
    <p:extLst>
      <p:ext uri="{BB962C8B-B14F-4D97-AF65-F5344CB8AC3E}">
        <p14:creationId xmlns:p14="http://schemas.microsoft.com/office/powerpoint/2010/main" val="1370302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6600" dirty="0" smtClean="0"/>
              <a:t>Volante de inercia</a:t>
            </a:r>
            <a:endParaRPr lang="es-CL" sz="6600" dirty="0"/>
          </a:p>
        </p:txBody>
      </p:sp>
      <p:sp>
        <p:nvSpPr>
          <p:cNvPr id="3" name="2 Rectángulo"/>
          <p:cNvSpPr/>
          <p:nvPr/>
        </p:nvSpPr>
        <p:spPr>
          <a:xfrm>
            <a:off x="395536" y="1484784"/>
            <a:ext cx="7704856" cy="2308324"/>
          </a:xfrm>
          <a:prstGeom prst="rect">
            <a:avLst/>
          </a:prstGeom>
        </p:spPr>
        <p:txBody>
          <a:bodyPr wrap="square">
            <a:spAutoFit/>
          </a:bodyPr>
          <a:lstStyle/>
          <a:p>
            <a:pPr algn="just"/>
            <a:r>
              <a:rPr lang="es-MX" dirty="0"/>
              <a:t>E</a:t>
            </a:r>
            <a:r>
              <a:rPr lang="es-MX" dirty="0" smtClean="0"/>
              <a:t>s una pieza circular pesada unida al cigüeñal</a:t>
            </a:r>
            <a:endParaRPr lang="es-MX" dirty="0"/>
          </a:p>
          <a:p>
            <a:pPr algn="just"/>
            <a:endParaRPr lang="es-MX" dirty="0" smtClean="0"/>
          </a:p>
          <a:p>
            <a:pPr algn="just"/>
            <a:r>
              <a:rPr lang="es-MX" dirty="0" smtClean="0"/>
              <a:t>Función: tiene como función regularizar el giro del motor mediante la fuerza de inercia que proporciona </a:t>
            </a:r>
            <a:r>
              <a:rPr lang="es-MX" dirty="0" smtClean="0"/>
              <a:t>el tiempo de Expansión en su </a:t>
            </a:r>
            <a:r>
              <a:rPr lang="es-MX" dirty="0" smtClean="0"/>
              <a:t>gran masa.</a:t>
            </a:r>
          </a:p>
          <a:p>
            <a:pPr algn="just"/>
            <a:endParaRPr lang="es-CL" dirty="0" smtClean="0"/>
          </a:p>
          <a:p>
            <a:pPr algn="just"/>
            <a:r>
              <a:rPr lang="es-CL" dirty="0"/>
              <a:t>El diseño del volante debe ser calculado, sobre todo su peso, teniendo en cuenta las características del motor. Un peso excesivo del volante se opone a una buena aceleración del motor.</a:t>
            </a:r>
            <a:endParaRPr lang="es-CL"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746" y="3284984"/>
            <a:ext cx="4648655" cy="33843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12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11560" y="404664"/>
            <a:ext cx="7992888" cy="1731982"/>
          </a:xfrm>
        </p:spPr>
        <p:txBody>
          <a:bodyPr/>
          <a:lstStyle/>
          <a:p>
            <a:r>
              <a:rPr lang="es-MX" dirty="0"/>
              <a:t>C</a:t>
            </a:r>
            <a:r>
              <a:rPr lang="es-MX" dirty="0" smtClean="0"/>
              <a:t>omponentes del conjunto móvil.</a:t>
            </a:r>
            <a:endParaRPr lang="es-CL" dirty="0"/>
          </a:p>
        </p:txBody>
      </p:sp>
      <p:sp>
        <p:nvSpPr>
          <p:cNvPr id="4" name="3 Subtítulo"/>
          <p:cNvSpPr>
            <a:spLocks noGrp="1"/>
          </p:cNvSpPr>
          <p:nvPr>
            <p:ph type="subTitle" idx="1"/>
          </p:nvPr>
        </p:nvSpPr>
        <p:spPr>
          <a:xfrm>
            <a:off x="755576" y="2060848"/>
            <a:ext cx="7016824" cy="4176464"/>
          </a:xfrm>
        </p:spPr>
        <p:txBody>
          <a:bodyPr>
            <a:normAutofit/>
          </a:bodyPr>
          <a:lstStyle/>
          <a:p>
            <a:pPr marL="342900" indent="-342900">
              <a:buBlip>
                <a:blip r:embed="rId2"/>
              </a:buBlip>
            </a:pPr>
            <a:r>
              <a:rPr lang="es-MX" dirty="0" smtClean="0">
                <a:solidFill>
                  <a:schemeClr val="tx1"/>
                </a:solidFill>
              </a:rPr>
              <a:t>Pistón </a:t>
            </a:r>
            <a:r>
              <a:rPr lang="es-MX" dirty="0">
                <a:solidFill>
                  <a:schemeClr val="tx1"/>
                </a:solidFill>
              </a:rPr>
              <a:t>-</a:t>
            </a:r>
            <a:r>
              <a:rPr lang="es-MX" dirty="0" smtClean="0">
                <a:solidFill>
                  <a:schemeClr val="tx1"/>
                </a:solidFill>
              </a:rPr>
              <a:t>Anillos -Pasador </a:t>
            </a:r>
            <a:r>
              <a:rPr lang="es-MX" dirty="0">
                <a:solidFill>
                  <a:schemeClr val="tx1"/>
                </a:solidFill>
              </a:rPr>
              <a:t>o bulón.</a:t>
            </a:r>
          </a:p>
          <a:p>
            <a:pPr algn="l"/>
            <a:endParaRPr lang="es-MX" dirty="0" smtClean="0"/>
          </a:p>
          <a:p>
            <a:pPr marL="342900" indent="-342900" algn="l">
              <a:buBlip>
                <a:blip r:embed="rId2"/>
              </a:buBlip>
            </a:pPr>
            <a:r>
              <a:rPr lang="es-MX" dirty="0" smtClean="0">
                <a:solidFill>
                  <a:schemeClr val="tx1"/>
                </a:solidFill>
              </a:rPr>
              <a:t>Bielas</a:t>
            </a:r>
            <a:r>
              <a:rPr lang="es-MX" dirty="0" smtClean="0"/>
              <a:t>.</a:t>
            </a:r>
          </a:p>
          <a:p>
            <a:pPr algn="l"/>
            <a:endParaRPr lang="es-MX" dirty="0" smtClean="0"/>
          </a:p>
          <a:p>
            <a:pPr marL="342900" indent="-342900" algn="l">
              <a:buBlip>
                <a:blip r:embed="rId2"/>
              </a:buBlip>
            </a:pPr>
            <a:r>
              <a:rPr lang="es-MX" dirty="0" smtClean="0">
                <a:solidFill>
                  <a:schemeClr val="tx1"/>
                </a:solidFill>
              </a:rPr>
              <a:t>Cigüeñal.</a:t>
            </a:r>
          </a:p>
          <a:p>
            <a:pPr marL="342900" indent="-342900" algn="l">
              <a:buBlip>
                <a:blip r:embed="rId2"/>
              </a:buBlip>
            </a:pPr>
            <a:endParaRPr lang="es-MX" dirty="0">
              <a:solidFill>
                <a:schemeClr val="tx1"/>
              </a:solidFill>
            </a:endParaRPr>
          </a:p>
          <a:p>
            <a:pPr marL="342900" indent="-342900" algn="l">
              <a:buBlip>
                <a:blip r:embed="rId2"/>
              </a:buBlip>
            </a:pPr>
            <a:r>
              <a:rPr lang="es-MX" dirty="0" smtClean="0">
                <a:solidFill>
                  <a:schemeClr val="tx1"/>
                </a:solidFill>
              </a:rPr>
              <a:t>Volante de inercia.</a:t>
            </a:r>
          </a:p>
          <a:p>
            <a:pPr algn="l"/>
            <a:endParaRPr lang="es-MX" dirty="0" smtClean="0"/>
          </a:p>
          <a:p>
            <a:pPr algn="l"/>
            <a:r>
              <a:rPr lang="es-MX" dirty="0" smtClean="0"/>
              <a:t>  </a:t>
            </a:r>
            <a:endParaRPr lang="es-CL"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949" y="2490848"/>
            <a:ext cx="1657882" cy="143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290" y="4579838"/>
            <a:ext cx="2587722" cy="1702448"/>
          </a:xfrm>
          <a:prstGeom prst="rect">
            <a:avLst/>
          </a:prstGeom>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006" y="4888957"/>
            <a:ext cx="2028825" cy="1393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912" y="2438386"/>
            <a:ext cx="2030338" cy="2030338"/>
          </a:xfrm>
          <a:prstGeom prst="rect">
            <a:avLst/>
          </a:prstGeom>
          <a:ln>
            <a:noFill/>
          </a:ln>
          <a:effectLst>
            <a:softEdge rad="112500"/>
          </a:effectLst>
        </p:spPr>
      </p:pic>
    </p:spTree>
    <p:extLst>
      <p:ext uri="{BB962C8B-B14F-4D97-AF65-F5344CB8AC3E}">
        <p14:creationId xmlns:p14="http://schemas.microsoft.com/office/powerpoint/2010/main" val="348257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11560" y="332656"/>
            <a:ext cx="7992888" cy="795878"/>
          </a:xfrm>
        </p:spPr>
        <p:txBody>
          <a:bodyPr/>
          <a:lstStyle/>
          <a:p>
            <a:r>
              <a:rPr lang="es-MX" dirty="0" smtClean="0"/>
              <a:t>Pistón.</a:t>
            </a:r>
            <a:endParaRPr lang="es-CL" dirty="0"/>
          </a:p>
        </p:txBody>
      </p:sp>
      <p:sp>
        <p:nvSpPr>
          <p:cNvPr id="2" name="1 CuadroTexto"/>
          <p:cNvSpPr txBox="1"/>
          <p:nvPr/>
        </p:nvSpPr>
        <p:spPr>
          <a:xfrm>
            <a:off x="611560" y="1277588"/>
            <a:ext cx="7920880" cy="369332"/>
          </a:xfrm>
          <a:prstGeom prst="rect">
            <a:avLst/>
          </a:prstGeom>
          <a:noFill/>
        </p:spPr>
        <p:txBody>
          <a:bodyPr wrap="square" rtlCol="0">
            <a:spAutoFit/>
          </a:bodyPr>
          <a:lstStyle/>
          <a:p>
            <a:r>
              <a:rPr lang="es-MX" b="1" u="sng" dirty="0" smtClean="0"/>
              <a:t>Función :</a:t>
            </a:r>
            <a:endParaRPr lang="es-CL" b="1" dirty="0"/>
          </a:p>
        </p:txBody>
      </p:sp>
      <p:sp>
        <p:nvSpPr>
          <p:cNvPr id="3" name="2 CuadroTexto"/>
          <p:cNvSpPr txBox="1"/>
          <p:nvPr/>
        </p:nvSpPr>
        <p:spPr>
          <a:xfrm>
            <a:off x="535057" y="1763185"/>
            <a:ext cx="8352928" cy="923330"/>
          </a:xfrm>
          <a:prstGeom prst="rect">
            <a:avLst/>
          </a:prstGeom>
          <a:noFill/>
        </p:spPr>
        <p:txBody>
          <a:bodyPr wrap="square" rtlCol="0">
            <a:spAutoFit/>
          </a:bodyPr>
          <a:lstStyle/>
          <a:p>
            <a:r>
              <a:rPr lang="es-CL" dirty="0"/>
              <a:t>Su función principal es la de constituir la pared móvil de la cámara de combustión, transmitiendo la energía de los gases de la combustión a la biela mediante un movimiento alternativo dentro del </a:t>
            </a:r>
            <a:r>
              <a:rPr lang="es-CL" dirty="0" smtClean="0"/>
              <a:t>cilindro.</a:t>
            </a:r>
          </a:p>
        </p:txBody>
      </p:sp>
      <p:pic>
        <p:nvPicPr>
          <p:cNvPr id="6" name="5 Imagen" descr="http://www.aficionadosalamecanica.net/imagescursomec/piston-seccion.jpg"/>
          <p:cNvPicPr/>
          <p:nvPr/>
        </p:nvPicPr>
        <p:blipFill>
          <a:blip r:embed="rId2"/>
          <a:srcRect/>
          <a:stretch>
            <a:fillRect/>
          </a:stretch>
        </p:blipFill>
        <p:spPr bwMode="auto">
          <a:xfrm>
            <a:off x="4552032" y="2833107"/>
            <a:ext cx="2736304" cy="3911759"/>
          </a:xfrm>
          <a:prstGeom prst="rect">
            <a:avLst/>
          </a:prstGeom>
          <a:noFill/>
          <a:ln w="9525">
            <a:noFill/>
            <a:miter lim="800000"/>
            <a:headEnd/>
            <a:tailEnd/>
          </a:ln>
        </p:spPr>
      </p:pic>
      <p:pic>
        <p:nvPicPr>
          <p:cNvPr id="7" name="6 Marcador de contenido" descr="http://www.aficionadosalamecanica.net/imagescursomec/pistones-modelos.jpg"/>
          <p:cNvPicPr>
            <a:picLocks/>
          </p:cNvPicPr>
          <p:nvPr/>
        </p:nvPicPr>
        <p:blipFill>
          <a:blip r:embed="rId3"/>
          <a:srcRect/>
          <a:stretch>
            <a:fillRect/>
          </a:stretch>
        </p:blipFill>
        <p:spPr bwMode="auto">
          <a:xfrm>
            <a:off x="535057" y="2981856"/>
            <a:ext cx="3672408" cy="3614263"/>
          </a:xfrm>
          <a:prstGeom prst="rect">
            <a:avLst/>
          </a:prstGeom>
          <a:noFill/>
          <a:ln w="9525">
            <a:noFill/>
            <a:miter lim="800000"/>
            <a:headEnd/>
            <a:tailEnd/>
          </a:ln>
        </p:spPr>
      </p:pic>
    </p:spTree>
    <p:extLst>
      <p:ext uri="{BB962C8B-B14F-4D97-AF65-F5344CB8AC3E}">
        <p14:creationId xmlns:p14="http://schemas.microsoft.com/office/powerpoint/2010/main" val="564404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850106"/>
          </a:xfrm>
        </p:spPr>
        <p:txBody>
          <a:bodyPr/>
          <a:lstStyle/>
          <a:p>
            <a:r>
              <a:rPr lang="es-ES" dirty="0" smtClean="0"/>
              <a:t>Especificaciones Técnicas</a:t>
            </a:r>
            <a:endParaRPr lang="es-CL" dirty="0"/>
          </a:p>
        </p:txBody>
      </p:sp>
      <p:sp>
        <p:nvSpPr>
          <p:cNvPr id="3" name="2 Marcador de contenido"/>
          <p:cNvSpPr>
            <a:spLocks noGrp="1"/>
          </p:cNvSpPr>
          <p:nvPr>
            <p:ph idx="1"/>
          </p:nvPr>
        </p:nvSpPr>
        <p:spPr/>
        <p:txBody>
          <a:bodyPr>
            <a:normAutofit fontScale="55000" lnSpcReduction="20000"/>
          </a:bodyPr>
          <a:lstStyle/>
          <a:p>
            <a:pPr marL="114300" indent="0" algn="ctr">
              <a:buNone/>
            </a:pPr>
            <a:r>
              <a:rPr lang="es-ES" b="1" dirty="0"/>
              <a:t>Nomenclatura de las partes del </a:t>
            </a:r>
            <a:r>
              <a:rPr lang="es-ES" b="1" dirty="0" smtClean="0"/>
              <a:t>pistón</a:t>
            </a:r>
          </a:p>
          <a:p>
            <a:pPr marL="114300" indent="0" algn="ctr">
              <a:buNone/>
            </a:pPr>
            <a:endParaRPr lang="es-ES" b="1" dirty="0"/>
          </a:p>
          <a:p>
            <a:r>
              <a:rPr lang="es-ES" dirty="0"/>
              <a:t>Cabeza: Parte superior del pistón cuya cara superior (Cielo) está en contacto permanente con todas las fases del fluido: Admisión, compresión, combustión y consecuente expansión y escape. Para permitir las dilataciones producidas por el aumento de temperatura la cabeza es de menor tamaño, alcanzando su menor diámetro en el cielo. Según sean las necesidades del motor, la parte superior puede adoptar diversas formas</a:t>
            </a:r>
          </a:p>
          <a:p>
            <a:r>
              <a:rPr lang="es-ES" dirty="0"/>
              <a:t>Cielo: Superficie superior de la cabeza contra la cual ejercen presión los gases de la combustión. Puede ser plana, cóncava, convexa, tener labrados conductos </a:t>
            </a:r>
            <a:r>
              <a:rPr lang="es-ES" dirty="0" err="1"/>
              <a:t>toroidales</a:t>
            </a:r>
            <a:r>
              <a:rPr lang="es-ES" dirty="0"/>
              <a:t>, deflectores para crear turbulencia, etc. Generalmente posee menor diámetro que el extremo inferior del pistón debido a que se tiene que prever que al estar en contacto con las temperaturas más altas de todo el motor va a existir una cierta dilatación en el pistón, consistente en un cierto ensanchamiento en su sector superior -es decir, en su cabeza- y por esta razón el pistón adopta una forma tronco cónica con su menor diámetro en su superficie superior.</a:t>
            </a:r>
          </a:p>
          <a:p>
            <a:r>
              <a:rPr lang="es-ES" dirty="0"/>
              <a:t>Alojamiento porta-aros: Son canales asignados a lo largo de la circunferencia del pistón, destinados a alojar los anillos. Los canales para los anillos rasca-aceite poseen orificios en el fondo para permitir el paso del aceite lubricante.</a:t>
            </a:r>
          </a:p>
          <a:p>
            <a:r>
              <a:rPr lang="es-ES" dirty="0"/>
              <a:t>Paredes entre canaletas: las partes de la región de los anillos que separan dos canales entre sí.</a:t>
            </a:r>
          </a:p>
          <a:p>
            <a:r>
              <a:rPr lang="es-ES" dirty="0"/>
              <a:t>Falda o pollera: Parte del pistón comprendida entre el centro del orificio del perno y el extremo inferior del pistón. Forma una superficie de deslizamiento y guía al pistón dentro del cilindro. Las faldas son de hierro fundido, y se la une a la corona mediante soldaduras o por </a:t>
            </a:r>
            <a:r>
              <a:rPr lang="es-ES" dirty="0" err="1"/>
              <a:t>embutimiento</a:t>
            </a:r>
            <a:r>
              <a:rPr lang="es-ES" dirty="0"/>
              <a:t>. En motores </a:t>
            </a:r>
            <a:r>
              <a:rPr lang="es-ES" dirty="0" err="1"/>
              <a:t>Diesel</a:t>
            </a:r>
            <a:r>
              <a:rPr lang="es-ES" dirty="0"/>
              <a:t> las faldas pueden formar una sola pieza con la cabeza, y en motores grandes se suelen usar faldas no integrales. Las faldas del pistón suelen ser de tipo planas o lisas, acanaladas o partidas o también del tipo arrugado. Esto sirve para contrarrestar la dilatación o para mejorar la lubricación. Las faldas o ranuras permitan la expansión del metal sin aumento de diámetro. Una particularidad interesante de las faldas arrugadas es que tienen </a:t>
            </a:r>
            <a:r>
              <a:rPr lang="es-ES" dirty="0" err="1"/>
              <a:t>microfisuras</a:t>
            </a:r>
            <a:r>
              <a:rPr lang="es-ES" dirty="0"/>
              <a:t> en las cuales se transporta aceite, lo cual mejora considerablemente la lubricación y por ende alarga el tiempo de vida útil del pistón. El juego entre la falda y la superficie del cilindro debe ser los más reducido posible para evitar el cabeceo del pistón. Para facilitar el deslizamiento y agarrotamiento del pistón en muchas faldas se coloca una protección que consta de una capa de metales antifricción tales como plomo, cadmio, zinc o estaño</a:t>
            </a:r>
            <a:r>
              <a:rPr lang="es-ES" dirty="0" smtClean="0"/>
              <a:t>.</a:t>
            </a:r>
          </a:p>
          <a:p>
            <a:r>
              <a:rPr lang="es-ES" dirty="0" smtClean="0"/>
              <a:t>Orificio del pasador del pistón desplazado hacia un costado (hacia el giro del motor)</a:t>
            </a:r>
            <a:endParaRPr lang="es-ES" dirty="0"/>
          </a:p>
          <a:p>
            <a:endParaRPr lang="es-CL" dirty="0"/>
          </a:p>
        </p:txBody>
      </p:sp>
    </p:spTree>
    <p:extLst>
      <p:ext uri="{BB962C8B-B14F-4D97-AF65-F5344CB8AC3E}">
        <p14:creationId xmlns:p14="http://schemas.microsoft.com/office/powerpoint/2010/main" val="356504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11560" y="332656"/>
            <a:ext cx="7992888" cy="795878"/>
          </a:xfrm>
        </p:spPr>
        <p:txBody>
          <a:bodyPr/>
          <a:lstStyle/>
          <a:p>
            <a:r>
              <a:rPr lang="es-MX" dirty="0" smtClean="0"/>
              <a:t>Pistón.</a:t>
            </a:r>
            <a:endParaRPr lang="es-CL" dirty="0"/>
          </a:p>
        </p:txBody>
      </p:sp>
      <p:sp>
        <p:nvSpPr>
          <p:cNvPr id="2" name="1 Subtítulo"/>
          <p:cNvSpPr>
            <a:spLocks noGrp="1"/>
          </p:cNvSpPr>
          <p:nvPr>
            <p:ph type="subTitle" idx="1"/>
          </p:nvPr>
        </p:nvSpPr>
        <p:spPr>
          <a:xfrm>
            <a:off x="755576" y="1304764"/>
            <a:ext cx="7704856" cy="792088"/>
          </a:xfrm>
        </p:spPr>
        <p:txBody>
          <a:bodyPr/>
          <a:lstStyle/>
          <a:p>
            <a:pPr algn="l"/>
            <a:r>
              <a:rPr lang="es-MX" b="1" u="sng" dirty="0" smtClean="0">
                <a:solidFill>
                  <a:schemeClr val="tx1"/>
                </a:solidFill>
              </a:rPr>
              <a:t>Constitución del pistón</a:t>
            </a:r>
            <a:r>
              <a:rPr lang="es-MX" dirty="0" smtClean="0">
                <a:solidFill>
                  <a:schemeClr val="tx1"/>
                </a:solidFill>
              </a:rPr>
              <a:t>:</a:t>
            </a:r>
            <a:endParaRPr lang="es-CL" dirty="0">
              <a:solidFill>
                <a:schemeClr val="tx1"/>
              </a:solidFill>
            </a:endParaRPr>
          </a:p>
        </p:txBody>
      </p:sp>
      <p:sp>
        <p:nvSpPr>
          <p:cNvPr id="3" name="2 CuadroTexto"/>
          <p:cNvSpPr txBox="1"/>
          <p:nvPr/>
        </p:nvSpPr>
        <p:spPr>
          <a:xfrm>
            <a:off x="755576" y="1700808"/>
            <a:ext cx="7416824" cy="3416320"/>
          </a:xfrm>
          <a:prstGeom prst="rect">
            <a:avLst/>
          </a:prstGeom>
          <a:noFill/>
        </p:spPr>
        <p:txBody>
          <a:bodyPr wrap="square" rtlCol="0">
            <a:spAutoFit/>
          </a:bodyPr>
          <a:lstStyle/>
          <a:p>
            <a:pPr algn="just"/>
            <a:r>
              <a:rPr lang="es-CL" dirty="0" smtClean="0"/>
              <a:t>El pistón es de forma cilíndrica y suele estar fabricado con una aleación de aluminio. Su fabricación implica el uso de altas tecnologías para lograr una máxima precisión en cuantos a medidas y lograr la resistencia adecuada para soportar el desgaste causado por la temperatura y movimiento.  </a:t>
            </a:r>
          </a:p>
          <a:p>
            <a:pPr algn="just"/>
            <a:endParaRPr lang="es-CL" dirty="0"/>
          </a:p>
          <a:p>
            <a:pPr algn="just"/>
            <a:endParaRPr lang="es-CL" dirty="0" smtClean="0"/>
          </a:p>
          <a:p>
            <a:pPr algn="just"/>
            <a:r>
              <a:rPr lang="es-CL" dirty="0" smtClean="0"/>
              <a:t>El </a:t>
            </a:r>
            <a:r>
              <a:rPr lang="es-CL" dirty="0"/>
              <a:t>pistón esta </a:t>
            </a:r>
            <a:r>
              <a:rPr lang="es-CL" dirty="0" smtClean="0"/>
              <a:t>constituido </a:t>
            </a:r>
            <a:r>
              <a:rPr lang="es-CL" dirty="0"/>
              <a:t>por varias secciones fácilmente reconocibles: la </a:t>
            </a:r>
            <a:r>
              <a:rPr lang="es-CL" b="1" dirty="0"/>
              <a:t>cabeza del </a:t>
            </a:r>
            <a:r>
              <a:rPr lang="es-CL" b="1" dirty="0" smtClean="0"/>
              <a:t>pistón</a:t>
            </a:r>
            <a:r>
              <a:rPr lang="es-CL" dirty="0"/>
              <a:t> y </a:t>
            </a:r>
            <a:r>
              <a:rPr lang="es-CL" b="1" dirty="0"/>
              <a:t>falda</a:t>
            </a:r>
            <a:r>
              <a:rPr lang="es-CL" dirty="0"/>
              <a:t>. En la cabeza del pistón se encuentra en su parte superior la </a:t>
            </a:r>
            <a:r>
              <a:rPr lang="es-CL" b="1" dirty="0"/>
              <a:t>corona</a:t>
            </a:r>
            <a:r>
              <a:rPr lang="es-CL" dirty="0"/>
              <a:t>, cerrando la cabeza del pistón (ésta junto con las hendiduras en la </a:t>
            </a:r>
            <a:r>
              <a:rPr lang="es-CL" b="1" dirty="0"/>
              <a:t>tapa de cilindros</a:t>
            </a:r>
            <a:r>
              <a:rPr lang="es-CL" dirty="0"/>
              <a:t> forman la cámara de </a:t>
            </a:r>
            <a:r>
              <a:rPr lang="es-CL" dirty="0" smtClean="0"/>
              <a:t>combustión). </a:t>
            </a:r>
            <a:r>
              <a:rPr lang="es-CL" dirty="0"/>
              <a:t>La corona soporta el impacto provocado por la expansión de los gases de la combustión y requiere materiales extremadamente resistentes y livianos</a:t>
            </a:r>
            <a:r>
              <a:rPr lang="es-CL"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893714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11560" y="332656"/>
            <a:ext cx="7992888" cy="795878"/>
          </a:xfrm>
        </p:spPr>
        <p:txBody>
          <a:bodyPr/>
          <a:lstStyle/>
          <a:p>
            <a:r>
              <a:rPr lang="es-MX" dirty="0" smtClean="0"/>
              <a:t>Pistón.</a:t>
            </a:r>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3384376" cy="34428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268760"/>
            <a:ext cx="3384376" cy="34428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8527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11560" y="332656"/>
            <a:ext cx="7992888" cy="795878"/>
          </a:xfrm>
        </p:spPr>
        <p:txBody>
          <a:bodyPr/>
          <a:lstStyle/>
          <a:p>
            <a:r>
              <a:rPr lang="es-MX" dirty="0" smtClean="0"/>
              <a:t>Pistón.</a:t>
            </a:r>
            <a:endParaRPr lang="es-CL" dirty="0"/>
          </a:p>
        </p:txBody>
      </p:sp>
      <p:sp>
        <p:nvSpPr>
          <p:cNvPr id="2" name="1 CuadroTexto"/>
          <p:cNvSpPr txBox="1"/>
          <p:nvPr/>
        </p:nvSpPr>
        <p:spPr>
          <a:xfrm>
            <a:off x="2123728" y="1163637"/>
            <a:ext cx="7920880" cy="369332"/>
          </a:xfrm>
          <a:prstGeom prst="rect">
            <a:avLst/>
          </a:prstGeom>
          <a:noFill/>
        </p:spPr>
        <p:txBody>
          <a:bodyPr wrap="square" rtlCol="0">
            <a:spAutoFit/>
          </a:bodyPr>
          <a:lstStyle/>
          <a:p>
            <a:r>
              <a:rPr lang="es-MX" b="1" u="sng" dirty="0" smtClean="0"/>
              <a:t>Tipos de pistón según su construcción:</a:t>
            </a:r>
            <a:endParaRPr lang="es-CL" b="1" u="sng" dirty="0"/>
          </a:p>
        </p:txBody>
      </p:sp>
      <p:sp>
        <p:nvSpPr>
          <p:cNvPr id="3" name="2 CuadroTexto"/>
          <p:cNvSpPr txBox="1"/>
          <p:nvPr/>
        </p:nvSpPr>
        <p:spPr>
          <a:xfrm>
            <a:off x="535057" y="1567725"/>
            <a:ext cx="8352928" cy="2308324"/>
          </a:xfrm>
          <a:prstGeom prst="rect">
            <a:avLst/>
          </a:prstGeom>
          <a:noFill/>
        </p:spPr>
        <p:txBody>
          <a:bodyPr wrap="square" rtlCol="0">
            <a:spAutoFit/>
          </a:bodyPr>
          <a:lstStyle/>
          <a:p>
            <a:r>
              <a:rPr lang="es-CL" u="sng" dirty="0"/>
              <a:t>Pistones de aluminio fundido (Sufijos P, NP) </a:t>
            </a:r>
            <a:endParaRPr lang="es-CL" u="sng" dirty="0" smtClean="0"/>
          </a:p>
          <a:p>
            <a:r>
              <a:rPr lang="es-CL" dirty="0"/>
              <a:t>C</a:t>
            </a:r>
            <a:r>
              <a:rPr lang="es-CL" dirty="0" smtClean="0"/>
              <a:t>onsiste en </a:t>
            </a:r>
            <a:r>
              <a:rPr lang="es-CL" dirty="0"/>
              <a:t>la fundición de lingotes de aluminio en grandes Crisoles </a:t>
            </a:r>
            <a:r>
              <a:rPr lang="es-CL" dirty="0" smtClean="0"/>
              <a:t>.</a:t>
            </a:r>
            <a:endParaRPr lang="es-CL" dirty="0"/>
          </a:p>
          <a:p>
            <a:r>
              <a:rPr lang="es-CL" dirty="0"/>
              <a:t>Posteriormente, comienza el proceso de mecanizado, efectuado por diferentes maquinarias controladas por computadoras y por último pasan por una serie de procesos térmicos que les dan las propiedades </a:t>
            </a:r>
            <a:r>
              <a:rPr lang="es-CL" dirty="0" smtClean="0"/>
              <a:t>requeridas.</a:t>
            </a:r>
            <a:endParaRPr lang="es-CL" dirty="0"/>
          </a:p>
          <a:p>
            <a:endParaRPr lang="es-CL" dirty="0" smtClean="0">
              <a:effectLst>
                <a:outerShdw blurRad="38100" dist="38100" dir="2700000" algn="tl">
                  <a:srgbClr val="000000">
                    <a:alpha val="43137"/>
                  </a:srgbClr>
                </a:outerShdw>
              </a:effectLst>
            </a:endParaRPr>
          </a:p>
          <a:p>
            <a:endParaRPr lang="es-CL" dirty="0">
              <a:effectLst>
                <a:outerShdw blurRad="38100" dist="38100" dir="2700000" algn="tl">
                  <a:srgbClr val="000000">
                    <a:alpha val="43137"/>
                  </a:srgbClr>
                </a:outerShdw>
              </a:effectLst>
            </a:endParaRPr>
          </a:p>
          <a:p>
            <a:endParaRPr lang="es-CL" dirty="0">
              <a:effectLst>
                <a:outerShdw blurRad="38100" dist="38100" dir="2700000" algn="tl">
                  <a:srgbClr val="000000">
                    <a:alpha val="43137"/>
                  </a:srgbClr>
                </a:outerShdw>
              </a:effectLst>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29000"/>
            <a:ext cx="3528392" cy="3136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00942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11560" y="332656"/>
            <a:ext cx="7992888" cy="795878"/>
          </a:xfrm>
        </p:spPr>
        <p:txBody>
          <a:bodyPr/>
          <a:lstStyle/>
          <a:p>
            <a:r>
              <a:rPr lang="es-MX" dirty="0" smtClean="0"/>
              <a:t>Pistón.</a:t>
            </a:r>
            <a:endParaRPr lang="es-CL" dirty="0"/>
          </a:p>
        </p:txBody>
      </p:sp>
      <p:sp>
        <p:nvSpPr>
          <p:cNvPr id="2" name="1 CuadroTexto"/>
          <p:cNvSpPr txBox="1"/>
          <p:nvPr/>
        </p:nvSpPr>
        <p:spPr>
          <a:xfrm>
            <a:off x="1835696" y="1187460"/>
            <a:ext cx="7920880" cy="369332"/>
          </a:xfrm>
          <a:prstGeom prst="rect">
            <a:avLst/>
          </a:prstGeom>
          <a:noFill/>
        </p:spPr>
        <p:txBody>
          <a:bodyPr wrap="square" rtlCol="0">
            <a:spAutoFit/>
          </a:bodyPr>
          <a:lstStyle/>
          <a:p>
            <a:r>
              <a:rPr lang="es-MX" b="1" u="sng" dirty="0" smtClean="0"/>
              <a:t>Tipos de pistón según su construcción</a:t>
            </a:r>
            <a:r>
              <a:rPr lang="es-MX" dirty="0" smtClean="0"/>
              <a:t>:</a:t>
            </a:r>
            <a:endParaRPr lang="es-CL" dirty="0"/>
          </a:p>
        </p:txBody>
      </p:sp>
      <p:sp>
        <p:nvSpPr>
          <p:cNvPr id="3" name="2 CuadroTexto"/>
          <p:cNvSpPr txBox="1"/>
          <p:nvPr/>
        </p:nvSpPr>
        <p:spPr>
          <a:xfrm>
            <a:off x="535057" y="1772816"/>
            <a:ext cx="7925375" cy="2585323"/>
          </a:xfrm>
          <a:prstGeom prst="rect">
            <a:avLst/>
          </a:prstGeom>
          <a:noFill/>
        </p:spPr>
        <p:txBody>
          <a:bodyPr wrap="square" rtlCol="0">
            <a:spAutoFit/>
          </a:bodyPr>
          <a:lstStyle/>
          <a:p>
            <a:r>
              <a:rPr lang="es-CL" u="sng" dirty="0"/>
              <a:t>Pistones forjados a presión (Sufijo F</a:t>
            </a:r>
            <a:r>
              <a:rPr lang="es-CL" u="sng" dirty="0" smtClean="0"/>
              <a:t>)</a:t>
            </a:r>
            <a:endParaRPr lang="es-CL" u="sng" dirty="0"/>
          </a:p>
          <a:p>
            <a:r>
              <a:rPr lang="es-CL" dirty="0"/>
              <a:t>En éste proceso se utilizan trozos de barras de aleaciones de aluminio cortados a la medida y sometidos a presiones de hasta 3000 toneladas de fuerza, En los troqueles se forja con exactitud las dimensiones del pistón y las ranuras de los anillos con maquinados a precisión para brindar optima calidad y confiabilidad en el uso de estos, tanto en </a:t>
            </a:r>
            <a:r>
              <a:rPr lang="es-CL" dirty="0" smtClean="0"/>
              <a:t>motores.</a:t>
            </a:r>
            <a:endParaRPr lang="es-CL" dirty="0"/>
          </a:p>
          <a:p>
            <a:endParaRPr lang="es-CL" b="1" dirty="0" smtClean="0">
              <a:effectLst>
                <a:outerShdw blurRad="38100" dist="38100" dir="2700000" algn="tl">
                  <a:srgbClr val="000000">
                    <a:alpha val="43137"/>
                  </a:srgbClr>
                </a:outerShdw>
              </a:effectLst>
            </a:endParaRPr>
          </a:p>
          <a:p>
            <a:endParaRPr lang="es-CL" dirty="0">
              <a:effectLst>
                <a:outerShdw blurRad="38100" dist="38100" dir="2700000" algn="tl">
                  <a:srgbClr val="000000">
                    <a:alpha val="43137"/>
                  </a:srgbClr>
                </a:outerShdw>
              </a:effectLst>
            </a:endParaRPr>
          </a:p>
          <a:p>
            <a:endParaRPr lang="es-CL"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86" y="3717032"/>
            <a:ext cx="2786873" cy="25081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81849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719</TotalTime>
  <Words>1718</Words>
  <Application>Microsoft Office PowerPoint</Application>
  <PresentationFormat>Presentación en pantalla (4:3)</PresentationFormat>
  <Paragraphs>135</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Adyacencia</vt:lpstr>
      <vt:lpstr>Conjunto móvil.</vt:lpstr>
      <vt:lpstr>Introducción.</vt:lpstr>
      <vt:lpstr>Componentes del conjunto móvil.</vt:lpstr>
      <vt:lpstr>Pistón.</vt:lpstr>
      <vt:lpstr>Especificaciones Técnicas</vt:lpstr>
      <vt:lpstr>Pistón.</vt:lpstr>
      <vt:lpstr>Pistón.</vt:lpstr>
      <vt:lpstr>Pistón.</vt:lpstr>
      <vt:lpstr>Pistón.</vt:lpstr>
      <vt:lpstr>Pistón.</vt:lpstr>
      <vt:lpstr>Anillos.</vt:lpstr>
      <vt:lpstr>Anillos.</vt:lpstr>
      <vt:lpstr>Anillos.</vt:lpstr>
      <vt:lpstr>Anillos.</vt:lpstr>
      <vt:lpstr>Bielas.</vt:lpstr>
      <vt:lpstr>Bielas.</vt:lpstr>
      <vt:lpstr>Pasador o bulón.</vt:lpstr>
      <vt:lpstr>Pasador o bulón.</vt:lpstr>
      <vt:lpstr>Pasador o bulón. </vt:lpstr>
      <vt:lpstr>Pasador o bulón. </vt:lpstr>
      <vt:lpstr>Cigüeñal.</vt:lpstr>
      <vt:lpstr>Cigüeñal. </vt:lpstr>
      <vt:lpstr>Cigüeñal. </vt:lpstr>
      <vt:lpstr>Cigüeñal. </vt:lpstr>
      <vt:lpstr>Cigüeñal.</vt:lpstr>
      <vt:lpstr>Volante de inercia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Conjunto móvil.</dc:title>
  <dc:creator>vaio</dc:creator>
  <cp:lastModifiedBy>Alfredo</cp:lastModifiedBy>
  <cp:revision>46</cp:revision>
  <dcterms:created xsi:type="dcterms:W3CDTF">2014-06-15T22:26:49Z</dcterms:created>
  <dcterms:modified xsi:type="dcterms:W3CDTF">2014-07-10T17:10:40Z</dcterms:modified>
</cp:coreProperties>
</file>