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Source Code Pro" charset="0"/>
      <p:regular r:id="rId17"/>
      <p:bold r:id="rId18"/>
      <p:italic r:id="rId19"/>
      <p:boldItalic r:id="rId20"/>
    </p:embeddedFont>
    <p:embeddedFont>
      <p:font typeface="Caveat"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3069">
          <p15:clr>
            <a:srgbClr val="A4A3A4"/>
          </p15:clr>
        </p15:guide>
        <p15:guide id="2" orient="horz" pos="2884">
          <p15:clr>
            <a:srgbClr val="9AA0A6"/>
          </p15:clr>
        </p15:guide>
        <p15:guide id="3" pos="227">
          <p15:clr>
            <a:srgbClr val="9AA0A6"/>
          </p15:clr>
        </p15:guide>
        <p15:guide id="4" pos="5556">
          <p15:clr>
            <a:srgbClr val="9AA0A6"/>
          </p15:clr>
        </p15:guide>
        <p15:guide id="5" orient="horz" pos="1196">
          <p15:clr>
            <a:srgbClr val="9AA0A6"/>
          </p15:clr>
        </p15:guide>
        <p15:guide id="6" orient="horz" pos="1668">
          <p15:clr>
            <a:srgbClr val="9AA0A6"/>
          </p15:clr>
        </p15:guide>
        <p15:guide id="7" orient="horz" pos="2238">
          <p15:clr>
            <a:srgbClr val="9AA0A6"/>
          </p15:clr>
        </p15:guide>
        <p15:guide id="8" orient="horz" pos="2565">
          <p15:clr>
            <a:srgbClr val="9AA0A6"/>
          </p15:clr>
        </p15:guide>
        <p15:guide id="9" orient="horz" pos="3132">
          <p15:clr>
            <a:srgbClr val="9AA0A6"/>
          </p15:clr>
        </p15:guide>
        <p15:guide id="10" pos="751">
          <p15:clr>
            <a:srgbClr val="9AA0A6"/>
          </p15:clr>
        </p15:guide>
        <p15:guide id="11" pos="5228">
          <p15:clr>
            <a:srgbClr val="9AA0A6"/>
          </p15:clr>
        </p15:guide>
        <p15:guide id="12" orient="horz" pos="680">
          <p15:clr>
            <a:srgbClr val="9AA0A6"/>
          </p15:clr>
        </p15:guide>
        <p15:guide id="13" orient="horz" pos="204">
          <p15:clr>
            <a:srgbClr val="9AA0A6"/>
          </p15:clr>
        </p15:guide>
        <p15:guide id="14" pos="911">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h+XDlNE0hhjD3GmxP+WU9q/o4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6660E40-7D8B-46B3-9F43-E7BD5659BC6A}">
  <a:tblStyle styleId="{16660E40-7D8B-46B3-9F43-E7BD5659BC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120"/>
      </p:cViewPr>
      <p:guideLst>
        <p:guide orient="horz" pos="2884"/>
        <p:guide orient="horz" pos="1196"/>
        <p:guide orient="horz" pos="1668"/>
        <p:guide orient="horz" pos="2238"/>
        <p:guide orient="horz" pos="2565"/>
        <p:guide orient="horz" pos="3132"/>
        <p:guide orient="horz" pos="680"/>
        <p:guide orient="horz" pos="204"/>
        <p:guide pos="3069"/>
        <p:guide pos="227"/>
        <p:guide pos="5556"/>
        <p:guide pos="751"/>
        <p:guide pos="5228"/>
        <p:guide pos="9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57309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55c0d802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855c0d802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hyperlink" Target="mailto:karlamendezaravena@gmail.com"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grain.org/es/article/6046-los-verdaderos-productores-de-semillas" TargetMode="External"/><Relationship Id="rId4" Type="http://schemas.openxmlformats.org/officeDocument/2006/relationships/hyperlink" Target="https://www.odepa.gob.cl/wp-content/uploads/2015/07/VariedadesTradicional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0" y="901825"/>
            <a:ext cx="8520600" cy="269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419" b="1" dirty="0">
                <a:solidFill>
                  <a:srgbClr val="434343"/>
                </a:solidFill>
              </a:rPr>
              <a:t>YINCANA</a:t>
            </a:r>
            <a:endParaRPr b="1" dirty="0">
              <a:solidFill>
                <a:srgbClr val="434343"/>
              </a:solidFill>
            </a:endParaRPr>
          </a:p>
          <a:p>
            <a:pPr marL="0" lvl="0" indent="0" algn="ctr" rtl="0">
              <a:lnSpc>
                <a:spcPct val="100000"/>
              </a:lnSpc>
              <a:spcBef>
                <a:spcPts val="0"/>
              </a:spcBef>
              <a:spcAft>
                <a:spcPts val="0"/>
              </a:spcAft>
              <a:buSzPts val="5200"/>
              <a:buNone/>
            </a:pPr>
            <a:r>
              <a:rPr lang="es-419" b="1" dirty="0">
                <a:solidFill>
                  <a:srgbClr val="434343"/>
                </a:solidFill>
              </a:rPr>
              <a:t>CULTURAL</a:t>
            </a:r>
            <a:endParaRPr b="1" dirty="0">
              <a:solidFill>
                <a:srgbClr val="434343"/>
              </a:solidFill>
            </a:endParaRPr>
          </a:p>
          <a:p>
            <a:pPr marL="0" lvl="0" indent="0" algn="ctr" rtl="0">
              <a:lnSpc>
                <a:spcPct val="100000"/>
              </a:lnSpc>
              <a:spcBef>
                <a:spcPts val="0"/>
              </a:spcBef>
              <a:spcAft>
                <a:spcPts val="0"/>
              </a:spcAft>
              <a:buClr>
                <a:schemeClr val="dk1"/>
              </a:buClr>
              <a:buSzPts val="5200"/>
              <a:buFont typeface="Arial"/>
              <a:buNone/>
            </a:pPr>
            <a:endParaRPr sz="1000" b="1" dirty="0">
              <a:solidFill>
                <a:srgbClr val="434343"/>
              </a:solidFill>
            </a:endParaRPr>
          </a:p>
          <a:p>
            <a:pPr marL="0" lvl="0" indent="0" algn="ctr" rtl="0">
              <a:lnSpc>
                <a:spcPct val="100000"/>
              </a:lnSpc>
              <a:spcBef>
                <a:spcPts val="0"/>
              </a:spcBef>
              <a:spcAft>
                <a:spcPts val="0"/>
              </a:spcAft>
              <a:buSzPts val="5200"/>
              <a:buNone/>
            </a:pPr>
            <a:r>
              <a:rPr lang="es-419" sz="3600" dirty="0">
                <a:solidFill>
                  <a:srgbClr val="434343"/>
                </a:solidFill>
                <a:latin typeface="Arial"/>
                <a:ea typeface="Arial"/>
                <a:cs typeface="Arial"/>
                <a:sym typeface="Arial"/>
              </a:rPr>
              <a:t>Aprendizaje </a:t>
            </a:r>
            <a:r>
              <a:rPr lang="es-419" sz="3600" dirty="0">
                <a:solidFill>
                  <a:srgbClr val="434343"/>
                </a:solidFill>
              </a:rPr>
              <a:t>interdisciplinario</a:t>
            </a:r>
            <a:endParaRPr sz="3600" b="1" dirty="0">
              <a:solidFill>
                <a:srgbClr val="434343"/>
              </a:solidFill>
            </a:endParaRPr>
          </a:p>
        </p:txBody>
      </p:sp>
      <p:sp>
        <p:nvSpPr>
          <p:cNvPr id="55" name="Google Shape;55;p1"/>
          <p:cNvSpPr txBox="1">
            <a:spLocks noGrp="1"/>
          </p:cNvSpPr>
          <p:nvPr>
            <p:ph type="subTitle" idx="1"/>
          </p:nvPr>
        </p:nvSpPr>
        <p:spPr>
          <a:xfrm>
            <a:off x="311700" y="36672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419" sz="4700" b="1">
                <a:solidFill>
                  <a:srgbClr val="FF3E77"/>
                </a:solidFill>
              </a:rPr>
              <a:t>IIIº MEDIO</a:t>
            </a:r>
            <a:endParaRPr sz="4700" b="1">
              <a:solidFill>
                <a:srgbClr val="FF3E77"/>
              </a:solidFill>
            </a:endParaRPr>
          </a:p>
        </p:txBody>
      </p:sp>
      <p:pic>
        <p:nvPicPr>
          <p:cNvPr id="56" name="Google Shape;56;p1"/>
          <p:cNvPicPr preferRelativeResize="0"/>
          <p:nvPr/>
        </p:nvPicPr>
        <p:blipFill rotWithShape="1">
          <a:blip r:embed="rId4">
            <a:alphaModFix/>
          </a:blip>
          <a:srcRect l="17176" t="4666" r="13866" b="2902"/>
          <a:stretch/>
        </p:blipFill>
        <p:spPr>
          <a:xfrm rot="5400000" flipH="1">
            <a:off x="4619250" y="-178050"/>
            <a:ext cx="69250" cy="744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6"/>
          <p:cNvSpPr txBox="1">
            <a:spLocks noGrp="1"/>
          </p:cNvSpPr>
          <p:nvPr>
            <p:ph type="ctrTitle" idx="4294967295"/>
          </p:nvPr>
        </p:nvSpPr>
        <p:spPr>
          <a:xfrm rot="-5400000">
            <a:off x="-275149" y="1923450"/>
            <a:ext cx="2128200" cy="441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419" sz="2300" b="1" i="0" u="none" strike="noStrike" cap="none" dirty="0" smtClean="0">
                <a:solidFill>
                  <a:srgbClr val="FF3E77"/>
                </a:solidFill>
                <a:latin typeface="Arial"/>
                <a:ea typeface="Arial"/>
                <a:cs typeface="Arial"/>
                <a:sym typeface="Arial"/>
              </a:rPr>
              <a:t> HISTORIA</a:t>
            </a:r>
            <a:endParaRPr sz="2300" b="1" i="0" u="none" strike="noStrike" cap="none" dirty="0">
              <a:solidFill>
                <a:srgbClr val="FF3E77"/>
              </a:solidFill>
              <a:latin typeface="Arial"/>
              <a:ea typeface="Arial"/>
              <a:cs typeface="Arial"/>
              <a:sym typeface="Arial"/>
            </a:endParaRPr>
          </a:p>
        </p:txBody>
      </p:sp>
      <p:sp>
        <p:nvSpPr>
          <p:cNvPr id="144" name="Google Shape;144;p6"/>
          <p:cNvSpPr txBox="1"/>
          <p:nvPr/>
        </p:nvSpPr>
        <p:spPr>
          <a:xfrm>
            <a:off x="1446050" y="673102"/>
            <a:ext cx="6853500" cy="408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dirty="0">
                <a:solidFill>
                  <a:srgbClr val="002060"/>
                </a:solidFill>
              </a:rPr>
              <a:t>Dentro de la unidad </a:t>
            </a:r>
            <a:r>
              <a:rPr lang="es-419" b="1" i="1" dirty="0">
                <a:solidFill>
                  <a:srgbClr val="002060"/>
                </a:solidFill>
              </a:rPr>
              <a:t>Los procesos migratorios</a:t>
            </a:r>
            <a:r>
              <a:rPr lang="es-419" dirty="0">
                <a:solidFill>
                  <a:srgbClr val="002060"/>
                </a:solidFill>
              </a:rPr>
              <a:t>, has </a:t>
            </a:r>
            <a:r>
              <a:rPr lang="es-419" b="1" dirty="0">
                <a:solidFill>
                  <a:srgbClr val="002060"/>
                </a:solidFill>
              </a:rPr>
              <a:t>reflexionado</a:t>
            </a:r>
            <a:r>
              <a:rPr lang="es-419" dirty="0">
                <a:solidFill>
                  <a:srgbClr val="002060"/>
                </a:solidFill>
              </a:rPr>
              <a:t> sobre las causas y los efectos que tiene la migración tanto en las sociedades de origen (de dónde vienen), como en las de destino (donde llegan). A su vez, has visto las medidas que han tomado los Estados alrededor del mundo para enfrentar los desafíos que aún propone la </a:t>
            </a:r>
            <a:r>
              <a:rPr lang="es-419" b="1" dirty="0">
                <a:solidFill>
                  <a:srgbClr val="002060"/>
                </a:solidFill>
              </a:rPr>
              <a:t>migración. Observa las siguientes imágenes que te ayudarán a responder las preguntas 9 y 10 al final del PPT</a:t>
            </a:r>
            <a:endParaRPr b="1" dirty="0">
              <a:solidFill>
                <a:srgbClr val="002060"/>
              </a:solidFill>
            </a:endParaRPr>
          </a:p>
          <a:p>
            <a:pPr marL="0" lvl="0" indent="0" algn="just" rtl="0">
              <a:lnSpc>
                <a:spcPct val="115000"/>
              </a:lnSpc>
              <a:spcBef>
                <a:spcPts val="1600"/>
              </a:spcBef>
              <a:spcAft>
                <a:spcPts val="1600"/>
              </a:spcAft>
              <a:buNone/>
            </a:pPr>
            <a:endParaRPr b="1" dirty="0">
              <a:solidFill>
                <a:srgbClr val="595959"/>
              </a:solidFill>
            </a:endParaRPr>
          </a:p>
        </p:txBody>
      </p:sp>
      <p:pic>
        <p:nvPicPr>
          <p:cNvPr id="145" name="Google Shape;145;p6"/>
          <p:cNvPicPr preferRelativeResize="0"/>
          <p:nvPr/>
        </p:nvPicPr>
        <p:blipFill>
          <a:blip r:embed="rId4">
            <a:alphaModFix/>
          </a:blip>
          <a:stretch>
            <a:fillRect/>
          </a:stretch>
        </p:blipFill>
        <p:spPr>
          <a:xfrm>
            <a:off x="1690977" y="2591002"/>
            <a:ext cx="2775732" cy="1598925"/>
          </a:xfrm>
          <a:prstGeom prst="rect">
            <a:avLst/>
          </a:prstGeom>
          <a:noFill/>
          <a:ln>
            <a:noFill/>
          </a:ln>
        </p:spPr>
      </p:pic>
      <p:pic>
        <p:nvPicPr>
          <p:cNvPr id="146" name="Google Shape;146;p6"/>
          <p:cNvPicPr preferRelativeResize="0"/>
          <p:nvPr/>
        </p:nvPicPr>
        <p:blipFill>
          <a:blip r:embed="rId5">
            <a:alphaModFix/>
          </a:blip>
          <a:stretch>
            <a:fillRect/>
          </a:stretch>
        </p:blipFill>
        <p:spPr>
          <a:xfrm>
            <a:off x="5060510" y="2546050"/>
            <a:ext cx="2842541" cy="1598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9"/>
          <p:cNvSpPr txBox="1">
            <a:spLocks noGrp="1"/>
          </p:cNvSpPr>
          <p:nvPr>
            <p:ph type="body" idx="1"/>
          </p:nvPr>
        </p:nvSpPr>
        <p:spPr>
          <a:xfrm>
            <a:off x="1446000" y="323850"/>
            <a:ext cx="6853500" cy="4290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300"/>
              </a:spcBef>
              <a:spcAft>
                <a:spcPts val="0"/>
              </a:spcAft>
              <a:buClr>
                <a:schemeClr val="dk1"/>
              </a:buClr>
              <a:buSzPts val="1100"/>
              <a:buFont typeface="Arial"/>
              <a:buNone/>
            </a:pPr>
            <a:r>
              <a:rPr lang="es-419" sz="1500" dirty="0">
                <a:solidFill>
                  <a:srgbClr val="002060"/>
                </a:solidFill>
              </a:rPr>
              <a:t>En esta primera unidad, considerando las guías enviadas a la página web del colegio, hemos visto que el ser humano, por naturaleza, necesita creer en algo para apoyar espiritual y racionalmente su propia existencia. Por lo tanto la religión (manifestada en la espiritualidad o </a:t>
            </a:r>
            <a:r>
              <a:rPr lang="es-419" sz="1500" dirty="0" smtClean="0">
                <a:solidFill>
                  <a:srgbClr val="002060"/>
                </a:solidFill>
              </a:rPr>
              <a:t>fé </a:t>
            </a:r>
            <a:r>
              <a:rPr lang="es-419" sz="1500" dirty="0">
                <a:solidFill>
                  <a:srgbClr val="002060"/>
                </a:solidFill>
              </a:rPr>
              <a:t>del ser humano) y la filosofía (manifestada en la racionalidad del ser humano) inevitablemente son parte de nuestra vida y sociedad.</a:t>
            </a:r>
            <a:endParaRPr sz="1500" dirty="0">
              <a:solidFill>
                <a:srgbClr val="002060"/>
              </a:solidFill>
            </a:endParaRPr>
          </a:p>
          <a:p>
            <a:pPr marL="0" lvl="0" indent="0" algn="just" rtl="0">
              <a:spcBef>
                <a:spcPts val="1300"/>
              </a:spcBef>
              <a:spcAft>
                <a:spcPts val="0"/>
              </a:spcAft>
              <a:buClr>
                <a:schemeClr val="dk1"/>
              </a:buClr>
              <a:buSzPts val="1100"/>
              <a:buFont typeface="Arial"/>
              <a:buNone/>
            </a:pPr>
            <a:r>
              <a:rPr lang="es-419" sz="1500" dirty="0">
                <a:solidFill>
                  <a:srgbClr val="002060"/>
                </a:solidFill>
              </a:rPr>
              <a:t>Recuerda que lo importante no es en qué crees, sino por qué crees. </a:t>
            </a:r>
            <a:r>
              <a:rPr lang="es-419" sz="1500" i="1" dirty="0">
                <a:solidFill>
                  <a:srgbClr val="002060"/>
                </a:solidFill>
              </a:rPr>
              <a:t>La </a:t>
            </a:r>
            <a:r>
              <a:rPr lang="es-419" sz="1500" i="1" dirty="0" smtClean="0">
                <a:solidFill>
                  <a:srgbClr val="002060"/>
                </a:solidFill>
              </a:rPr>
              <a:t>fé </a:t>
            </a:r>
            <a:r>
              <a:rPr lang="es-419" sz="1500" i="1" dirty="0">
                <a:solidFill>
                  <a:srgbClr val="002060"/>
                </a:solidFill>
              </a:rPr>
              <a:t>y la razón son intrínsecas al ser humano</a:t>
            </a:r>
            <a:r>
              <a:rPr lang="es-419" sz="1500" dirty="0">
                <a:solidFill>
                  <a:srgbClr val="002060"/>
                </a:solidFill>
              </a:rPr>
              <a:t>, por lo tanto necesitamos pensar nuestra </a:t>
            </a:r>
            <a:r>
              <a:rPr lang="es-419" sz="1500" dirty="0" smtClean="0">
                <a:solidFill>
                  <a:srgbClr val="002060"/>
                </a:solidFill>
              </a:rPr>
              <a:t>fé </a:t>
            </a:r>
            <a:r>
              <a:rPr lang="es-419" sz="1500" dirty="0">
                <a:solidFill>
                  <a:srgbClr val="002060"/>
                </a:solidFill>
              </a:rPr>
              <a:t>o nuestras creencias. </a:t>
            </a:r>
            <a:endParaRPr sz="1500" dirty="0">
              <a:solidFill>
                <a:srgbClr val="002060"/>
              </a:solidFill>
            </a:endParaRPr>
          </a:p>
          <a:p>
            <a:pPr marL="0" lvl="0" indent="0" algn="l" rtl="0">
              <a:lnSpc>
                <a:spcPct val="115000"/>
              </a:lnSpc>
              <a:spcBef>
                <a:spcPts val="1300"/>
              </a:spcBef>
              <a:spcAft>
                <a:spcPts val="1600"/>
              </a:spcAft>
              <a:buSzPts val="1800"/>
              <a:buNone/>
            </a:pPr>
            <a:endParaRPr dirty="0">
              <a:solidFill>
                <a:srgbClr val="434343"/>
              </a:solidFill>
            </a:endParaRPr>
          </a:p>
        </p:txBody>
      </p:sp>
      <p:sp>
        <p:nvSpPr>
          <p:cNvPr id="152" name="Google Shape;152;p9"/>
          <p:cNvSpPr txBox="1">
            <a:spLocks noGrp="1"/>
          </p:cNvSpPr>
          <p:nvPr>
            <p:ph type="ctrTitle" idx="4294967295"/>
          </p:nvPr>
        </p:nvSpPr>
        <p:spPr>
          <a:xfrm rot="-5400000">
            <a:off x="-294075" y="1734450"/>
            <a:ext cx="2128200" cy="819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419" sz="2300" b="1" i="0" u="none" strike="noStrike" cap="none" dirty="0" smtClean="0">
                <a:solidFill>
                  <a:srgbClr val="FF3E77"/>
                </a:solidFill>
                <a:latin typeface="Arial"/>
                <a:ea typeface="Arial"/>
                <a:cs typeface="Arial"/>
                <a:sym typeface="Arial"/>
              </a:rPr>
              <a:t>RELIGIÓN</a:t>
            </a:r>
            <a:endParaRPr sz="2300" b="1" i="0" u="none" strike="noStrike" cap="none" dirty="0">
              <a:solidFill>
                <a:srgbClr val="FF3E77"/>
              </a:solidFill>
              <a:latin typeface="Arial"/>
              <a:ea typeface="Arial"/>
              <a:cs typeface="Arial"/>
              <a:sym typeface="Arial"/>
            </a:endParaRPr>
          </a:p>
        </p:txBody>
      </p:sp>
      <p:pic>
        <p:nvPicPr>
          <p:cNvPr id="153" name="Google Shape;153;p9"/>
          <p:cNvPicPr preferRelativeResize="0"/>
          <p:nvPr/>
        </p:nvPicPr>
        <p:blipFill>
          <a:blip r:embed="rId4">
            <a:alphaModFix/>
          </a:blip>
          <a:stretch>
            <a:fillRect/>
          </a:stretch>
        </p:blipFill>
        <p:spPr>
          <a:xfrm>
            <a:off x="4194025" y="3096199"/>
            <a:ext cx="3879925" cy="1791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10"/>
          <p:cNvSpPr txBox="1">
            <a:spLocks noGrp="1"/>
          </p:cNvSpPr>
          <p:nvPr>
            <p:ph type="body" idx="1"/>
          </p:nvPr>
        </p:nvSpPr>
        <p:spPr>
          <a:xfrm>
            <a:off x="1446050" y="492350"/>
            <a:ext cx="6853500" cy="4086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419" sz="1400" dirty="0">
                <a:solidFill>
                  <a:srgbClr val="002060"/>
                </a:solidFill>
              </a:rPr>
              <a:t>El tabaquismo es la principal causa prevenible de muerte y enfermedad en el mundo. Cada año, más de cinco millones de muertes son atribuibles al consumo de cigarrillos.  De continuar las tendencias actuales, se espera que este número aumente a 10 millones en el año 2025. En Chile, el 40,6% de los mayores de 15 años son fumadores.</a:t>
            </a:r>
            <a:endParaRPr sz="1400" dirty="0">
              <a:solidFill>
                <a:srgbClr val="002060"/>
              </a:solidFill>
            </a:endParaRPr>
          </a:p>
          <a:p>
            <a:pPr marL="0" lvl="0" indent="0" algn="just" rtl="0">
              <a:lnSpc>
                <a:spcPct val="115000"/>
              </a:lnSpc>
              <a:spcBef>
                <a:spcPts val="1200"/>
              </a:spcBef>
              <a:spcAft>
                <a:spcPts val="1600"/>
              </a:spcAft>
              <a:buSzPts val="1800"/>
              <a:buNone/>
            </a:pPr>
            <a:endParaRPr dirty="0"/>
          </a:p>
        </p:txBody>
      </p:sp>
      <p:sp>
        <p:nvSpPr>
          <p:cNvPr id="159" name="Google Shape;159;p10"/>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EDUCACIÓN</a:t>
            </a:r>
            <a:r>
              <a:rPr lang="es-419" sz="2300" b="0" i="0" u="none" strike="noStrike" cap="none" dirty="0">
                <a:solidFill>
                  <a:srgbClr val="FF3E77"/>
                </a:solidFill>
                <a:latin typeface="Arial"/>
                <a:ea typeface="Arial"/>
                <a:cs typeface="Arial"/>
                <a:sym typeface="Arial"/>
              </a:rPr>
              <a:t> </a:t>
            </a:r>
            <a:r>
              <a:rPr lang="es-419" sz="2300" b="1" i="0" u="none" strike="noStrike" cap="none" dirty="0">
                <a:solidFill>
                  <a:srgbClr val="FF3E77"/>
                </a:solidFill>
                <a:latin typeface="Arial"/>
                <a:ea typeface="Arial"/>
                <a:cs typeface="Arial"/>
                <a:sym typeface="Arial"/>
              </a:rPr>
              <a:t>FÍSICA</a:t>
            </a:r>
            <a:endParaRPr sz="2300" b="1" i="0" u="none" strike="noStrike" cap="none" dirty="0">
              <a:solidFill>
                <a:srgbClr val="FF3E77"/>
              </a:solidFill>
              <a:latin typeface="Arial"/>
              <a:ea typeface="Arial"/>
              <a:cs typeface="Arial"/>
              <a:sym typeface="Arial"/>
            </a:endParaRPr>
          </a:p>
        </p:txBody>
      </p:sp>
      <p:pic>
        <p:nvPicPr>
          <p:cNvPr id="160" name="Google Shape;160;p10"/>
          <p:cNvPicPr preferRelativeResize="0"/>
          <p:nvPr/>
        </p:nvPicPr>
        <p:blipFill>
          <a:blip r:embed="rId4">
            <a:alphaModFix/>
          </a:blip>
          <a:stretch>
            <a:fillRect/>
          </a:stretch>
        </p:blipFill>
        <p:spPr>
          <a:xfrm>
            <a:off x="2795475" y="1927158"/>
            <a:ext cx="4154550" cy="2651192"/>
          </a:xfrm>
          <a:prstGeom prst="rect">
            <a:avLst/>
          </a:prstGeom>
          <a:noFill/>
          <a:ln>
            <a:noFill/>
          </a:ln>
        </p:spPr>
      </p:pic>
      <p:pic>
        <p:nvPicPr>
          <p:cNvPr id="161" name="Google Shape;161;p10"/>
          <p:cNvPicPr preferRelativeResize="0"/>
          <p:nvPr/>
        </p:nvPicPr>
        <p:blipFill rotWithShape="1">
          <a:blip r:embed="rId5">
            <a:alphaModFix/>
          </a:blip>
          <a:srcRect/>
          <a:stretch/>
        </p:blipFill>
        <p:spPr>
          <a:xfrm>
            <a:off x="7132200" y="3284425"/>
            <a:ext cx="1687950" cy="1687925"/>
          </a:xfrm>
          <a:prstGeom prst="rect">
            <a:avLst/>
          </a:prstGeom>
          <a:noFill/>
          <a:ln>
            <a:noFill/>
          </a:ln>
        </p:spPr>
      </p:pic>
      <p:pic>
        <p:nvPicPr>
          <p:cNvPr id="162" name="Google Shape;162;p10"/>
          <p:cNvPicPr preferRelativeResize="0"/>
          <p:nvPr/>
        </p:nvPicPr>
        <p:blipFill>
          <a:blip r:embed="rId6">
            <a:alphaModFix/>
          </a:blip>
          <a:stretch>
            <a:fillRect/>
          </a:stretch>
        </p:blipFill>
        <p:spPr>
          <a:xfrm>
            <a:off x="1446050" y="3498600"/>
            <a:ext cx="1383350" cy="1383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3"/>
          <p:cNvSpPr txBox="1">
            <a:spLocks noGrp="1"/>
          </p:cNvSpPr>
          <p:nvPr>
            <p:ph type="body" idx="1"/>
          </p:nvPr>
        </p:nvSpPr>
        <p:spPr>
          <a:xfrm>
            <a:off x="1409808" y="213000"/>
            <a:ext cx="7367100" cy="4930500"/>
          </a:xfrm>
          <a:prstGeom prst="rect">
            <a:avLst/>
          </a:prstGeom>
          <a:noFill/>
          <a:ln>
            <a:noFill/>
          </a:ln>
        </p:spPr>
        <p:txBody>
          <a:bodyPr spcFirstLastPara="1" wrap="square" lIns="91425" tIns="91425" rIns="91425" bIns="91425" anchor="t" anchorCtr="0">
            <a:noAutofit/>
          </a:bodyPr>
          <a:lstStyle/>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Can you spell your name? (¡Puedes deletrear tu nombre?)</a:t>
            </a:r>
            <a:endParaRPr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Do you know the alphabet by heart? Tell me all the letters that you r</a:t>
            </a:r>
            <a:r>
              <a:rPr lang="es-419" sz="1200" b="1" dirty="0">
                <a:solidFill>
                  <a:srgbClr val="00206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emember. (...dime todas las </a:t>
            </a: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letras que recuerdes)</a:t>
            </a:r>
            <a:endParaRPr sz="1200" b="1" dirty="0">
              <a:solidFill>
                <a:srgbClr val="002060"/>
              </a:solidFill>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Formula las siguientes preguntas a dos miembros de tu familia (sin importar edad </a:t>
            </a:r>
            <a:r>
              <a:rPr lang="es-419" sz="1200" b="1" dirty="0">
                <a:solidFill>
                  <a:srgbClr val="00206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o género):  ¿cómo </a:t>
            </a: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crees que se originó la vida?  ¿qué es la vida?</a:t>
            </a:r>
            <a:endParaRPr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Con las respuestas obtenidas crea un título para tu propia teoría filosófica acerca de la </a:t>
            </a:r>
            <a:r>
              <a:rPr lang="es-419" sz="1200" b="1" dirty="0">
                <a:solidFill>
                  <a:srgbClr val="00206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vida y su </a:t>
            </a: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origen</a:t>
            </a:r>
            <a:r>
              <a:rPr lang="es-419" sz="1200" b="1" dirty="0">
                <a:solidFill>
                  <a:srgbClr val="002060"/>
                </a:solidFill>
              </a:rPr>
              <a:t>.</a:t>
            </a:r>
            <a:endParaRPr sz="1200" b="1" dirty="0">
              <a:solidFill>
                <a:srgbClr val="002060"/>
              </a:solidFill>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Menciona tres características de la democracia en Chile. Elige una característica que podrías mejorar y cómo lo harías.</a:t>
            </a:r>
            <a:endParaRPr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Identifica una diferencia y una similitud entre la democracia ateniense y la democracia actual.</a:t>
            </a:r>
            <a:endParaRPr sz="1200" b="1" dirty="0">
              <a:solidFill>
                <a:srgbClr val="002060"/>
              </a:solidFill>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Haz un listado con todas las semillas que poseas en casa, pueden ser de tu cocina (legumbres), o bien en algún otro rincón, patio de la casa.</a:t>
            </a:r>
            <a:endParaRPr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
                </a:ext>
              </a:extLs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
                  </a:ext>
                </a:extLst>
              </a:rPr>
              <a:t>¿Sabes hacer brotes de semillas para comerlas? (Responde con SÍ / NO)</a:t>
            </a:r>
            <a:endParaRPr sz="1200" b="1" dirty="0">
              <a:solidFill>
                <a:srgbClr val="002060"/>
              </a:solidFill>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
                  </a:ext>
                </a:extLst>
              </a:rPr>
              <a:t>¿Por qué es importante estudiar y comprender las situaciones por las que pasan los inmigrantes? Justifica. </a:t>
            </a:r>
            <a:endParaRPr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¿Qué puedes hacer o haz hecho tú para evitar situaciones de discriminación contra inmigrantes en tu vida cotidiana? Da dos ejemplos. </a:t>
            </a:r>
            <a:endParaRPr sz="1200" b="1" dirty="0">
              <a:solidFill>
                <a:srgbClr val="002060"/>
              </a:solidFill>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Explica a través de un dibujo tu fé o creencia en algo superior. (Si no profesas ninguna religión deja volar tus pensamientos o imaginación).</a:t>
            </a:r>
            <a:endParaRPr sz="12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highlight>
                  <a:srgbClr val="FFFFFF"/>
                </a:highlight>
              </a:rPr>
              <a:t>¿ a qué tipo de religión pertenece tu </a:t>
            </a:r>
            <a:r>
              <a:rPr lang="es-419" sz="1200" b="1" dirty="0" smtClean="0">
                <a:solidFill>
                  <a:srgbClr val="002060"/>
                </a:solidFill>
                <a:highlight>
                  <a:srgbClr val="FFFFFF"/>
                </a:highlight>
              </a:rPr>
              <a:t>fé </a:t>
            </a:r>
            <a:r>
              <a:rPr lang="es-419" sz="1200" b="1" dirty="0">
                <a:solidFill>
                  <a:srgbClr val="002060"/>
                </a:solidFill>
                <a:highlight>
                  <a:srgbClr val="FFFFFF"/>
                </a:highlight>
              </a:rPr>
              <a:t>o creencia? (ej: monoteísta, politeísta, ateísmo, etc) </a:t>
            </a:r>
            <a:endParaRPr sz="1200" b="1" dirty="0">
              <a:solidFill>
                <a:srgbClr val="002060"/>
              </a:solidFill>
              <a:highlight>
                <a:srgbClr val="FFFFFF"/>
              </a:highligh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highlight>
                  <a:srgbClr val="FFFFFF"/>
                </a:highlight>
              </a:rPr>
              <a:t>¿Cómo incide el tabaquismo en la actividad física?</a:t>
            </a:r>
            <a:endParaRPr sz="1200" b="1" dirty="0">
              <a:solidFill>
                <a:srgbClr val="002060"/>
              </a:solidFill>
              <a:highlight>
                <a:srgbClr val="FFFFFF"/>
              </a:highlight>
            </a:endParaRPr>
          </a:p>
          <a:p>
            <a:pPr marL="360000" lvl="0" indent="-304800" algn="just" rtl="0">
              <a:lnSpc>
                <a:spcPct val="115000"/>
              </a:lnSpc>
              <a:spcBef>
                <a:spcPts val="0"/>
              </a:spcBef>
              <a:spcAft>
                <a:spcPts val="0"/>
              </a:spcAft>
              <a:buClr>
                <a:srgbClr val="434343"/>
              </a:buClr>
              <a:buSzPts val="1200"/>
              <a:buAutoNum type="arabicPeriod"/>
            </a:pPr>
            <a:r>
              <a:rPr lang="es-419" sz="1200" b="1" dirty="0">
                <a:solidFill>
                  <a:srgbClr val="002060"/>
                </a:solidFill>
                <a:highlight>
                  <a:srgbClr val="FFFFFF"/>
                </a:highlight>
              </a:rPr>
              <a:t>¿Cuál </a:t>
            </a:r>
            <a:r>
              <a:rPr lang="es-419" sz="1200" b="1" dirty="0" smtClean="0">
                <a:solidFill>
                  <a:srgbClr val="002060"/>
                </a:solidFill>
                <a:highlight>
                  <a:srgbClr val="FFFFFF"/>
                </a:highlight>
              </a:rPr>
              <a:t> </a:t>
            </a:r>
            <a:r>
              <a:rPr lang="es-419" sz="1200" b="1" dirty="0">
                <a:solidFill>
                  <a:srgbClr val="002060"/>
                </a:solidFill>
                <a:highlight>
                  <a:srgbClr val="FFFFFF"/>
                </a:highlight>
              </a:rPr>
              <a:t>es la causa de la incidencia del tabaquismo en las enfermedades indicadas en el cuadro?</a:t>
            </a:r>
            <a:endParaRPr sz="1200" b="1" dirty="0">
              <a:solidFill>
                <a:srgbClr val="002060"/>
              </a:solidFill>
              <a:highlight>
                <a:srgbClr val="FFFFFF"/>
              </a:highlight>
            </a:endParaRPr>
          </a:p>
        </p:txBody>
      </p:sp>
      <p:sp>
        <p:nvSpPr>
          <p:cNvPr id="168" name="Google Shape;168;p13"/>
          <p:cNvSpPr txBox="1">
            <a:spLocks noGrp="1"/>
          </p:cNvSpPr>
          <p:nvPr>
            <p:ph type="ctrTitle" idx="4294967295"/>
          </p:nvPr>
        </p:nvSpPr>
        <p:spPr>
          <a:xfrm rot="-5400000">
            <a:off x="-341724" y="165760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RONDA DE PREGUNTAS</a:t>
            </a:r>
            <a:endParaRPr sz="2300" b="1" i="0" u="none" strike="noStrike" cap="none" dirty="0">
              <a:solidFill>
                <a:srgbClr val="FF3E77"/>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g855c0d8024_0_9"/>
          <p:cNvSpPr txBox="1">
            <a:spLocks noGrp="1"/>
          </p:cNvSpPr>
          <p:nvPr>
            <p:ph type="ctrTitle" idx="4294967295"/>
          </p:nvPr>
        </p:nvSpPr>
        <p:spPr>
          <a:xfrm rot="-5400000">
            <a:off x="-483718" y="1749189"/>
            <a:ext cx="2513100" cy="819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dirty="0">
                <a:solidFill>
                  <a:srgbClr val="FF3E77"/>
                </a:solidFill>
                <a:highlight>
                  <a:srgbClr val="FFFFFF"/>
                </a:highlight>
              </a:rPr>
              <a:t>Área psicosocial  y familiar</a:t>
            </a:r>
            <a:endParaRPr sz="2300" b="1" i="0" u="none" strike="noStrike" cap="none" dirty="0">
              <a:solidFill>
                <a:srgbClr val="FF3E77"/>
              </a:solidFill>
              <a:highlight>
                <a:srgbClr val="FFFFFF"/>
              </a:highlight>
              <a:latin typeface="Arial"/>
              <a:ea typeface="Arial"/>
              <a:cs typeface="Arial"/>
              <a:sym typeface="Arial"/>
            </a:endParaRPr>
          </a:p>
        </p:txBody>
      </p:sp>
      <p:pic>
        <p:nvPicPr>
          <p:cNvPr id="174" name="Google Shape;174;g855c0d8024_0_9"/>
          <p:cNvPicPr preferRelativeResize="0"/>
          <p:nvPr/>
        </p:nvPicPr>
        <p:blipFill rotWithShape="1">
          <a:blip r:embed="rId4">
            <a:alphaModFix/>
          </a:blip>
          <a:srcRect b="7689"/>
          <a:stretch/>
        </p:blipFill>
        <p:spPr>
          <a:xfrm>
            <a:off x="1437450" y="193300"/>
            <a:ext cx="6870600" cy="475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graphicFrame>
        <p:nvGraphicFramePr>
          <p:cNvPr id="61" name="Google Shape;61;p2"/>
          <p:cNvGraphicFramePr/>
          <p:nvPr/>
        </p:nvGraphicFramePr>
        <p:xfrm>
          <a:off x="1608700" y="360000"/>
          <a:ext cx="6555750" cy="2128200"/>
        </p:xfrm>
        <a:graphic>
          <a:graphicData uri="http://schemas.openxmlformats.org/drawingml/2006/table">
            <a:tbl>
              <a:tblPr>
                <a:noFill/>
                <a:tableStyleId>{16660E40-7D8B-46B3-9F43-E7BD5659BC6A}</a:tableStyleId>
              </a:tblPr>
              <a:tblGrid>
                <a:gridCol w="2185250"/>
                <a:gridCol w="2185250"/>
                <a:gridCol w="2185250"/>
              </a:tblGrid>
              <a:tr h="155532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72875">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IGNACIO RÍOS</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Historia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entregotarea2@gmail.com</a:t>
                      </a:r>
                      <a:endParaRPr sz="900">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KATHERINE ESCALONA</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Educación ciudadana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kataescalona87@gmail.com</a:t>
                      </a:r>
                      <a:endParaRPr sz="900">
                        <a:latin typeface="Source Code Pro"/>
                        <a:ea typeface="Source Code Pro"/>
                        <a:cs typeface="Source Code Pro"/>
                        <a:sym typeface="Source Code Pro"/>
                      </a:endParaRPr>
                    </a:p>
                  </a:txBody>
                  <a:tcPr marL="0" marR="383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KARLA MÉNDEZ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Filosofía - Religión</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uFill>
                            <a:noFill/>
                          </a:uFill>
                          <a:latin typeface="Source Code Pro"/>
                          <a:ea typeface="Source Code Pro"/>
                          <a:cs typeface="Source Code Pro"/>
                          <a:sym typeface="Source Code Pro"/>
                          <a:hlinkClick r:id="rId4"/>
                        </a:rPr>
                        <a:t>karlamendezaravena@gmail.com</a:t>
                      </a:r>
                      <a:endParaRPr sz="900">
                        <a:latin typeface="Source Code Pro"/>
                        <a:ea typeface="Source Code Pro"/>
                        <a:cs typeface="Source Code Pro"/>
                        <a:sym typeface="Source Code Pro"/>
                      </a:endParaRPr>
                    </a:p>
                  </a:txBody>
                  <a:tcPr marL="0" marR="34450" marT="0" marB="0" anchor="ctr">
                    <a:solidFill>
                      <a:schemeClr val="accent6"/>
                    </a:solidFill>
                  </a:tcPr>
                </a:tc>
              </a:tr>
            </a:tbl>
          </a:graphicData>
        </a:graphic>
      </p:graphicFrame>
      <p:graphicFrame>
        <p:nvGraphicFramePr>
          <p:cNvPr id="62" name="Google Shape;62;p2"/>
          <p:cNvGraphicFramePr/>
          <p:nvPr/>
        </p:nvGraphicFramePr>
        <p:xfrm>
          <a:off x="360000" y="2678575"/>
          <a:ext cx="8439100" cy="2128200"/>
        </p:xfrm>
        <a:graphic>
          <a:graphicData uri="http://schemas.openxmlformats.org/drawingml/2006/table">
            <a:tbl>
              <a:tblPr>
                <a:noFill/>
                <a:tableStyleId>{16660E40-7D8B-46B3-9F43-E7BD5659BC6A}</a:tableStyleId>
              </a:tblPr>
              <a:tblGrid>
                <a:gridCol w="2109775"/>
                <a:gridCol w="2109775"/>
                <a:gridCol w="2109775"/>
                <a:gridCol w="2109775"/>
              </a:tblGrid>
              <a:tr h="154777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80425">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LETICIA ARELLANO</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Inglés</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larellanosilva@gmail.com</a:t>
                      </a:r>
                      <a:endParaRPr sz="900">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PEDRO ARREDONDO</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Ciencias para la ciudadanía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pedrokixd@gmail.com</a:t>
                      </a:r>
                      <a:endParaRPr sz="900">
                        <a:latin typeface="Source Code Pro"/>
                        <a:ea typeface="Source Code Pro"/>
                        <a:cs typeface="Source Code Pro"/>
                        <a:sym typeface="Source Code Pro"/>
                      </a:endParaRPr>
                    </a:p>
                  </a:txBody>
                  <a:tcPr marL="0" marR="383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CARLA PARADA</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Educación Física</a:t>
                      </a:r>
                      <a:endParaRPr sz="900">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profe.carlaparada@gmail.com</a:t>
                      </a:r>
                      <a:endParaRPr sz="900">
                        <a:latin typeface="Source Code Pro"/>
                        <a:ea typeface="Source Code Pro"/>
                        <a:cs typeface="Source Code Pro"/>
                        <a:sym typeface="Source Code Pro"/>
                      </a:endParaRPr>
                    </a:p>
                  </a:txBody>
                  <a:tcPr marL="0" marR="344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MARCELO RUZ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Educación Física</a:t>
                      </a:r>
                      <a:endParaRPr sz="900">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marceloruz1981@gmail.com</a:t>
                      </a:r>
                      <a:endParaRPr sz="900">
                        <a:latin typeface="Source Code Pro"/>
                        <a:ea typeface="Source Code Pro"/>
                        <a:cs typeface="Source Code Pro"/>
                        <a:sym typeface="Source Code Pro"/>
                      </a:endParaRPr>
                    </a:p>
                  </a:txBody>
                  <a:tcPr marL="91425" marR="91425" marT="0" marB="0" anchor="ctr">
                    <a:solidFill>
                      <a:schemeClr val="accent6"/>
                    </a:solidFill>
                  </a:tcPr>
                </a:tc>
              </a:tr>
            </a:tbl>
          </a:graphicData>
        </a:graphic>
      </p:graphicFrame>
      <p:pic>
        <p:nvPicPr>
          <p:cNvPr id="63" name="Google Shape;63;p2"/>
          <p:cNvPicPr preferRelativeResize="0"/>
          <p:nvPr/>
        </p:nvPicPr>
        <p:blipFill rotWithShape="1">
          <a:blip r:embed="rId5">
            <a:alphaModFix/>
          </a:blip>
          <a:srcRect/>
          <a:stretch/>
        </p:blipFill>
        <p:spPr>
          <a:xfrm>
            <a:off x="4141388" y="360000"/>
            <a:ext cx="1490374" cy="1490374"/>
          </a:xfrm>
          <a:prstGeom prst="rect">
            <a:avLst/>
          </a:prstGeom>
          <a:noFill/>
          <a:ln>
            <a:noFill/>
          </a:ln>
        </p:spPr>
      </p:pic>
      <p:sp>
        <p:nvSpPr>
          <p:cNvPr id="64" name="Google Shape;64;p2"/>
          <p:cNvSpPr txBox="1">
            <a:spLocks noGrp="1"/>
          </p:cNvSpPr>
          <p:nvPr>
            <p:ph type="ctrTitle" idx="4294967295"/>
          </p:nvPr>
        </p:nvSpPr>
        <p:spPr>
          <a:xfrm rot="-2700000">
            <a:off x="-33606" y="1249475"/>
            <a:ext cx="1722512" cy="543907"/>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sng" strike="noStrike" cap="none">
                <a:solidFill>
                  <a:srgbClr val="FF3E77"/>
                </a:solidFill>
                <a:latin typeface="Arial"/>
                <a:ea typeface="Arial"/>
                <a:cs typeface="Arial"/>
                <a:sym typeface="Arial"/>
              </a:rPr>
              <a:t>Profesores</a:t>
            </a:r>
            <a:endParaRPr sz="2300" b="1" i="0" u="sng" strike="noStrike" cap="none">
              <a:solidFill>
                <a:srgbClr val="FF3E77"/>
              </a:solidFill>
              <a:latin typeface="Arial"/>
              <a:ea typeface="Arial"/>
              <a:cs typeface="Arial"/>
              <a:sym typeface="Arial"/>
            </a:endParaRPr>
          </a:p>
        </p:txBody>
      </p:sp>
      <p:pic>
        <p:nvPicPr>
          <p:cNvPr id="65" name="Google Shape;65;p2"/>
          <p:cNvPicPr preferRelativeResize="0"/>
          <p:nvPr/>
        </p:nvPicPr>
        <p:blipFill>
          <a:blip r:embed="rId6">
            <a:alphaModFix/>
          </a:blip>
          <a:stretch>
            <a:fillRect/>
          </a:stretch>
        </p:blipFill>
        <p:spPr>
          <a:xfrm>
            <a:off x="2050488" y="443775"/>
            <a:ext cx="1313075" cy="1414350"/>
          </a:xfrm>
          <a:prstGeom prst="rect">
            <a:avLst/>
          </a:prstGeom>
          <a:noFill/>
          <a:ln>
            <a:noFill/>
          </a:ln>
        </p:spPr>
      </p:pic>
      <p:pic>
        <p:nvPicPr>
          <p:cNvPr id="66" name="Google Shape;66;p2"/>
          <p:cNvPicPr preferRelativeResize="0"/>
          <p:nvPr/>
        </p:nvPicPr>
        <p:blipFill>
          <a:blip r:embed="rId7">
            <a:alphaModFix/>
          </a:blip>
          <a:stretch>
            <a:fillRect/>
          </a:stretch>
        </p:blipFill>
        <p:spPr>
          <a:xfrm>
            <a:off x="644750" y="2713625"/>
            <a:ext cx="1602600" cy="1470885"/>
          </a:xfrm>
          <a:prstGeom prst="rect">
            <a:avLst/>
          </a:prstGeom>
          <a:noFill/>
          <a:ln>
            <a:noFill/>
          </a:ln>
        </p:spPr>
      </p:pic>
      <p:pic>
        <p:nvPicPr>
          <p:cNvPr id="67" name="Google Shape;67;p2"/>
          <p:cNvPicPr preferRelativeResize="0"/>
          <p:nvPr/>
        </p:nvPicPr>
        <p:blipFill>
          <a:blip r:embed="rId8">
            <a:alphaModFix/>
          </a:blip>
          <a:stretch>
            <a:fillRect/>
          </a:stretch>
        </p:blipFill>
        <p:spPr>
          <a:xfrm>
            <a:off x="7017025" y="2703888"/>
            <a:ext cx="1490350" cy="1490350"/>
          </a:xfrm>
          <a:prstGeom prst="rect">
            <a:avLst/>
          </a:prstGeom>
          <a:noFill/>
          <a:ln>
            <a:noFill/>
          </a:ln>
        </p:spPr>
      </p:pic>
      <p:pic>
        <p:nvPicPr>
          <p:cNvPr id="68" name="Google Shape;68;p2"/>
          <p:cNvPicPr preferRelativeResize="0"/>
          <p:nvPr/>
        </p:nvPicPr>
        <p:blipFill rotWithShape="1">
          <a:blip r:embed="rId9">
            <a:alphaModFix/>
          </a:blip>
          <a:srcRect l="5701" t="6481" r="6317" b="1716"/>
          <a:stretch/>
        </p:blipFill>
        <p:spPr>
          <a:xfrm>
            <a:off x="4872750" y="2671587"/>
            <a:ext cx="1490350" cy="1554959"/>
          </a:xfrm>
          <a:prstGeom prst="rect">
            <a:avLst/>
          </a:prstGeom>
          <a:noFill/>
          <a:ln>
            <a:noFill/>
          </a:ln>
        </p:spPr>
      </p:pic>
      <p:pic>
        <p:nvPicPr>
          <p:cNvPr id="69" name="Google Shape;69;p2"/>
          <p:cNvPicPr preferRelativeResize="0"/>
          <p:nvPr/>
        </p:nvPicPr>
        <p:blipFill>
          <a:blip r:embed="rId10">
            <a:alphaModFix/>
          </a:blip>
          <a:stretch>
            <a:fillRect/>
          </a:stretch>
        </p:blipFill>
        <p:spPr>
          <a:xfrm>
            <a:off x="2728475" y="2703884"/>
            <a:ext cx="1490350" cy="1490350"/>
          </a:xfrm>
          <a:prstGeom prst="rect">
            <a:avLst/>
          </a:prstGeom>
          <a:noFill/>
          <a:ln>
            <a:noFill/>
          </a:ln>
        </p:spPr>
      </p:pic>
      <p:pic>
        <p:nvPicPr>
          <p:cNvPr id="70" name="Google Shape;70;p2"/>
          <p:cNvPicPr preferRelativeResize="0"/>
          <p:nvPr/>
        </p:nvPicPr>
        <p:blipFill>
          <a:blip r:embed="rId11">
            <a:alphaModFix/>
          </a:blip>
          <a:stretch>
            <a:fillRect/>
          </a:stretch>
        </p:blipFill>
        <p:spPr>
          <a:xfrm>
            <a:off x="5979200" y="328325"/>
            <a:ext cx="2185250" cy="1553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3"/>
          <p:cNvSpPr txBox="1">
            <a:spLocks noGrp="1"/>
          </p:cNvSpPr>
          <p:nvPr>
            <p:ph type="body" idx="1"/>
          </p:nvPr>
        </p:nvSpPr>
        <p:spPr>
          <a:xfrm>
            <a:off x="1367029" y="363726"/>
            <a:ext cx="6843000" cy="4512300"/>
          </a:xfrm>
          <a:prstGeom prst="rect">
            <a:avLst/>
          </a:prstGeom>
          <a:solidFill>
            <a:schemeClr val="bg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sz="1400" dirty="0">
                <a:solidFill>
                  <a:srgbClr val="002060"/>
                </a:solidFill>
              </a:rPr>
              <a:t>Queridos estudiantes, queremos saludarte y acompañarte </a:t>
            </a:r>
            <a:r>
              <a:rPr lang="es-419" sz="1400" dirty="0">
                <a:solidFill>
                  <a:srgbClr val="002060"/>
                </a:solidFill>
                <a:highlight>
                  <a:srgbClr val="FFFFFF"/>
                </a:highlight>
              </a:rPr>
              <a:t>en esta semana nueva</a:t>
            </a:r>
            <a:r>
              <a:rPr lang="es-419" sz="1400" dirty="0">
                <a:solidFill>
                  <a:srgbClr val="002060"/>
                </a:solidFill>
              </a:rPr>
              <a:t> de actividades que tenemos para ti. Esta vez te traemos </a:t>
            </a:r>
            <a:r>
              <a:rPr lang="es-419" sz="1400" dirty="0">
                <a:solidFill>
                  <a:srgbClr val="002060"/>
                </a:solidFill>
                <a:highlight>
                  <a:srgbClr val="FFFFFF"/>
                </a:highlight>
              </a:rPr>
              <a:t>una nueva modalidad de</a:t>
            </a:r>
            <a:r>
              <a:rPr lang="es-419" sz="1400" dirty="0">
                <a:solidFill>
                  <a:srgbClr val="002060"/>
                </a:solidFill>
              </a:rPr>
              <a:t> aprendizaje, que en conjunto con tus profesores hemos creado </a:t>
            </a:r>
            <a:r>
              <a:rPr lang="es-419" sz="1400" dirty="0">
                <a:solidFill>
                  <a:srgbClr val="002060"/>
                </a:solidFill>
                <a:highlight>
                  <a:srgbClr val="FFFFFF"/>
                </a:highlight>
              </a:rPr>
              <a:t>para ti…. te </a:t>
            </a:r>
            <a:r>
              <a:rPr lang="es-419" sz="1400" dirty="0">
                <a:solidFill>
                  <a:srgbClr val="002060"/>
                </a:solidFill>
              </a:rPr>
              <a:t>presentamos la </a:t>
            </a:r>
            <a:r>
              <a:rPr lang="es-419" sz="1400" b="1" dirty="0">
                <a:solidFill>
                  <a:srgbClr val="002060"/>
                </a:solidFill>
              </a:rPr>
              <a:t>YINCANA CULTURAL!</a:t>
            </a:r>
            <a:endParaRPr sz="1400" b="1"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Lee con atención el documento que viene a continuación.</a:t>
            </a:r>
            <a:endParaRPr sz="1400"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Responde las preguntas que aparecen al final de este PPT para poder jugar. </a:t>
            </a:r>
            <a:endParaRPr sz="1400"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Crea 14 tarjetas con su número correspondiente a la pregunta que aparece al final y su respectiva respuesta.</a:t>
            </a:r>
            <a:endParaRPr sz="1400"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b="1" dirty="0">
                <a:solidFill>
                  <a:srgbClr val="002060"/>
                </a:solidFill>
              </a:rPr>
              <a:t>Medio de entrega:</a:t>
            </a:r>
            <a:r>
              <a:rPr lang="es-419" sz="1400" dirty="0">
                <a:solidFill>
                  <a:srgbClr val="002060"/>
                </a:solidFill>
              </a:rPr>
              <a:t> Grábate o pide que lo hagan por ti haciendo nuestro desafío y súbelo en una </a:t>
            </a:r>
            <a:r>
              <a:rPr lang="es-419" sz="1400" b="1" dirty="0">
                <a:solidFill>
                  <a:srgbClr val="002060"/>
                </a:solidFill>
              </a:rPr>
              <a:t>publicación </a:t>
            </a:r>
            <a:r>
              <a:rPr lang="es-419" sz="1400" dirty="0">
                <a:solidFill>
                  <a:srgbClr val="002060"/>
                </a:solidFill>
              </a:rPr>
              <a:t>de tu Instagram con las etiquetas </a:t>
            </a:r>
            <a:r>
              <a:rPr lang="es-419" sz="1400" b="1" dirty="0">
                <a:solidFill>
                  <a:srgbClr val="002060"/>
                </a:solidFill>
              </a:rPr>
              <a:t>@arrupechallenge</a:t>
            </a:r>
            <a:r>
              <a:rPr lang="es-419" sz="1400" dirty="0">
                <a:solidFill>
                  <a:srgbClr val="002060"/>
                </a:solidFill>
              </a:rPr>
              <a:t> y </a:t>
            </a:r>
            <a:r>
              <a:rPr lang="es-419" sz="1400" b="1" dirty="0">
                <a:solidFill>
                  <a:srgbClr val="002060"/>
                </a:solidFill>
              </a:rPr>
              <a:t>#ARRUPECHALLENGE</a:t>
            </a:r>
            <a:r>
              <a:rPr lang="es-419" sz="1400" dirty="0">
                <a:solidFill>
                  <a:srgbClr val="002060"/>
                </a:solidFill>
              </a:rPr>
              <a:t>, con tu nombre/apellido y curso para revisarlo. </a:t>
            </a:r>
            <a:r>
              <a:rPr lang="es-419" sz="1400" b="1" dirty="0">
                <a:solidFill>
                  <a:srgbClr val="002060"/>
                </a:solidFill>
              </a:rPr>
              <a:t>SÓLO </a:t>
            </a:r>
            <a:r>
              <a:rPr lang="es-419" sz="1400" b="1" dirty="0">
                <a:solidFill>
                  <a:srgbClr val="00206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en caso que NO PUEDAS, envíalo al correo de tus profesores de asignatura</a:t>
            </a:r>
            <a:r>
              <a:rPr lang="es-419" sz="1400" b="1" dirty="0">
                <a:solidFill>
                  <a:srgbClr val="002060"/>
                </a:solidFill>
              </a:rPr>
              <a:t>.</a:t>
            </a:r>
            <a:endParaRPr sz="1400" b="1" dirty="0">
              <a:solidFill>
                <a:srgbClr val="002060"/>
              </a:solidFill>
            </a:endParaRPr>
          </a:p>
          <a:p>
            <a:pPr marL="457200" lvl="0" indent="-317500" algn="just" rtl="0">
              <a:lnSpc>
                <a:spcPct val="115000"/>
              </a:lnSpc>
              <a:spcBef>
                <a:spcPts val="1000"/>
              </a:spcBef>
              <a:spcAft>
                <a:spcPts val="0"/>
              </a:spcAft>
              <a:buSzPts val="1400"/>
              <a:buAutoNum type="arabicPeriod"/>
            </a:pPr>
            <a:r>
              <a:rPr lang="es-419" sz="1400" dirty="0">
                <a:solidFill>
                  <a:srgbClr val="002060"/>
                </a:solidFill>
              </a:rPr>
              <a:t>Debes subirlo entre el </a:t>
            </a:r>
            <a:r>
              <a:rPr lang="es-419" sz="1400" b="1" dirty="0">
                <a:solidFill>
                  <a:srgbClr val="002060"/>
                </a:solidFill>
              </a:rPr>
              <a:t>18 y el </a:t>
            </a:r>
            <a:r>
              <a:rPr lang="es-419" sz="1400" b="1" dirty="0" smtClean="0">
                <a:solidFill>
                  <a:srgbClr val="002060"/>
                </a:solidFill>
              </a:rPr>
              <a:t>29 </a:t>
            </a:r>
            <a:r>
              <a:rPr lang="es-419" sz="1400" b="1" dirty="0">
                <a:solidFill>
                  <a:srgbClr val="002060"/>
                </a:solidFill>
              </a:rPr>
              <a:t>de mayo </a:t>
            </a:r>
            <a:r>
              <a:rPr lang="es-419" sz="1400" dirty="0">
                <a:solidFill>
                  <a:srgbClr val="002060"/>
                </a:solidFill>
              </a:rPr>
              <a:t>(este usuario estará activo sólo hasta la próxima entrega de trabajos para su revisión)</a:t>
            </a:r>
            <a:endParaRPr sz="1400" dirty="0">
              <a:solidFill>
                <a:srgbClr val="002060"/>
              </a:solidFill>
            </a:endParaRPr>
          </a:p>
        </p:txBody>
      </p:sp>
      <p:sp>
        <p:nvSpPr>
          <p:cNvPr id="76" name="Google Shape;76;p3"/>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Instrucciones generales</a:t>
            </a:r>
            <a:endParaRPr sz="2300" b="1" i="0" u="none" strike="noStrike" cap="none" dirty="0">
              <a:solidFill>
                <a:srgbClr val="FF3E77"/>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4"/>
          <p:cNvSpPr txBox="1">
            <a:spLocks noGrp="1"/>
          </p:cNvSpPr>
          <p:nvPr>
            <p:ph type="body" idx="1"/>
          </p:nvPr>
        </p:nvSpPr>
        <p:spPr>
          <a:xfrm>
            <a:off x="1426725" y="552150"/>
            <a:ext cx="6703500" cy="4039200"/>
          </a:xfrm>
          <a:prstGeom prst="rect">
            <a:avLst/>
          </a:prstGeom>
          <a:noFill/>
          <a:ln>
            <a:noFill/>
          </a:ln>
        </p:spPr>
        <p:txBody>
          <a:bodyPr spcFirstLastPara="1" wrap="square" lIns="91425" tIns="91425" rIns="91425" bIns="91425" anchor="t" anchorCtr="0">
            <a:noAutofit/>
          </a:bodyPr>
          <a:lstStyle/>
          <a:p>
            <a:pPr marL="457200" lvl="0" indent="-330200" algn="just" rtl="0">
              <a:lnSpc>
                <a:spcPct val="115000"/>
              </a:lnSpc>
              <a:spcBef>
                <a:spcPts val="0"/>
              </a:spcBef>
              <a:spcAft>
                <a:spcPts val="0"/>
              </a:spcAft>
              <a:buSzPts val="1600"/>
              <a:buAutoNum type="arabicPeriod"/>
            </a:pPr>
            <a:r>
              <a:rPr lang="es-419" sz="1600" dirty="0">
                <a:solidFill>
                  <a:srgbClr val="002060"/>
                </a:solidFill>
              </a:rPr>
              <a:t>Busca un espacio en tu casa que te permita correr una distancia de 5 metros ida y vuelta.</a:t>
            </a:r>
            <a:endParaRPr sz="1600" dirty="0">
              <a:solidFill>
                <a:srgbClr val="002060"/>
              </a:solidFill>
            </a:endParaRPr>
          </a:p>
          <a:p>
            <a:pPr marL="457200" lvl="0" indent="-330200" algn="just" rtl="0">
              <a:lnSpc>
                <a:spcPct val="115000"/>
              </a:lnSpc>
              <a:spcBef>
                <a:spcPts val="0"/>
              </a:spcBef>
              <a:spcAft>
                <a:spcPts val="0"/>
              </a:spcAft>
              <a:buSzPts val="1600"/>
              <a:buAutoNum type="arabicPeriod"/>
            </a:pPr>
            <a:r>
              <a:rPr lang="es-419" sz="1600" dirty="0">
                <a:solidFill>
                  <a:srgbClr val="002060"/>
                </a:solidFill>
              </a:rPr>
              <a:t>Ubica en cada extremo una base para colocar las preguntas pares y en la otra las impares con sus respectivos desafíos.</a:t>
            </a:r>
            <a:endParaRPr sz="1600" dirty="0">
              <a:solidFill>
                <a:srgbClr val="002060"/>
              </a:solidFill>
            </a:endParaRPr>
          </a:p>
          <a:p>
            <a:pPr marL="457200" lvl="0" indent="-330200" algn="just" rtl="0">
              <a:lnSpc>
                <a:spcPct val="115000"/>
              </a:lnSpc>
              <a:spcBef>
                <a:spcPts val="0"/>
              </a:spcBef>
              <a:spcAft>
                <a:spcPts val="0"/>
              </a:spcAft>
              <a:buSzPts val="1600"/>
              <a:buAutoNum type="arabicPeriod"/>
            </a:pPr>
            <a:r>
              <a:rPr lang="es-419" sz="1600" dirty="0">
                <a:solidFill>
                  <a:srgbClr val="002060"/>
                </a:solidFill>
              </a:rPr>
              <a:t>Debes tener los siguientes implementos:</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cuchara sopera.</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huevo duro.</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aguja.</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trozo de hilo.</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2 vasos con agua.</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plátano.</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plato con agua.</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1 dulce.</a:t>
            </a:r>
            <a:endParaRPr sz="1600" dirty="0">
              <a:solidFill>
                <a:srgbClr val="002060"/>
              </a:solidFill>
            </a:endParaRPr>
          </a:p>
          <a:p>
            <a:pPr marL="457200" lvl="0" indent="-330200" algn="just" rtl="0">
              <a:lnSpc>
                <a:spcPct val="115000"/>
              </a:lnSpc>
              <a:spcBef>
                <a:spcPts val="0"/>
              </a:spcBef>
              <a:spcAft>
                <a:spcPts val="0"/>
              </a:spcAft>
              <a:buSzPts val="1600"/>
              <a:buChar char="-"/>
            </a:pPr>
            <a:r>
              <a:rPr lang="es-419" sz="1600" dirty="0">
                <a:solidFill>
                  <a:srgbClr val="002060"/>
                </a:solidFill>
              </a:rPr>
              <a:t>Medio pan.</a:t>
            </a:r>
            <a:endParaRPr sz="1600" dirty="0">
              <a:solidFill>
                <a:srgbClr val="002060"/>
              </a:solidFill>
            </a:endParaRPr>
          </a:p>
        </p:txBody>
      </p:sp>
      <p:sp>
        <p:nvSpPr>
          <p:cNvPr id="82" name="Google Shape;82;p4"/>
          <p:cNvSpPr txBox="1">
            <a:spLocks noGrp="1"/>
          </p:cNvSpPr>
          <p:nvPr>
            <p:ph type="ctrTitle" idx="4294967295"/>
          </p:nvPr>
        </p:nvSpPr>
        <p:spPr>
          <a:xfrm rot="-5400000">
            <a:off x="-254549" y="16500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Instrucciones del juego</a:t>
            </a:r>
            <a:endParaRPr sz="2300" b="1" i="0" u="none" strike="noStrike" cap="none">
              <a:solidFill>
                <a:srgbClr val="FF3E77"/>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ctrTitle" idx="4294967295"/>
          </p:nvPr>
        </p:nvSpPr>
        <p:spPr>
          <a:xfrm rot="-5400000">
            <a:off x="-540900" y="1960075"/>
            <a:ext cx="1801800" cy="571200"/>
          </a:xfrm>
          <a:prstGeom prst="rect">
            <a:avLst/>
          </a:prstGeom>
          <a:noFill/>
          <a:ln>
            <a:noFill/>
          </a:ln>
        </p:spPr>
        <p:txBody>
          <a:bodyPr spcFirstLastPara="1" wrap="square" lIns="91425" tIns="0" rIns="91425" bIns="0" anchor="b"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Desafíos</a:t>
            </a:r>
            <a:endParaRPr sz="2300" b="1" i="0" u="none" strike="noStrike" cap="none">
              <a:solidFill>
                <a:srgbClr val="FF3E77"/>
              </a:solidFill>
              <a:latin typeface="Arial"/>
              <a:ea typeface="Arial"/>
              <a:cs typeface="Arial"/>
              <a:sym typeface="Arial"/>
            </a:endParaRPr>
          </a:p>
        </p:txBody>
      </p:sp>
      <p:graphicFrame>
        <p:nvGraphicFramePr>
          <p:cNvPr id="88" name="Google Shape;88;p5"/>
          <p:cNvGraphicFramePr/>
          <p:nvPr/>
        </p:nvGraphicFramePr>
        <p:xfrm>
          <a:off x="858512" y="251773"/>
          <a:ext cx="7759625" cy="4686890"/>
        </p:xfrm>
        <a:graphic>
          <a:graphicData uri="http://schemas.openxmlformats.org/drawingml/2006/table">
            <a:tbl>
              <a:tblPr>
                <a:noFill/>
                <a:tableStyleId>{16660E40-7D8B-46B3-9F43-E7BD5659BC6A}</a:tableStyleId>
              </a:tblPr>
              <a:tblGrid>
                <a:gridCol w="3660250"/>
                <a:gridCol w="439125"/>
                <a:gridCol w="3660250"/>
              </a:tblGrid>
              <a:tr h="307800">
                <a:tc gridSpan="3">
                  <a:txBody>
                    <a:bodyPr/>
                    <a:lstStyle/>
                    <a:p>
                      <a:pPr marL="0" marR="0" lvl="0" indent="0" algn="ctr" rtl="0">
                        <a:lnSpc>
                          <a:spcPct val="100000"/>
                        </a:lnSpc>
                        <a:spcBef>
                          <a:spcPts val="0"/>
                        </a:spcBef>
                        <a:spcAft>
                          <a:spcPts val="0"/>
                        </a:spcAft>
                        <a:buClr>
                          <a:srgbClr val="000000"/>
                        </a:buClr>
                        <a:buSzPts val="1300"/>
                        <a:buFont typeface="Arial"/>
                        <a:buNone/>
                      </a:pPr>
                      <a:r>
                        <a:rPr lang="es-419" sz="1300" b="1" u="none" strike="noStrike" cap="none">
                          <a:solidFill>
                            <a:srgbClr val="FF0000"/>
                          </a:solidFill>
                          <a:latin typeface="Source Code Pro"/>
                          <a:ea typeface="Source Code Pro"/>
                          <a:cs typeface="Source Code Pro"/>
                          <a:sym typeface="Source Code Pro"/>
                        </a:rPr>
                        <a:t>5 metros de distancia entre bases</a:t>
                      </a:r>
                      <a:endParaRPr sz="1300" b="1" u="none" strike="noStrike" cap="none">
                        <a:solidFill>
                          <a:srgbClr val="FF0000"/>
                        </a:solidFill>
                        <a:latin typeface="Source Code Pro"/>
                        <a:ea typeface="Source Code Pro"/>
                        <a:cs typeface="Source Code Pro"/>
                        <a:sym typeface="Source Code Pro"/>
                      </a:endParaRPr>
                    </a:p>
                  </a:txBody>
                  <a:tcPr marL="90000" marR="68575" marT="54000" marB="54000">
                    <a:lnL w="12625" cap="flat" cmpd="sng">
                      <a:solidFill>
                        <a:srgbClr val="CCCCCC"/>
                      </a:solidFill>
                      <a:prstDash val="solid"/>
                      <a:round/>
                      <a:headEnd type="none" w="sm" len="sm"/>
                      <a:tailEnd type="none" w="sm" len="sm"/>
                    </a:lnL>
                    <a:lnR w="12625" cap="flat" cmpd="sng">
                      <a:solidFill>
                        <a:srgbClr val="CCCCCC"/>
                      </a:solidFill>
                      <a:prstDash val="solid"/>
                      <a:round/>
                      <a:headEnd type="none" w="sm" len="sm"/>
                      <a:tailEnd type="none" w="sm" len="sm"/>
                    </a:lnR>
                    <a:lnT w="12625" cap="flat" cmpd="sng">
                      <a:solidFill>
                        <a:srgbClr val="CCCCCC"/>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hMerge="1">
                  <a:txBody>
                    <a:bodyPr/>
                    <a:lstStyle/>
                    <a:p>
                      <a:endParaRPr lang="es-CL"/>
                    </a:p>
                  </a:txBody>
                  <a:tcPr/>
                </a:tc>
                <a:tc hMerge="1">
                  <a:txBody>
                    <a:bodyPr/>
                    <a:lstStyle/>
                    <a:p>
                      <a:endParaRPr lang="es-CL"/>
                    </a:p>
                  </a:txBody>
                  <a:tcPr/>
                </a:tc>
              </a:tr>
              <a:tr h="591075">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Realiza 10 jumping jacks, cuéntalos en voz alta y responde la </a:t>
                      </a:r>
                      <a:r>
                        <a:rPr lang="es-419" sz="900" b="1" u="none" strike="noStrike" cap="none"/>
                        <a:t>pregunta 1</a:t>
                      </a:r>
                      <a:r>
                        <a:rPr lang="es-419" sz="900" u="none" strike="noStrike" cap="none"/>
                        <a:t>. </a:t>
                      </a:r>
                      <a:endParaRPr sz="900" u="none" strike="noStrike" cap="none"/>
                    </a:p>
                    <a:p>
                      <a:pPr marL="0" marR="0" lvl="0" indent="0" algn="just" rtl="0">
                        <a:lnSpc>
                          <a:spcPct val="115000"/>
                        </a:lnSpc>
                        <a:spcBef>
                          <a:spcPts val="0"/>
                        </a:spcBef>
                        <a:spcAft>
                          <a:spcPts val="0"/>
                        </a:spcAft>
                        <a:buClr>
                          <a:srgbClr val="000000"/>
                        </a:buClr>
                        <a:buSzPts val="900"/>
                        <a:buFont typeface="Arial"/>
                        <a:buNone/>
                      </a:pPr>
                      <a:r>
                        <a:rPr lang="es-419" sz="900" u="none" strike="noStrike" cap="none"/>
                        <a:t>Avanza corriendo a la pregunta 2.</a:t>
                      </a:r>
                      <a:endParaRPr sz="900" u="none" strike="noStrike" cap="none"/>
                    </a:p>
                  </a:txBody>
                  <a:tcPr marL="68575" marR="77700"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Saca con la boca el dulce del plato con agua y responde la </a:t>
                      </a:r>
                      <a:r>
                        <a:rPr lang="es-419" sz="900" b="1" u="none" strike="noStrike" cap="none"/>
                        <a:t>pregunta 2</a:t>
                      </a:r>
                      <a:r>
                        <a:rPr lang="es-419" sz="900" u="none" strike="noStrike" cap="none"/>
                        <a:t>.</a:t>
                      </a:r>
                      <a:endParaRPr sz="900" u="none" strike="noStrike" cap="none"/>
                    </a:p>
                    <a:p>
                      <a:pPr marL="0" marR="0" lvl="0" indent="0" algn="just" rtl="0">
                        <a:lnSpc>
                          <a:spcPct val="115000"/>
                        </a:lnSpc>
                        <a:spcBef>
                          <a:spcPts val="0"/>
                        </a:spcBef>
                        <a:spcAft>
                          <a:spcPts val="0"/>
                        </a:spcAft>
                        <a:buClr>
                          <a:srgbClr val="000000"/>
                        </a:buClr>
                        <a:buSzPts val="900"/>
                        <a:buFont typeface="Arial"/>
                        <a:buNone/>
                      </a:pPr>
                      <a:r>
                        <a:rPr lang="es-419" sz="900" u="none" strike="noStrike" cap="none"/>
                        <a:t>Avanza saltando como ranita hasta la pregunta 3.</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r>
              <a:tr h="748425">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Realiza 20 skipping con las rodillas arriba, contando en voz alta cada movimiento de las piernas, responde la </a:t>
                      </a:r>
                      <a:r>
                        <a:rPr lang="es-419" sz="900" b="1" u="none" strike="noStrike" cap="none"/>
                        <a:t>pregunta 3</a:t>
                      </a:r>
                      <a:r>
                        <a:rPr lang="es-419" sz="900" u="none" strike="noStrike" cap="none"/>
                        <a:t> y avanza corriendo a la pregunta 4.</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Bebe 2 vasos de agua y responde la </a:t>
                      </a:r>
                      <a:r>
                        <a:rPr lang="es-419" sz="900" b="1" u="none" strike="noStrike" cap="none"/>
                        <a:t>pregunta 4</a:t>
                      </a:r>
                      <a:r>
                        <a:rPr lang="es-419" sz="900" u="none" strike="noStrike" cap="none"/>
                        <a:t>.  </a:t>
                      </a:r>
                      <a:endParaRPr sz="900" u="none" strike="noStrike" cap="none"/>
                    </a:p>
                    <a:p>
                      <a:pPr marL="0" marR="0" lvl="0" indent="0" algn="just" rtl="0">
                        <a:lnSpc>
                          <a:spcPct val="115000"/>
                        </a:lnSpc>
                        <a:spcBef>
                          <a:spcPts val="0"/>
                        </a:spcBef>
                        <a:spcAft>
                          <a:spcPts val="0"/>
                        </a:spcAft>
                        <a:buClr>
                          <a:srgbClr val="000000"/>
                        </a:buClr>
                        <a:buSzPts val="900"/>
                        <a:buFont typeface="Arial"/>
                        <a:buNone/>
                      </a:pPr>
                      <a:r>
                        <a:rPr lang="es-419" sz="900" u="none" strike="noStrike" cap="none"/>
                        <a:t>Avanza en caminata de cocodrilo (plancha alta. Te desplazas lateralmente abriendo y cerrando pierna y brazo al mismo tiempo) hasta la pregunta 5.</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r>
              <a:tr h="639950">
                <a:tc>
                  <a:txBody>
                    <a:bodyPr/>
                    <a:lstStyle/>
                    <a:p>
                      <a:pPr marL="0" marR="0" lvl="0" indent="0" algn="just" rtl="0">
                        <a:lnSpc>
                          <a:spcPct val="115000"/>
                        </a:lnSpc>
                        <a:spcBef>
                          <a:spcPts val="0"/>
                        </a:spcBef>
                        <a:spcAft>
                          <a:spcPts val="0"/>
                        </a:spcAft>
                        <a:buClr>
                          <a:srgbClr val="000000"/>
                        </a:buClr>
                        <a:buSzPts val="900"/>
                        <a:buFont typeface="Arial"/>
                        <a:buNone/>
                      </a:pPr>
                      <a:r>
                        <a:rPr lang="es-419" sz="900">
                          <a:solidFill>
                            <a:schemeClr val="dk1"/>
                          </a:solidFill>
                        </a:rPr>
                        <a:t>Ubícate en plancha baja y has 20 rotaciones de tronco hasta tocar el suelo con el lado de tu cadera</a:t>
                      </a:r>
                      <a:r>
                        <a:rPr lang="es-419" sz="900" u="none" strike="noStrike" cap="none"/>
                        <a:t>, responde la </a:t>
                      </a:r>
                      <a:r>
                        <a:rPr lang="es-419" sz="900" b="1" u="none" strike="noStrike" cap="none"/>
                        <a:t>pregunta 5</a:t>
                      </a:r>
                      <a:r>
                        <a:rPr lang="es-419" sz="900" u="none" strike="noStrike" cap="none"/>
                        <a:t> y avanza con un huevo duro sobre una cuchara afirmado en tu boca hasta la pregunta 6.</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Enhebra un hilo en una aguja y responde la </a:t>
                      </a:r>
                      <a:r>
                        <a:rPr lang="es-419" sz="900" b="1" u="none" strike="noStrike" cap="none"/>
                        <a:t>pregunta 6</a:t>
                      </a:r>
                      <a:r>
                        <a:rPr lang="es-419" sz="900" u="none" strike="noStrike" cap="none"/>
                        <a:t>. </a:t>
                      </a:r>
                      <a:endParaRPr sz="900" u="none" strike="noStrike" cap="none"/>
                    </a:p>
                    <a:p>
                      <a:pPr marL="0" marR="0" lvl="0" indent="0" algn="just" rtl="0">
                        <a:lnSpc>
                          <a:spcPct val="115000"/>
                        </a:lnSpc>
                        <a:spcBef>
                          <a:spcPts val="0"/>
                        </a:spcBef>
                        <a:spcAft>
                          <a:spcPts val="0"/>
                        </a:spcAft>
                        <a:buClr>
                          <a:srgbClr val="000000"/>
                        </a:buClr>
                        <a:buSzPts val="900"/>
                        <a:buFont typeface="Arial"/>
                        <a:buNone/>
                      </a:pPr>
                      <a:r>
                        <a:rPr lang="es-419" sz="900" u="none" strike="noStrike" cap="none"/>
                        <a:t>Avanza saltando en un pie hasta la pregunta 7.</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r>
              <a:tr h="734050">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Realiza 20 abdominales de tijeras en 90° con las manos a un costado de tus glúteos, cuéntalos en voz alta y responde la </a:t>
                      </a:r>
                      <a:r>
                        <a:rPr lang="es-419" sz="900" b="1" u="none" strike="noStrike" cap="none"/>
                        <a:t>pregunta 7</a:t>
                      </a:r>
                      <a:r>
                        <a:rPr lang="es-419" sz="900" u="none" strike="noStrike" cap="none"/>
                        <a:t>. Avanza corriendo a la pregunta 8.</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Pela y cómete el huevo duro para responder la </a:t>
                      </a:r>
                      <a:r>
                        <a:rPr lang="es-419" sz="900" b="1" u="none" strike="noStrike" cap="none"/>
                        <a:t>pregunta 8</a:t>
                      </a:r>
                      <a:r>
                        <a:rPr lang="es-419" sz="900" u="none" strike="noStrike" cap="none"/>
                        <a:t> (si no comes, pídele a algún familiar que lo haga por ti). Avanza en caminata de cangrejo invertido (manos y pies apoyados, el ombligo queda hacia arriba), hasta la pregunta 9.</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r>
              <a:tr h="610700">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Ubícate en plancha alta y toca 20 veces tus hombros alternando tus brazos, responde la </a:t>
                      </a:r>
                      <a:r>
                        <a:rPr lang="es-419" sz="900" b="1" u="none" strike="noStrike" cap="none"/>
                        <a:t>pregunta 9</a:t>
                      </a:r>
                      <a:r>
                        <a:rPr lang="es-419" sz="900" u="none" strike="noStrike" cap="none"/>
                        <a:t> y avanza corriendo hasta la pregunta 10.</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Cómete 1 plátano entero y responde la </a:t>
                      </a:r>
                      <a:r>
                        <a:rPr lang="es-419" sz="900" b="1" u="none" strike="noStrike" cap="none"/>
                        <a:t>pregunta 10</a:t>
                      </a:r>
                      <a:r>
                        <a:rPr lang="es-419" sz="900" u="none" strike="noStrike" cap="none"/>
                        <a:t>. </a:t>
                      </a:r>
                      <a:endParaRPr sz="900" u="none" strike="noStrike" cap="none"/>
                    </a:p>
                    <a:p>
                      <a:pPr marL="0" marR="0" lvl="0" indent="0" algn="just" rtl="0">
                        <a:lnSpc>
                          <a:spcPct val="115000"/>
                        </a:lnSpc>
                        <a:spcBef>
                          <a:spcPts val="0"/>
                        </a:spcBef>
                        <a:spcAft>
                          <a:spcPts val="0"/>
                        </a:spcAft>
                        <a:buClr>
                          <a:srgbClr val="000000"/>
                        </a:buClr>
                        <a:buSzPts val="900"/>
                        <a:buFont typeface="Arial"/>
                        <a:buNone/>
                      </a:pPr>
                      <a:r>
                        <a:rPr lang="es-419" sz="900" u="none" strike="noStrike" cap="none"/>
                        <a:t>Avanza en punta y codo hasta la pregunta 11.</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r>
              <a:tr h="527550">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Haz 10 sentadillas con salto y luego responde la </a:t>
                      </a:r>
                      <a:r>
                        <a:rPr lang="es-419" sz="900" b="1" u="none" strike="noStrike" cap="none"/>
                        <a:t>pregunta 11</a:t>
                      </a:r>
                      <a:r>
                        <a:rPr lang="es-419" sz="900" u="none" strike="noStrike" cap="none"/>
                        <a:t>. Avanza hasta la pregunta 12 corriendo.</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Cómete medio pan (solo) y responde la </a:t>
                      </a:r>
                      <a:r>
                        <a:rPr lang="es-419" sz="900" b="1" u="none" strike="noStrike" cap="none"/>
                        <a:t>pregunta 12</a:t>
                      </a:r>
                      <a:r>
                        <a:rPr lang="es-419" sz="900" u="none" strike="noStrike" cap="none"/>
                        <a:t>. Avanza como enanito hasta la pregunta 13.</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r>
              <a:tr h="331975">
                <a:tc>
                  <a:txBody>
                    <a:bodyPr/>
                    <a:lstStyle/>
                    <a:p>
                      <a:pPr marL="0" marR="0" lvl="0" indent="0" algn="just" rtl="0">
                        <a:lnSpc>
                          <a:spcPct val="115000"/>
                        </a:lnSpc>
                        <a:spcBef>
                          <a:spcPts val="0"/>
                        </a:spcBef>
                        <a:spcAft>
                          <a:spcPts val="0"/>
                        </a:spcAft>
                        <a:buClr>
                          <a:srgbClr val="000000"/>
                        </a:buClr>
                        <a:buSzPts val="900"/>
                        <a:buFont typeface="Arial"/>
                        <a:buNone/>
                      </a:pPr>
                      <a:r>
                        <a:rPr lang="es-419" sz="900" u="none" strike="noStrike" cap="none"/>
                        <a:t>Realiza 10 abdominales Crunch cortitos y luego responde la </a:t>
                      </a:r>
                      <a:r>
                        <a:rPr lang="es-419" sz="900" b="1" u="none" strike="noStrike" cap="none"/>
                        <a:t>pregunta 13</a:t>
                      </a:r>
                      <a:r>
                        <a:rPr lang="es-419" sz="900" u="none" strike="noStrike" cap="none"/>
                        <a:t>. Avanza corriendo a la última pregunta.</a:t>
                      </a:r>
                      <a:endParaRPr sz="900" u="none" strike="noStrike" cap="none"/>
                    </a:p>
                  </a:txBody>
                  <a:tcPr marL="68575" marR="68575" marT="54000" marB="54000" anchor="ctr">
                    <a:lnL w="12625" cap="flat" cmpd="sng">
                      <a:solidFill>
                        <a:srgbClr val="B7B7B7"/>
                      </a:solidFill>
                      <a:prstDash val="solid"/>
                      <a:round/>
                      <a:headEnd type="none" w="sm" len="sm"/>
                      <a:tailEnd type="none" w="sm" len="sm"/>
                    </a:lnL>
                    <a:lnR w="126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12625" cap="flat" cmpd="sng">
                      <a:solidFill>
                        <a:srgbClr val="B7B7B7"/>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Source Code Pro"/>
                        <a:ea typeface="Source Code Pro"/>
                        <a:cs typeface="Source Code Pro"/>
                        <a:sym typeface="Source Code Pro"/>
                      </a:endParaRPr>
                    </a:p>
                  </a:txBody>
                  <a:tcPr marL="91425" marR="91425" marT="54000" marB="54000" anchor="ctr">
                    <a:lnL w="126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s-419" sz="900" u="none" strike="noStrike" cap="none"/>
                        <a:t>Realiza 10 burpees y responde la </a:t>
                      </a:r>
                      <a:r>
                        <a:rPr lang="es-419" sz="900" b="1" u="none" strike="noStrike" cap="none"/>
                        <a:t>pregunta 14</a:t>
                      </a:r>
                      <a:r>
                        <a:rPr lang="es-419" sz="900" u="none" strike="noStrike" cap="none"/>
                        <a:t> para terminar!</a:t>
                      </a:r>
                      <a:endParaRPr sz="900" u="none" strike="noStrike" cap="none"/>
                    </a:p>
                  </a:txBody>
                  <a:tcPr marL="91425" marR="91425" marT="54000" marB="5400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6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r>
            </a:tbl>
          </a:graphicData>
        </a:graphic>
      </p:graphicFrame>
      <p:pic>
        <p:nvPicPr>
          <p:cNvPr id="89" name="Google Shape;89;p5"/>
          <p:cNvPicPr preferRelativeResize="0"/>
          <p:nvPr/>
        </p:nvPicPr>
        <p:blipFill rotWithShape="1">
          <a:blip r:embed="rId4">
            <a:alphaModFix/>
          </a:blip>
          <a:srcRect l="19532" t="3498" r="18243" b="4681"/>
          <a:stretch/>
        </p:blipFill>
        <p:spPr>
          <a:xfrm>
            <a:off x="645600" y="1344775"/>
            <a:ext cx="110625" cy="2709225"/>
          </a:xfrm>
          <a:prstGeom prst="rect">
            <a:avLst/>
          </a:prstGeom>
          <a:noFill/>
          <a:ln>
            <a:noFill/>
          </a:ln>
        </p:spPr>
      </p:pic>
      <p:cxnSp>
        <p:nvCxnSpPr>
          <p:cNvPr id="90" name="Google Shape;90;p5"/>
          <p:cNvCxnSpPr/>
          <p:nvPr/>
        </p:nvCxnSpPr>
        <p:spPr>
          <a:xfrm>
            <a:off x="4521413" y="87502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1" name="Google Shape;91;p5"/>
          <p:cNvCxnSpPr/>
          <p:nvPr/>
        </p:nvCxnSpPr>
        <p:spPr>
          <a:xfrm>
            <a:off x="4521400" y="1493550"/>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2" name="Google Shape;92;p5"/>
          <p:cNvCxnSpPr/>
          <p:nvPr/>
        </p:nvCxnSpPr>
        <p:spPr>
          <a:xfrm>
            <a:off x="4521413" y="224567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3" name="Google Shape;93;p5"/>
          <p:cNvCxnSpPr/>
          <p:nvPr/>
        </p:nvCxnSpPr>
        <p:spPr>
          <a:xfrm>
            <a:off x="4521388" y="314657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4" name="Google Shape;94;p5"/>
          <p:cNvCxnSpPr/>
          <p:nvPr/>
        </p:nvCxnSpPr>
        <p:spPr>
          <a:xfrm>
            <a:off x="4521413" y="387107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5" name="Google Shape;95;p5"/>
          <p:cNvCxnSpPr/>
          <p:nvPr/>
        </p:nvCxnSpPr>
        <p:spPr>
          <a:xfrm>
            <a:off x="4521388" y="4357925"/>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6" name="Google Shape;96;p5"/>
          <p:cNvCxnSpPr/>
          <p:nvPr/>
        </p:nvCxnSpPr>
        <p:spPr>
          <a:xfrm>
            <a:off x="4521388" y="4799600"/>
            <a:ext cx="433800" cy="0"/>
          </a:xfrm>
          <a:prstGeom prst="straightConnector1">
            <a:avLst/>
          </a:prstGeom>
          <a:noFill/>
          <a:ln w="19050" cap="flat" cmpd="sng">
            <a:solidFill>
              <a:srgbClr val="FF0000"/>
            </a:solidFill>
            <a:prstDash val="solid"/>
            <a:round/>
            <a:headEnd type="none" w="sm" len="sm"/>
            <a:tailEnd type="stealth" w="med" len="med"/>
          </a:ln>
        </p:spPr>
      </p:cxnSp>
      <p:cxnSp>
        <p:nvCxnSpPr>
          <p:cNvPr id="97" name="Google Shape;97;p5"/>
          <p:cNvCxnSpPr/>
          <p:nvPr/>
        </p:nvCxnSpPr>
        <p:spPr>
          <a:xfrm flipH="1">
            <a:off x="4521400" y="93805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98" name="Google Shape;98;p5"/>
          <p:cNvCxnSpPr/>
          <p:nvPr/>
        </p:nvCxnSpPr>
        <p:spPr>
          <a:xfrm flipH="1">
            <a:off x="4521400" y="159185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99" name="Google Shape;99;p5"/>
          <p:cNvCxnSpPr/>
          <p:nvPr/>
        </p:nvCxnSpPr>
        <p:spPr>
          <a:xfrm flipH="1">
            <a:off x="4528900" y="237630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100" name="Google Shape;100;p5"/>
          <p:cNvCxnSpPr/>
          <p:nvPr/>
        </p:nvCxnSpPr>
        <p:spPr>
          <a:xfrm flipH="1">
            <a:off x="4521400" y="328210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101" name="Google Shape;101;p5"/>
          <p:cNvCxnSpPr/>
          <p:nvPr/>
        </p:nvCxnSpPr>
        <p:spPr>
          <a:xfrm flipH="1">
            <a:off x="4521400" y="3978900"/>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102" name="Google Shape;102;p5"/>
          <p:cNvCxnSpPr/>
          <p:nvPr/>
        </p:nvCxnSpPr>
        <p:spPr>
          <a:xfrm flipH="1">
            <a:off x="4521400" y="4443163"/>
            <a:ext cx="433800" cy="271200"/>
          </a:xfrm>
          <a:prstGeom prst="straightConnector1">
            <a:avLst/>
          </a:prstGeom>
          <a:noFill/>
          <a:ln w="19050" cap="flat" cmpd="sng">
            <a:solidFill>
              <a:srgbClr val="0000FF"/>
            </a:solidFill>
            <a:prstDash val="solid"/>
            <a:round/>
            <a:headEnd type="none" w="sm" len="sm"/>
            <a:tailEnd type="stealth" w="med" len="med"/>
          </a:ln>
        </p:spPr>
      </p:cxnSp>
      <p:cxnSp>
        <p:nvCxnSpPr>
          <p:cNvPr id="103" name="Google Shape;103;p5"/>
          <p:cNvCxnSpPr/>
          <p:nvPr/>
        </p:nvCxnSpPr>
        <p:spPr>
          <a:xfrm>
            <a:off x="6481350" y="414000"/>
            <a:ext cx="1907400" cy="0"/>
          </a:xfrm>
          <a:prstGeom prst="straightConnector1">
            <a:avLst/>
          </a:prstGeom>
          <a:noFill/>
          <a:ln w="9525" cap="flat" cmpd="sng">
            <a:solidFill>
              <a:srgbClr val="FF0000"/>
            </a:solidFill>
            <a:prstDash val="solid"/>
            <a:round/>
            <a:headEnd type="oval" w="med" len="med"/>
            <a:tailEnd type="triangle" w="med" len="med"/>
          </a:ln>
        </p:spPr>
      </p:cxnSp>
      <p:cxnSp>
        <p:nvCxnSpPr>
          <p:cNvPr id="104" name="Google Shape;104;p5"/>
          <p:cNvCxnSpPr/>
          <p:nvPr/>
        </p:nvCxnSpPr>
        <p:spPr>
          <a:xfrm rot="10800000">
            <a:off x="1191875" y="414650"/>
            <a:ext cx="1818300" cy="8400"/>
          </a:xfrm>
          <a:prstGeom prst="straightConnector1">
            <a:avLst/>
          </a:prstGeom>
          <a:noFill/>
          <a:ln w="9525" cap="flat" cmpd="sng">
            <a:solidFill>
              <a:srgbClr val="FF0000"/>
            </a:solidFill>
            <a:prstDash val="solid"/>
            <a:round/>
            <a:headEnd type="oval"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782409ea99_0_0"/>
          <p:cNvSpPr txBox="1">
            <a:spLocks noGrp="1"/>
          </p:cNvSpPr>
          <p:nvPr>
            <p:ph type="body" idx="1"/>
          </p:nvPr>
        </p:nvSpPr>
        <p:spPr>
          <a:xfrm>
            <a:off x="1446050" y="323850"/>
            <a:ext cx="6853200" cy="4509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100"/>
              <a:buNone/>
            </a:pPr>
            <a:r>
              <a:rPr lang="es-419" sz="1400" b="1" dirty="0">
                <a:solidFill>
                  <a:srgbClr val="002060"/>
                </a:solidFill>
              </a:rPr>
              <a:t>¿Por qué es tan importante saber deletrear en inglés?  </a:t>
            </a:r>
            <a:endParaRPr sz="1400" b="1" dirty="0">
              <a:solidFill>
                <a:srgbClr val="002060"/>
              </a:solidFill>
            </a:endParaRPr>
          </a:p>
          <a:p>
            <a:pPr marL="0" lvl="0" indent="0" algn="just" rtl="0">
              <a:spcBef>
                <a:spcPts val="1200"/>
              </a:spcBef>
              <a:spcAft>
                <a:spcPts val="0"/>
              </a:spcAft>
              <a:buSzPts val="1100"/>
              <a:buNone/>
            </a:pPr>
            <a:r>
              <a:rPr lang="es-419" sz="1400" dirty="0">
                <a:solidFill>
                  <a:srgbClr val="002060"/>
                </a:solidFill>
              </a:rPr>
              <a:t>Por una razón súper simple: Los Anglosajones siempre te pedirán que deletrees las palabras!!!!! Cuando quieras viajar, hacer una reserva, una compra, una entrevista, etc. y entregues información personal siempre escucharás:</a:t>
            </a:r>
            <a:endParaRPr sz="1400" dirty="0">
              <a:solidFill>
                <a:srgbClr val="002060"/>
              </a:solidFill>
            </a:endParaRPr>
          </a:p>
          <a:p>
            <a:pPr marL="0" lvl="0" indent="0" algn="just" rtl="0">
              <a:spcBef>
                <a:spcPts val="1200"/>
              </a:spcBef>
              <a:spcAft>
                <a:spcPts val="0"/>
              </a:spcAft>
              <a:buSzPts val="1100"/>
              <a:buNone/>
            </a:pPr>
            <a:r>
              <a:rPr lang="es-419" sz="1400" dirty="0">
                <a:solidFill>
                  <a:srgbClr val="002060"/>
                </a:solidFill>
              </a:rPr>
              <a:t>               </a:t>
            </a:r>
            <a:r>
              <a:rPr lang="es-419" sz="1400" b="1" dirty="0">
                <a:solidFill>
                  <a:srgbClr val="002060"/>
                </a:solidFill>
                <a:highlight>
                  <a:srgbClr val="FFFF00"/>
                </a:highlight>
              </a:rPr>
              <a:t>“COULD YOU SPELL IT, PLEASE?”</a:t>
            </a:r>
            <a:r>
              <a:rPr lang="es-419" sz="1400" b="1" dirty="0">
                <a:solidFill>
                  <a:srgbClr val="002060"/>
                </a:solidFill>
              </a:rPr>
              <a:t> </a:t>
            </a:r>
            <a:r>
              <a:rPr lang="es-419" sz="1400" dirty="0">
                <a:solidFill>
                  <a:srgbClr val="002060"/>
                </a:solidFill>
              </a:rPr>
              <a:t>(¿Podrías deletrearlo por favor?) </a:t>
            </a:r>
            <a:endParaRPr sz="1400" dirty="0">
              <a:solidFill>
                <a:srgbClr val="002060"/>
              </a:solidFill>
            </a:endParaRPr>
          </a:p>
          <a:p>
            <a:pPr marL="0" lvl="0" indent="0" algn="just" rtl="0">
              <a:spcBef>
                <a:spcPts val="1200"/>
              </a:spcBef>
              <a:spcAft>
                <a:spcPts val="0"/>
              </a:spcAft>
              <a:buSzPts val="1100"/>
              <a:buNone/>
            </a:pPr>
            <a:r>
              <a:rPr lang="es-419" sz="1400" dirty="0">
                <a:solidFill>
                  <a:srgbClr val="002060"/>
                </a:solidFill>
              </a:rPr>
              <a:t>Te invito a recordar el abecedario y su pronunciación</a:t>
            </a:r>
            <a:endParaRPr sz="1400" dirty="0">
              <a:solidFill>
                <a:srgbClr val="002060"/>
              </a:solidFill>
            </a:endParaRPr>
          </a:p>
          <a:p>
            <a:pPr marL="0" lvl="0" indent="0" algn="just" rtl="0">
              <a:spcBef>
                <a:spcPts val="0"/>
              </a:spcBef>
              <a:spcAft>
                <a:spcPts val="0"/>
              </a:spcAft>
              <a:buSzPts val="1100"/>
              <a:buNone/>
            </a:pPr>
            <a:endParaRPr sz="1400" b="1" dirty="0">
              <a:solidFill>
                <a:srgbClr val="FF3E77"/>
              </a:solidFill>
            </a:endParaRPr>
          </a:p>
          <a:p>
            <a:pPr marL="0" lvl="0" indent="0" algn="just" rtl="0">
              <a:spcBef>
                <a:spcPts val="0"/>
              </a:spcBef>
              <a:spcAft>
                <a:spcPts val="0"/>
              </a:spcAft>
              <a:buSzPts val="1100"/>
              <a:buNone/>
            </a:pPr>
            <a:r>
              <a:rPr lang="es-419" sz="1400" b="1" dirty="0">
                <a:solidFill>
                  <a:srgbClr val="FF3E77"/>
                </a:solidFill>
              </a:rPr>
              <a:t>Look at the example and practice with your own information.</a:t>
            </a:r>
            <a:endParaRPr sz="8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B: I’m Sam Leen,</a:t>
            </a:r>
            <a:endParaRPr sz="14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A: Could you spell it?</a:t>
            </a:r>
            <a:endParaRPr sz="14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B: ES EI EM, another word EL double I EN.</a:t>
            </a:r>
            <a:endParaRPr sz="1400" dirty="0">
              <a:solidFill>
                <a:srgbClr val="0070C0"/>
              </a:solidFill>
            </a:endParaRPr>
          </a:p>
          <a:p>
            <a:pPr marL="0" lvl="0" indent="0" algn="just" rtl="0">
              <a:spcBef>
                <a:spcPts val="0"/>
              </a:spcBef>
              <a:spcAft>
                <a:spcPts val="0"/>
              </a:spcAft>
              <a:buClr>
                <a:schemeClr val="dk1"/>
              </a:buClr>
              <a:buSzPts val="1100"/>
              <a:buFont typeface="Arial"/>
              <a:buNone/>
            </a:pPr>
            <a:r>
              <a:rPr lang="es-419" sz="1400" dirty="0">
                <a:solidFill>
                  <a:srgbClr val="0070C0"/>
                </a:solidFill>
              </a:rPr>
              <a:t>A: Could you give me your E mail Address?</a:t>
            </a:r>
            <a:endParaRPr sz="1400" dirty="0">
              <a:solidFill>
                <a:srgbClr val="0070C0"/>
              </a:solidFill>
            </a:endParaRPr>
          </a:p>
          <a:p>
            <a:pPr marL="0" lvl="0" indent="0" algn="just" rtl="0">
              <a:spcBef>
                <a:spcPts val="0"/>
              </a:spcBef>
              <a:spcAft>
                <a:spcPts val="0"/>
              </a:spcAft>
              <a:buNone/>
            </a:pPr>
            <a:r>
              <a:rPr lang="es-419" sz="1400" dirty="0">
                <a:solidFill>
                  <a:srgbClr val="0070C0"/>
                </a:solidFill>
              </a:rPr>
              <a:t>B: Sure, It´s  sam77@gmail.com </a:t>
            </a:r>
            <a:endParaRPr sz="1400" dirty="0">
              <a:solidFill>
                <a:srgbClr val="0070C0"/>
              </a:solidFill>
            </a:endParaRPr>
          </a:p>
          <a:p>
            <a:pPr marL="0" lvl="0" indent="0" algn="just" rtl="0">
              <a:spcBef>
                <a:spcPts val="0"/>
              </a:spcBef>
              <a:spcAft>
                <a:spcPts val="0"/>
              </a:spcAft>
              <a:buNone/>
            </a:pPr>
            <a:r>
              <a:rPr lang="es-419" sz="1400" dirty="0">
                <a:solidFill>
                  <a:srgbClr val="0070C0"/>
                </a:solidFill>
              </a:rPr>
              <a:t>     (ES EI EM double seven AT gmail DOT com</a:t>
            </a:r>
            <a:r>
              <a:rPr lang="es-419" sz="1300" dirty="0">
                <a:solidFill>
                  <a:srgbClr val="0070C0"/>
                </a:solidFill>
              </a:rPr>
              <a:t>)</a:t>
            </a:r>
            <a:endParaRPr sz="1300" dirty="0">
              <a:solidFill>
                <a:srgbClr val="0070C0"/>
              </a:solidFill>
            </a:endParaRPr>
          </a:p>
          <a:p>
            <a:pPr marL="0" lvl="0" indent="0" algn="just" rtl="0">
              <a:spcBef>
                <a:spcPts val="1200"/>
              </a:spcBef>
              <a:spcAft>
                <a:spcPts val="1200"/>
              </a:spcAft>
              <a:buNone/>
            </a:pPr>
            <a:r>
              <a:rPr lang="es-419" sz="1300" dirty="0"/>
              <a:t> Don’t forget 2 important symbols: @(arroba)=AT /.(punto) = DOT</a:t>
            </a:r>
            <a:endParaRPr sz="1400" dirty="0"/>
          </a:p>
        </p:txBody>
      </p:sp>
      <p:sp>
        <p:nvSpPr>
          <p:cNvPr id="110" name="Google Shape;110;g782409ea99_0_0"/>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INGLÉS</a:t>
            </a:r>
            <a:endParaRPr sz="2300" b="1" i="0" u="none" strike="noStrike" cap="none" dirty="0">
              <a:solidFill>
                <a:srgbClr val="FF3E77"/>
              </a:solidFill>
              <a:latin typeface="Arial"/>
              <a:ea typeface="Arial"/>
              <a:cs typeface="Arial"/>
              <a:sym typeface="Arial"/>
            </a:endParaRPr>
          </a:p>
        </p:txBody>
      </p:sp>
      <p:pic>
        <p:nvPicPr>
          <p:cNvPr id="111" name="Google Shape;111;g782409ea99_0_0"/>
          <p:cNvPicPr preferRelativeResize="0"/>
          <p:nvPr/>
        </p:nvPicPr>
        <p:blipFill>
          <a:blip r:embed="rId4">
            <a:alphaModFix/>
          </a:blip>
          <a:stretch>
            <a:fillRect/>
          </a:stretch>
        </p:blipFill>
        <p:spPr>
          <a:xfrm>
            <a:off x="6481775" y="45200"/>
            <a:ext cx="1771075" cy="687000"/>
          </a:xfrm>
          <a:prstGeom prst="rect">
            <a:avLst/>
          </a:prstGeom>
          <a:noFill/>
          <a:ln>
            <a:noFill/>
          </a:ln>
        </p:spPr>
      </p:pic>
      <p:pic>
        <p:nvPicPr>
          <p:cNvPr id="112" name="Google Shape;112;g782409ea99_0_0"/>
          <p:cNvPicPr preferRelativeResize="0"/>
          <p:nvPr/>
        </p:nvPicPr>
        <p:blipFill>
          <a:blip r:embed="rId5">
            <a:alphaModFix/>
          </a:blip>
          <a:stretch>
            <a:fillRect/>
          </a:stretch>
        </p:blipFill>
        <p:spPr>
          <a:xfrm>
            <a:off x="6671175" y="1898650"/>
            <a:ext cx="1977675" cy="2935050"/>
          </a:xfrm>
          <a:prstGeom prst="rect">
            <a:avLst/>
          </a:prstGeom>
          <a:noFill/>
          <a:ln>
            <a:noFill/>
          </a:ln>
        </p:spPr>
      </p:pic>
      <p:cxnSp>
        <p:nvCxnSpPr>
          <p:cNvPr id="113" name="Google Shape;113;g782409ea99_0_0"/>
          <p:cNvCxnSpPr/>
          <p:nvPr/>
        </p:nvCxnSpPr>
        <p:spPr>
          <a:xfrm rot="10800000" flipH="1">
            <a:off x="5830500" y="2232800"/>
            <a:ext cx="768300" cy="9000"/>
          </a:xfrm>
          <a:prstGeom prst="straightConnector1">
            <a:avLst/>
          </a:prstGeom>
          <a:noFill/>
          <a:ln w="28575" cap="flat" cmpd="sng">
            <a:solidFill>
              <a:schemeClr val="accent5"/>
            </a:solidFill>
            <a:prstDash val="solid"/>
            <a:round/>
            <a:headEnd type="none" w="med" len="med"/>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1"/>
          <p:cNvSpPr txBox="1">
            <a:spLocks noGrp="1"/>
          </p:cNvSpPr>
          <p:nvPr>
            <p:ph type="body" idx="1"/>
          </p:nvPr>
        </p:nvSpPr>
        <p:spPr>
          <a:xfrm>
            <a:off x="1446050" y="110025"/>
            <a:ext cx="6853500" cy="4861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lang="es-419" sz="1200" b="1" dirty="0" smtClean="0">
              <a:solidFill>
                <a:srgbClr val="002060"/>
              </a:solidFill>
            </a:endParaRPr>
          </a:p>
          <a:p>
            <a:pPr marL="0" lvl="0" indent="0" algn="just" rtl="0">
              <a:lnSpc>
                <a:spcPct val="115000"/>
              </a:lnSpc>
              <a:spcBef>
                <a:spcPts val="0"/>
              </a:spcBef>
              <a:spcAft>
                <a:spcPts val="0"/>
              </a:spcAft>
              <a:buClr>
                <a:schemeClr val="dk1"/>
              </a:buClr>
              <a:buSzPts val="1100"/>
              <a:buFont typeface="Arial"/>
              <a:buNone/>
            </a:pPr>
            <a:r>
              <a:rPr lang="es-419" sz="1200" b="1" dirty="0" smtClean="0">
                <a:solidFill>
                  <a:srgbClr val="002060"/>
                </a:solidFill>
              </a:rPr>
              <a:t>La </a:t>
            </a:r>
            <a:r>
              <a:rPr lang="es-419" sz="1200" b="1" dirty="0">
                <a:solidFill>
                  <a:srgbClr val="002060"/>
                </a:solidFill>
              </a:rPr>
              <a:t>filosofía es un conjunto de reflexiones acerca de los grandes problemas que han aquejado al ser humano. Históricamente diversos </a:t>
            </a:r>
            <a:r>
              <a:rPr lang="es-419" sz="1200" b="1" dirty="0" smtClean="0">
                <a:solidFill>
                  <a:srgbClr val="002060"/>
                </a:solidFill>
              </a:rPr>
              <a:t>autores </a:t>
            </a:r>
            <a:r>
              <a:rPr lang="es-419" sz="1200" b="1" dirty="0">
                <a:solidFill>
                  <a:srgbClr val="002060"/>
                </a:solidFill>
              </a:rPr>
              <a:t>han intentado dar respuestas a  grandes interrogantes tales como: ¿qué es el ser humano?, ¿qué es el amor?, ¿de dónde venimos?, ¿qué es la belleza?, ¿cómo conocemos?, ¿qué conocemos?, etc. Ahora te invito a que tú te conviertas en </a:t>
            </a:r>
            <a:r>
              <a:rPr lang="es-419" sz="1200" b="1" dirty="0" smtClean="0">
                <a:solidFill>
                  <a:srgbClr val="002060"/>
                </a:solidFill>
              </a:rPr>
              <a:t>filósofo  </a:t>
            </a:r>
            <a:r>
              <a:rPr lang="es-419" sz="1200" b="1" dirty="0">
                <a:solidFill>
                  <a:srgbClr val="002060"/>
                </a:solidFill>
              </a:rPr>
              <a:t>por un rato, y con la ayuda de tu familia desarrolles los desafíos adjuntos en la penúltima lámina, puntos 3 y 4. </a:t>
            </a:r>
            <a:endParaRPr sz="1200" b="1" dirty="0">
              <a:solidFill>
                <a:srgbClr val="002060"/>
              </a:solidFill>
            </a:endParaRPr>
          </a:p>
          <a:p>
            <a:pPr marL="0" lvl="0" indent="0" algn="just" rtl="0">
              <a:lnSpc>
                <a:spcPct val="115000"/>
              </a:lnSpc>
              <a:spcBef>
                <a:spcPts val="1300"/>
              </a:spcBef>
              <a:spcAft>
                <a:spcPts val="0"/>
              </a:spcAft>
              <a:buClr>
                <a:schemeClr val="dk1"/>
              </a:buClr>
              <a:buSzPts val="1100"/>
              <a:buFont typeface="Arial"/>
              <a:buNone/>
            </a:pPr>
            <a:r>
              <a:rPr lang="es-419" sz="1200" b="1" i="1" dirty="0">
                <a:solidFill>
                  <a:srgbClr val="002060"/>
                </a:solidFill>
              </a:rPr>
              <a:t>Inspírate con Sócrates, uno de los padres de la filosofía occidental!</a:t>
            </a:r>
            <a:endParaRPr sz="1200" b="1" i="1" dirty="0">
              <a:solidFill>
                <a:srgbClr val="002060"/>
              </a:solidFill>
            </a:endParaRPr>
          </a:p>
          <a:p>
            <a:pPr marL="0" lvl="0" indent="0" algn="just" rtl="0">
              <a:lnSpc>
                <a:spcPct val="115000"/>
              </a:lnSpc>
              <a:spcBef>
                <a:spcPts val="1300"/>
              </a:spcBef>
              <a:spcAft>
                <a:spcPts val="0"/>
              </a:spcAft>
              <a:buClr>
                <a:schemeClr val="dk1"/>
              </a:buClr>
              <a:buSzPts val="1100"/>
              <a:buFont typeface="Arial"/>
              <a:buNone/>
            </a:pPr>
            <a:endParaRPr sz="1500" i="1" dirty="0">
              <a:solidFill>
                <a:srgbClr val="9900FF"/>
              </a:solidFill>
            </a:endParaRPr>
          </a:p>
          <a:p>
            <a:pPr marL="0" lvl="0" indent="0" algn="just" rtl="0">
              <a:lnSpc>
                <a:spcPct val="115000"/>
              </a:lnSpc>
              <a:spcBef>
                <a:spcPts val="1300"/>
              </a:spcBef>
              <a:spcAft>
                <a:spcPts val="0"/>
              </a:spcAft>
              <a:buClr>
                <a:schemeClr val="dk1"/>
              </a:buClr>
              <a:buSzPts val="1100"/>
              <a:buFont typeface="Arial"/>
              <a:buNone/>
            </a:pPr>
            <a:endParaRPr sz="1500" i="1" dirty="0">
              <a:solidFill>
                <a:srgbClr val="9900FF"/>
              </a:solidFill>
            </a:endParaRPr>
          </a:p>
          <a:p>
            <a:pPr marL="0" lvl="0" indent="0" algn="just" rtl="0">
              <a:lnSpc>
                <a:spcPct val="115000"/>
              </a:lnSpc>
              <a:spcBef>
                <a:spcPts val="1300"/>
              </a:spcBef>
              <a:spcAft>
                <a:spcPts val="0"/>
              </a:spcAft>
              <a:buClr>
                <a:schemeClr val="dk1"/>
              </a:buClr>
              <a:buSzPts val="1100"/>
              <a:buFont typeface="Arial"/>
              <a:buNone/>
            </a:pPr>
            <a:endParaRPr sz="1500" i="1" dirty="0">
              <a:solidFill>
                <a:srgbClr val="9900FF"/>
              </a:solidFill>
            </a:endParaRPr>
          </a:p>
          <a:p>
            <a:pPr marL="0" lvl="0" indent="0" algn="just" rtl="0">
              <a:lnSpc>
                <a:spcPct val="115000"/>
              </a:lnSpc>
              <a:spcBef>
                <a:spcPts val="1300"/>
              </a:spcBef>
              <a:spcAft>
                <a:spcPts val="0"/>
              </a:spcAft>
              <a:buClr>
                <a:schemeClr val="dk1"/>
              </a:buClr>
              <a:buSzPts val="1100"/>
              <a:buFont typeface="Arial"/>
              <a:buNone/>
            </a:pPr>
            <a:endParaRPr sz="1500" i="1" dirty="0">
              <a:solidFill>
                <a:srgbClr val="9900FF"/>
              </a:solidFill>
            </a:endParaRPr>
          </a:p>
          <a:p>
            <a:pPr marL="0" lvl="0" indent="0" algn="just" rtl="0">
              <a:lnSpc>
                <a:spcPct val="115000"/>
              </a:lnSpc>
              <a:spcBef>
                <a:spcPts val="1300"/>
              </a:spcBef>
              <a:spcAft>
                <a:spcPts val="0"/>
              </a:spcAft>
              <a:buClr>
                <a:schemeClr val="dk1"/>
              </a:buClr>
              <a:buSzPts val="1100"/>
              <a:buFont typeface="Arial"/>
              <a:buNone/>
            </a:pPr>
            <a:endParaRPr sz="1500" i="1" dirty="0">
              <a:solidFill>
                <a:srgbClr val="9900FF"/>
              </a:solidFill>
            </a:endParaRPr>
          </a:p>
          <a:p>
            <a:pPr marL="0" lvl="0" indent="0" algn="just" rtl="0">
              <a:spcBef>
                <a:spcPts val="1300"/>
              </a:spcBef>
              <a:spcAft>
                <a:spcPts val="0"/>
              </a:spcAft>
              <a:buClr>
                <a:schemeClr val="dk1"/>
              </a:buClr>
              <a:buSzPts val="1100"/>
              <a:buFont typeface="Arial"/>
              <a:buNone/>
            </a:pPr>
            <a:endParaRPr sz="1500" i="1" dirty="0">
              <a:solidFill>
                <a:srgbClr val="9900FF"/>
              </a:solidFill>
            </a:endParaRPr>
          </a:p>
          <a:p>
            <a:pPr marL="0" lvl="0" indent="0" algn="ctr" rtl="0">
              <a:spcBef>
                <a:spcPts val="1300"/>
              </a:spcBef>
              <a:spcAft>
                <a:spcPts val="0"/>
              </a:spcAft>
              <a:buClr>
                <a:schemeClr val="dk1"/>
              </a:buClr>
              <a:buSzPts val="1100"/>
              <a:buFont typeface="Arial"/>
              <a:buNone/>
            </a:pPr>
            <a:r>
              <a:rPr lang="es-419" sz="1200" b="1" i="1" dirty="0">
                <a:solidFill>
                  <a:srgbClr val="9900FF"/>
                </a:solidFill>
              </a:rPr>
              <a:t>Recuerda que no hay respuestas malas, solo deja volar tus pensamientos e</a:t>
            </a:r>
            <a:r>
              <a:rPr lang="es-419" sz="1200" i="1" dirty="0">
                <a:solidFill>
                  <a:srgbClr val="9900FF"/>
                </a:solidFill>
              </a:rPr>
              <a:t> </a:t>
            </a:r>
            <a:r>
              <a:rPr lang="es-419" sz="1200" b="1" i="1" dirty="0">
                <a:solidFill>
                  <a:srgbClr val="9900FF"/>
                </a:solidFill>
              </a:rPr>
              <a:t>imaginación!!</a:t>
            </a:r>
            <a:endParaRPr dirty="0"/>
          </a:p>
        </p:txBody>
      </p:sp>
      <p:sp>
        <p:nvSpPr>
          <p:cNvPr id="119" name="Google Shape;119;p11"/>
          <p:cNvSpPr txBox="1">
            <a:spLocks noGrp="1"/>
          </p:cNvSpPr>
          <p:nvPr>
            <p:ph type="ctrTitle" idx="4294967295"/>
          </p:nvPr>
        </p:nvSpPr>
        <p:spPr>
          <a:xfrm rot="-5400000">
            <a:off x="-306425" y="1693000"/>
            <a:ext cx="2131800" cy="8247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FILOSOFÍA</a:t>
            </a:r>
            <a:endParaRPr sz="2300" b="1" i="0" u="none" strike="noStrike" cap="none" dirty="0">
              <a:solidFill>
                <a:srgbClr val="FF3E77"/>
              </a:solidFill>
              <a:latin typeface="Arial"/>
              <a:ea typeface="Arial"/>
              <a:cs typeface="Arial"/>
              <a:sym typeface="Arial"/>
            </a:endParaRPr>
          </a:p>
        </p:txBody>
      </p:sp>
      <p:sp>
        <p:nvSpPr>
          <p:cNvPr id="120" name="Google Shape;120;p11"/>
          <p:cNvSpPr txBox="1"/>
          <p:nvPr/>
        </p:nvSpPr>
        <p:spPr>
          <a:xfrm flipH="1">
            <a:off x="-1264375" y="304800"/>
            <a:ext cx="656400" cy="22245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300"/>
              </a:spcBef>
              <a:spcAft>
                <a:spcPts val="130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21" name="Google Shape;121;p11"/>
          <p:cNvPicPr preferRelativeResize="0"/>
          <p:nvPr/>
        </p:nvPicPr>
        <p:blipFill>
          <a:blip r:embed="rId4">
            <a:alphaModFix/>
          </a:blip>
          <a:stretch>
            <a:fillRect/>
          </a:stretch>
        </p:blipFill>
        <p:spPr>
          <a:xfrm>
            <a:off x="3115339" y="2179674"/>
            <a:ext cx="3472074" cy="2303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1446050" y="1043050"/>
            <a:ext cx="6853500" cy="390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es-419" sz="1200" b="1" i="1" dirty="0">
                <a:solidFill>
                  <a:srgbClr val="FF3E77"/>
                </a:solidFill>
              </a:rPr>
              <a:t>¿Qué entendemos por Democracia?</a:t>
            </a:r>
            <a:r>
              <a:rPr lang="es-419" sz="1200" dirty="0"/>
              <a:t> </a:t>
            </a:r>
            <a:r>
              <a:rPr lang="es-419" sz="1200" dirty="0">
                <a:solidFill>
                  <a:srgbClr val="002060"/>
                </a:solidFill>
              </a:rPr>
              <a:t>En la actualidad, en muchos países del mundo, hay consenso a la hora de considerar la democracia como la mejor forma de organización política, pero si intentamos definirla, surgen diversas visiones. Se trata de un tema complejo que lejos de ser una cuestión teórica, afecta de forma directa la vida de todos los que vivimos en ella. La manera en que entendamos la democracia puede incidir en el respeto de nuestros derechos fundamentales, en nuestras libertades personales o, incluso, en nuestros estilos de vida.</a:t>
            </a:r>
            <a:endParaRPr sz="1200" dirty="0">
              <a:solidFill>
                <a:srgbClr val="002060"/>
              </a:solidFill>
            </a:endParaRPr>
          </a:p>
          <a:p>
            <a:pPr marL="0" lvl="0" indent="0" algn="just" rtl="0">
              <a:lnSpc>
                <a:spcPct val="115000"/>
              </a:lnSpc>
              <a:spcBef>
                <a:spcPts val="1000"/>
              </a:spcBef>
              <a:spcAft>
                <a:spcPts val="0"/>
              </a:spcAft>
              <a:buSzPts val="1800"/>
              <a:buNone/>
            </a:pPr>
            <a:r>
              <a:rPr lang="es-419" sz="1200" b="1" i="1" dirty="0">
                <a:solidFill>
                  <a:srgbClr val="FF3E77"/>
                </a:solidFill>
              </a:rPr>
              <a:t>¿Cuál es el origen de la democracia</a:t>
            </a:r>
            <a:r>
              <a:rPr lang="es-419" sz="1200" b="1" i="1" dirty="0">
                <a:solidFill>
                  <a:srgbClr val="002060"/>
                </a:solidFill>
              </a:rPr>
              <a:t>?</a:t>
            </a:r>
            <a:r>
              <a:rPr lang="es-419" sz="1200" dirty="0">
                <a:solidFill>
                  <a:srgbClr val="002060"/>
                </a:solidFill>
              </a:rPr>
              <a:t> La idea de un orden político en que la autoridad que lo legitima reside en el pueblo no es nueva, tiene más de dos mil años. Los primeros en llevar a la práctica este concepto fueron los antiguos atenienses del siglo VI a.C, y si bien un sistema político de estas características no volvería a aparecer en la Historia de la humanidad hasta el siglo XIX, la idea de democracia se ha nutrido de muchas culturas y tipos de gobiernos, incluyendo, incluso, algunos no democráticos como la antigua República romana. </a:t>
            </a:r>
            <a:endParaRPr sz="1200" dirty="0">
              <a:solidFill>
                <a:srgbClr val="002060"/>
              </a:solidFill>
            </a:endParaRPr>
          </a:p>
          <a:p>
            <a:pPr marL="0" lvl="0" indent="0" algn="just" rtl="0">
              <a:lnSpc>
                <a:spcPct val="115000"/>
              </a:lnSpc>
              <a:spcBef>
                <a:spcPts val="0"/>
              </a:spcBef>
              <a:spcAft>
                <a:spcPts val="0"/>
              </a:spcAft>
              <a:buSzPts val="1800"/>
              <a:buNone/>
            </a:pPr>
            <a:r>
              <a:rPr lang="es-419" sz="1200" dirty="0">
                <a:solidFill>
                  <a:srgbClr val="002060"/>
                </a:solidFill>
              </a:rPr>
              <a:t>En el S.VI a.C., Atenas tuvo un régimen político en que el gobierno se encontraba en las manos de todos sus ciudadanos, aunque la condición de ciudadanos estaba reservada solo a los varones libres nacidos en la polis. Quedaban así excluídos los esclavos, las mujeres, los extranjeros y los menores de 30 años. Los ciudadanos se reunían en la asamblea para decidir por ellos mismos los asuntos públicos, sin necesidad de delegar la responsabilidad en representantes.</a:t>
            </a:r>
            <a:endParaRPr sz="1200" dirty="0">
              <a:solidFill>
                <a:srgbClr val="002060"/>
              </a:solidFill>
            </a:endParaRPr>
          </a:p>
        </p:txBody>
      </p:sp>
      <p:sp>
        <p:nvSpPr>
          <p:cNvPr id="127" name="Google Shape;127;p7"/>
          <p:cNvSpPr txBox="1">
            <a:spLocks noGrp="1"/>
          </p:cNvSpPr>
          <p:nvPr>
            <p:ph type="ctrTitle" idx="4294967295"/>
          </p:nvPr>
        </p:nvSpPr>
        <p:spPr>
          <a:xfrm rot="-5400000">
            <a:off x="-287175" y="1728750"/>
            <a:ext cx="2128200" cy="8307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EDUCACIÓN CIUDADANA</a:t>
            </a:r>
            <a:endParaRPr sz="2300" b="1" i="0" u="none" strike="noStrike" cap="none" dirty="0">
              <a:solidFill>
                <a:srgbClr val="FF3E77"/>
              </a:solidFill>
              <a:latin typeface="Arial"/>
              <a:ea typeface="Arial"/>
              <a:cs typeface="Arial"/>
              <a:sym typeface="Arial"/>
            </a:endParaRPr>
          </a:p>
        </p:txBody>
      </p:sp>
      <p:pic>
        <p:nvPicPr>
          <p:cNvPr id="128" name="Google Shape;128;p7"/>
          <p:cNvPicPr preferRelativeResize="0"/>
          <p:nvPr/>
        </p:nvPicPr>
        <p:blipFill rotWithShape="1">
          <a:blip r:embed="rId4">
            <a:alphaModFix/>
          </a:blip>
          <a:srcRect l="12724"/>
          <a:stretch/>
        </p:blipFill>
        <p:spPr>
          <a:xfrm>
            <a:off x="1255550" y="0"/>
            <a:ext cx="998900" cy="1144525"/>
          </a:xfrm>
          <a:prstGeom prst="rect">
            <a:avLst/>
          </a:prstGeom>
          <a:noFill/>
          <a:ln>
            <a:noFill/>
          </a:ln>
        </p:spPr>
      </p:pic>
      <p:sp>
        <p:nvSpPr>
          <p:cNvPr id="129" name="Google Shape;129;p7"/>
          <p:cNvSpPr/>
          <p:nvPr/>
        </p:nvSpPr>
        <p:spPr>
          <a:xfrm>
            <a:off x="2435204" y="103000"/>
            <a:ext cx="6045000" cy="845100"/>
          </a:xfrm>
          <a:prstGeom prst="wedgeRoundRectCallout">
            <a:avLst>
              <a:gd name="adj1" fmla="val -59493"/>
              <a:gd name="adj2" fmla="val 20496"/>
              <a:gd name="adj3" fmla="val 0"/>
            </a:avLst>
          </a:prstGeom>
          <a:solidFill>
            <a:srgbClr val="FFFFFF"/>
          </a:solidFill>
          <a:ln w="28575" cap="flat" cmpd="sng">
            <a:solidFill>
              <a:srgbClr val="FF3E77"/>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800"/>
              <a:buFont typeface="Arial"/>
              <a:buNone/>
            </a:pPr>
            <a:r>
              <a:rPr lang="es-419" sz="1600" b="1">
                <a:solidFill>
                  <a:srgbClr val="FF3E77"/>
                </a:solidFill>
                <a:latin typeface="Caveat"/>
                <a:ea typeface="Caveat"/>
                <a:cs typeface="Caveat"/>
                <a:sym typeface="Caveat"/>
              </a:rPr>
              <a:t>Hola a todos/as! Para el desafío de Educación ciudadana, presta atención al siguiente texto, y luego responde las preguntas 3 y 4 al final de la presentación!</a:t>
            </a:r>
            <a:endParaRPr sz="1600" b="1">
              <a:solidFill>
                <a:srgbClr val="FF3E77"/>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body" idx="1"/>
          </p:nvPr>
        </p:nvSpPr>
        <p:spPr>
          <a:xfrm>
            <a:off x="1437000" y="177175"/>
            <a:ext cx="6862500" cy="4248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s-419" sz="1400" b="1" dirty="0">
                <a:solidFill>
                  <a:srgbClr val="002060"/>
                </a:solidFill>
              </a:rPr>
              <a:t>Sigamos en el Módulo 1 de Bienestar y Salud:</a:t>
            </a:r>
            <a:r>
              <a:rPr lang="es-419" sz="1300" b="1" dirty="0">
                <a:solidFill>
                  <a:srgbClr val="002060"/>
                </a:solidFill>
              </a:rPr>
              <a:t> </a:t>
            </a:r>
            <a:endParaRPr sz="1300" b="1" dirty="0">
              <a:solidFill>
                <a:srgbClr val="002060"/>
              </a:solidFill>
            </a:endParaRPr>
          </a:p>
          <a:p>
            <a:pPr marL="0" lvl="0" indent="0" algn="just" rtl="0">
              <a:lnSpc>
                <a:spcPct val="115000"/>
              </a:lnSpc>
              <a:spcBef>
                <a:spcPts val="0"/>
              </a:spcBef>
              <a:spcAft>
                <a:spcPts val="0"/>
              </a:spcAft>
              <a:buSzPts val="1100"/>
              <a:buNone/>
            </a:pPr>
            <a:endParaRPr sz="1300" b="1" dirty="0">
              <a:solidFill>
                <a:srgbClr val="002060"/>
              </a:solidFill>
            </a:endParaRPr>
          </a:p>
          <a:p>
            <a:pPr marL="0" lvl="0" indent="0" algn="just" rtl="0">
              <a:lnSpc>
                <a:spcPct val="115000"/>
              </a:lnSpc>
              <a:spcBef>
                <a:spcPts val="0"/>
              </a:spcBef>
              <a:spcAft>
                <a:spcPts val="0"/>
              </a:spcAft>
              <a:buSzPts val="1100"/>
              <a:buNone/>
            </a:pPr>
            <a:r>
              <a:rPr lang="es-419" sz="1300" b="1" i="1" dirty="0">
                <a:solidFill>
                  <a:srgbClr val="002060"/>
                </a:solidFill>
              </a:rPr>
              <a:t>¿Sabías que las semillas son consideradas patrimonio cultural? </a:t>
            </a:r>
            <a:endParaRPr sz="1300" b="1" i="1" dirty="0">
              <a:solidFill>
                <a:srgbClr val="002060"/>
              </a:solidFill>
            </a:endParaRPr>
          </a:p>
          <a:p>
            <a:pPr marL="0" lvl="0" indent="0" algn="just" rtl="0">
              <a:lnSpc>
                <a:spcPct val="115000"/>
              </a:lnSpc>
              <a:spcBef>
                <a:spcPts val="0"/>
              </a:spcBef>
              <a:spcAft>
                <a:spcPts val="0"/>
              </a:spcAft>
              <a:buSzPts val="1100"/>
              <a:buNone/>
            </a:pPr>
            <a:r>
              <a:rPr lang="es-419" sz="1300" dirty="0">
                <a:solidFill>
                  <a:srgbClr val="002060"/>
                </a:solidFill>
              </a:rPr>
              <a:t>(</a:t>
            </a:r>
            <a:r>
              <a:rPr lang="es-419" sz="1200" dirty="0">
                <a:solidFill>
                  <a:srgbClr val="002060"/>
                </a:solidFill>
              </a:rPr>
              <a:t>Te invito a revisar el siguiente link de interés:</a:t>
            </a:r>
            <a:endParaRPr sz="1200" dirty="0">
              <a:solidFill>
                <a:srgbClr val="002060"/>
              </a:solidFill>
            </a:endParaRPr>
          </a:p>
          <a:p>
            <a:pPr marL="0" lvl="0" indent="0" algn="just" rtl="0">
              <a:lnSpc>
                <a:spcPct val="115000"/>
              </a:lnSpc>
              <a:spcBef>
                <a:spcPts val="0"/>
              </a:spcBef>
              <a:spcAft>
                <a:spcPts val="0"/>
              </a:spcAft>
              <a:buSzPts val="1100"/>
              <a:buNone/>
            </a:pPr>
            <a:r>
              <a:rPr lang="es-419" sz="1300" dirty="0">
                <a:solidFill>
                  <a:srgbClr val="002060"/>
                </a:solidFill>
              </a:rPr>
              <a:t> </a:t>
            </a:r>
            <a:r>
              <a:rPr lang="es-419" sz="1200" u="sng" dirty="0">
                <a:solidFill>
                  <a:srgbClr val="002060"/>
                </a:solidFill>
                <a:hlinkClick r:id="rId4"/>
              </a:rPr>
              <a:t>https://www.odepa.gob.cl/wp-content/uploads/2015/07/VariedadesTradicionales.pdf</a:t>
            </a:r>
            <a:r>
              <a:rPr lang="es-419" sz="1300" dirty="0">
                <a:solidFill>
                  <a:srgbClr val="002060"/>
                </a:solidFill>
              </a:rPr>
              <a:t>)</a:t>
            </a:r>
            <a:endParaRPr sz="1300" dirty="0">
              <a:solidFill>
                <a:srgbClr val="002060"/>
              </a:solidFill>
            </a:endParaRPr>
          </a:p>
          <a:p>
            <a:pPr marL="457200" lvl="0" indent="-311150" algn="just" rtl="0">
              <a:lnSpc>
                <a:spcPct val="115000"/>
              </a:lnSpc>
              <a:spcBef>
                <a:spcPts val="0"/>
              </a:spcBef>
              <a:spcAft>
                <a:spcPts val="0"/>
              </a:spcAft>
              <a:buClr>
                <a:srgbClr val="233A44"/>
              </a:buClr>
              <a:buSzPts val="1300"/>
              <a:buChar char="●"/>
            </a:pPr>
            <a:r>
              <a:rPr lang="es-419" sz="1300" dirty="0">
                <a:solidFill>
                  <a:srgbClr val="002060"/>
                </a:solidFill>
              </a:rPr>
              <a:t>Sabemos que la salud depende en gran parte de lo que comemos y cómo lo comemos, y lo que comemos depende en gran parte de las semillas, entonces la salud depende en gran parte de las semillas! “las semillas significan cultura, tradición, espiritualidad, cooperación y diversidad. Las semillas significan sobrevivir…” </a:t>
            </a:r>
            <a:r>
              <a:rPr lang="es-419" sz="1200" dirty="0">
                <a:solidFill>
                  <a:srgbClr val="002060"/>
                </a:solidFill>
              </a:rPr>
              <a:t>(Aquí puedes continuar leyendo sobre esta temática si te interesa: Grain, 2019: </a:t>
            </a:r>
            <a:r>
              <a:rPr lang="es-419" sz="1200" u="sng" dirty="0">
                <a:solidFill>
                  <a:srgbClr val="002060"/>
                </a:solidFill>
                <a:hlinkClick r:id="rId5"/>
              </a:rPr>
              <a:t>https://www.grain.org/es/article/6046-los-verdaderos-productores-de-semillas</a:t>
            </a:r>
            <a:r>
              <a:rPr lang="es-419" sz="1200" dirty="0">
                <a:solidFill>
                  <a:srgbClr val="002060"/>
                </a:solidFill>
              </a:rPr>
              <a:t>)</a:t>
            </a:r>
            <a:endParaRPr sz="1200" dirty="0">
              <a:solidFill>
                <a:srgbClr val="002060"/>
              </a:solidFill>
            </a:endParaRPr>
          </a:p>
          <a:p>
            <a:pPr marL="0" lvl="0" indent="0" algn="just" rtl="0">
              <a:lnSpc>
                <a:spcPct val="115000"/>
              </a:lnSpc>
              <a:spcBef>
                <a:spcPts val="1600"/>
              </a:spcBef>
              <a:spcAft>
                <a:spcPts val="1600"/>
              </a:spcAft>
              <a:buClr>
                <a:schemeClr val="dk1"/>
              </a:buClr>
              <a:buSzPts val="1100"/>
              <a:buFont typeface="Arial"/>
              <a:buNone/>
            </a:pPr>
            <a:endParaRPr sz="1300" dirty="0">
              <a:solidFill>
                <a:srgbClr val="002060"/>
              </a:solidFill>
            </a:endParaRPr>
          </a:p>
        </p:txBody>
      </p:sp>
      <p:sp>
        <p:nvSpPr>
          <p:cNvPr id="135" name="Google Shape;135;p12"/>
          <p:cNvSpPr txBox="1">
            <a:spLocks noGrp="1"/>
          </p:cNvSpPr>
          <p:nvPr>
            <p:ph type="ctrTitle" idx="4294967295"/>
          </p:nvPr>
        </p:nvSpPr>
        <p:spPr>
          <a:xfrm rot="-5400000">
            <a:off x="-540925" y="1930775"/>
            <a:ext cx="28314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dirty="0">
                <a:solidFill>
                  <a:srgbClr val="FF3E77"/>
                </a:solidFill>
                <a:latin typeface="Arial"/>
                <a:ea typeface="Arial"/>
                <a:cs typeface="Arial"/>
                <a:sym typeface="Arial"/>
              </a:rPr>
              <a:t>CIENCIAS PARA LA CIUDADANÍA</a:t>
            </a:r>
            <a:endParaRPr sz="2300" b="1" i="0" u="none" strike="noStrike" cap="none" dirty="0">
              <a:solidFill>
                <a:srgbClr val="FF3E77"/>
              </a:solidFill>
              <a:latin typeface="Arial"/>
              <a:ea typeface="Arial"/>
              <a:cs typeface="Arial"/>
              <a:sym typeface="Arial"/>
            </a:endParaRPr>
          </a:p>
        </p:txBody>
      </p:sp>
      <p:pic>
        <p:nvPicPr>
          <p:cNvPr id="136" name="Google Shape;136;p12"/>
          <p:cNvPicPr preferRelativeResize="0"/>
          <p:nvPr/>
        </p:nvPicPr>
        <p:blipFill>
          <a:blip r:embed="rId6">
            <a:alphaModFix/>
          </a:blip>
          <a:stretch>
            <a:fillRect/>
          </a:stretch>
        </p:blipFill>
        <p:spPr>
          <a:xfrm>
            <a:off x="5274625" y="3035075"/>
            <a:ext cx="3365500" cy="1977600"/>
          </a:xfrm>
          <a:prstGeom prst="rect">
            <a:avLst/>
          </a:prstGeom>
          <a:noFill/>
          <a:ln>
            <a:noFill/>
          </a:ln>
        </p:spPr>
      </p:pic>
      <p:sp>
        <p:nvSpPr>
          <p:cNvPr id="137" name="Google Shape;137;p12"/>
          <p:cNvSpPr txBox="1"/>
          <p:nvPr/>
        </p:nvSpPr>
        <p:spPr>
          <a:xfrm>
            <a:off x="1584675" y="3102225"/>
            <a:ext cx="3505800" cy="18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2"/>
          <p:cNvSpPr txBox="1"/>
          <p:nvPr/>
        </p:nvSpPr>
        <p:spPr>
          <a:xfrm>
            <a:off x="1446050" y="3035075"/>
            <a:ext cx="3644400" cy="19776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419" b="1" i="1" dirty="0">
                <a:solidFill>
                  <a:srgbClr val="002060"/>
                </a:solidFill>
              </a:rPr>
              <a:t>MOMENTO MAPUZUNGÚN:</a:t>
            </a:r>
            <a:endParaRPr b="1" i="1" dirty="0">
              <a:solidFill>
                <a:srgbClr val="002060"/>
              </a:solidFill>
            </a:endParaRPr>
          </a:p>
          <a:p>
            <a:pPr marL="0" lvl="0" indent="0" algn="l" rtl="0">
              <a:spcBef>
                <a:spcPts val="0"/>
              </a:spcBef>
              <a:spcAft>
                <a:spcPts val="0"/>
              </a:spcAft>
              <a:buNone/>
            </a:pPr>
            <a:endParaRPr sz="1000" b="1" i="1" dirty="0">
              <a:solidFill>
                <a:srgbClr val="002060"/>
              </a:solidFill>
            </a:endParaRPr>
          </a:p>
          <a:p>
            <a:pPr marL="0" lvl="0" indent="0" algn="just" rtl="0">
              <a:spcBef>
                <a:spcPts val="0"/>
              </a:spcBef>
              <a:spcAft>
                <a:spcPts val="0"/>
              </a:spcAft>
              <a:buNone/>
            </a:pPr>
            <a:r>
              <a:rPr lang="es-419" i="1" dirty="0">
                <a:solidFill>
                  <a:srgbClr val="002060"/>
                </a:solidFill>
              </a:rPr>
              <a:t>“TRAFKINTUN”</a:t>
            </a:r>
            <a:r>
              <a:rPr lang="es-419" dirty="0">
                <a:solidFill>
                  <a:srgbClr val="002060"/>
                </a:solidFill>
              </a:rPr>
              <a:t> : </a:t>
            </a:r>
            <a:r>
              <a:rPr lang="es-419" sz="1200" dirty="0">
                <a:solidFill>
                  <a:srgbClr val="002060"/>
                </a:solidFill>
              </a:rPr>
              <a:t>Son una costumbre mapuche ancestral, son muy importantes hoy en día para el mejoramiento de las semillas y para intercambiar, no solo las semillas, sino los conocimientos sobre cómo deben cuidarse. Es un intercambio que no tiene valor monetario, hay un valor de sabiduría, de prolongación del saber</a:t>
            </a:r>
            <a:r>
              <a:rPr lang="es-419" dirty="0">
                <a:solidFill>
                  <a:srgbClr val="002060"/>
                </a:solidFill>
              </a:rPr>
              <a:t>.</a:t>
            </a:r>
            <a:endParaRPr dirty="0">
              <a:solidFill>
                <a:srgbClr val="00206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2047</Words>
  <Application>Microsoft Office PowerPoint</Application>
  <PresentationFormat>Presentación en pantalla (16:9)</PresentationFormat>
  <Paragraphs>131</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Source Code Pro</vt:lpstr>
      <vt:lpstr>Caveat</vt:lpstr>
      <vt:lpstr>Simple Light</vt:lpstr>
      <vt:lpstr>YINCANA CULTURAL  Aprendizaje interdisciplinario</vt:lpstr>
      <vt:lpstr>Profesores</vt:lpstr>
      <vt:lpstr>Instrucciones generales</vt:lpstr>
      <vt:lpstr>Instrucciones del juego</vt:lpstr>
      <vt:lpstr>Desafíos</vt:lpstr>
      <vt:lpstr>INGLÉS</vt:lpstr>
      <vt:lpstr>FILOSOFÍA</vt:lpstr>
      <vt:lpstr>EDUCACIÓN CIUDADANA</vt:lpstr>
      <vt:lpstr>CIENCIAS PARA LA CIUDADANÍA</vt:lpstr>
      <vt:lpstr> HISTORIA</vt:lpstr>
      <vt:lpstr>RELIGIÓN</vt:lpstr>
      <vt:lpstr>EDUCACIÓN FÍSICA</vt:lpstr>
      <vt:lpstr>RONDA DE PREGUNTAS</vt:lpstr>
      <vt:lpstr>Área psicosocial  y familiar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YINCANA CULTURAL  Aprendizaje interdisciplinario</dc:title>
  <cp:lastModifiedBy>equipo3</cp:lastModifiedBy>
  <cp:revision>16</cp:revision>
  <dcterms:modified xsi:type="dcterms:W3CDTF">2020-05-17T20:32:24Z</dcterms:modified>
</cp:coreProperties>
</file>