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0854F34-E57A-467E-AD54-1D1A72B7FE8E}">
  <a:tblStyle styleId="{A0854F34-E57A-467E-AD54-1D1A72B7FE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4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5bf26362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5bf26362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5bf26362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5bf26362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5bf263626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5bf263626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Discurso argumentativo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Objetivo: Comprender el discurso argumentativo, identificando los elementos esenciales de la argumentación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17940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¿Qué es un discurso argumentativo?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975975"/>
            <a:ext cx="3684900" cy="359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lang="es"/>
              <a:t>El </a:t>
            </a:r>
            <a:r>
              <a:rPr b="1" lang="es" u="sng"/>
              <a:t>discurso</a:t>
            </a:r>
            <a:r>
              <a:rPr lang="es"/>
              <a:t> argumentativo tiene como objetivo dar</a:t>
            </a:r>
            <a:r>
              <a:rPr b="1" lang="es"/>
              <a:t> sustento a la opinión</a:t>
            </a:r>
            <a:r>
              <a:rPr lang="es"/>
              <a:t> presentada por un emisor mediante la exposición </a:t>
            </a:r>
            <a:r>
              <a:rPr b="1" lang="es"/>
              <a:t>coherente y cohesionada</a:t>
            </a:r>
            <a:r>
              <a:rPr lang="es"/>
              <a:t> de j</a:t>
            </a:r>
            <a:r>
              <a:rPr b="1" lang="es"/>
              <a:t>ustificaciones o razones</a:t>
            </a:r>
            <a:r>
              <a:rPr lang="es"/>
              <a:t> que tienen como propósito el </a:t>
            </a:r>
            <a:r>
              <a:rPr b="1" lang="es"/>
              <a:t>convencer, persuadir o disuadir</a:t>
            </a:r>
            <a:r>
              <a:rPr lang="es"/>
              <a:t>  a otro sobre el punto de vista planteado.</a:t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4141375" y="975975"/>
            <a:ext cx="4688100" cy="1666200"/>
          </a:xfrm>
          <a:prstGeom prst="round1Rect">
            <a:avLst>
              <a:gd fmla="val 16667" name="adj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Discurso</a:t>
            </a:r>
            <a:r>
              <a:rPr lang="es"/>
              <a:t>: Se utiliza discurso como sinónimo de </a:t>
            </a:r>
            <a:r>
              <a:rPr b="1" lang="es"/>
              <a:t>TEXTO, </a:t>
            </a:r>
            <a:r>
              <a:rPr lang="es"/>
              <a:t>entendiendo texto como un conjunto de enunciados que permite entregar un mensaje coherente y cohesionado según el contexto. (sin importar el medio, oral, escrito, pictórico, audiovisual, etc)</a:t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4141475" y="2731350"/>
            <a:ext cx="4688100" cy="1842900"/>
          </a:xfrm>
          <a:prstGeom prst="round1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 argumentación no es pura, presenta características de exposición: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Función Apelativa: incita o influye en otro para que piense o haga algo.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Función representativa (o referencial): representa la realidad. (Hechos)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00" y="23977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Modalidades del discurso argumentativo.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1" name="Google Shape;81;p15"/>
          <p:cNvGraphicFramePr/>
          <p:nvPr/>
        </p:nvGraphicFramePr>
        <p:xfrm>
          <a:off x="112475" y="904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{A0854F34-E57A-467E-AD54-1D1A72B7FE8E}</a:tableStyleId>
              </a:tblPr>
              <a:tblGrid>
                <a:gridCol w="1775575"/>
                <a:gridCol w="1775575"/>
                <a:gridCol w="1775575"/>
              </a:tblGrid>
              <a:tr h="51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Situación inmediata</a:t>
                      </a:r>
                      <a:endParaRPr sz="1100"/>
                    </a:p>
                  </a:txBody>
                  <a:tcPr marT="63500" marB="63500" marR="63500" marL="6350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Situación mediata</a:t>
                      </a:r>
                      <a:endParaRPr sz="1100"/>
                    </a:p>
                  </a:txBody>
                  <a:tcPr marT="63500" marB="63500" marR="63500" marL="6350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Situación Diferida</a:t>
                      </a:r>
                      <a:endParaRPr sz="1100"/>
                    </a:p>
                  </a:txBody>
                  <a:tcPr marT="63500" marB="63500" marR="63500" marL="63500">
                    <a:solidFill>
                      <a:srgbClr val="FFFF00"/>
                    </a:solidFill>
                  </a:tcPr>
                </a:tc>
              </a:tr>
              <a:tr h="11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Emisor y receptor presentes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Emisor y receptor presentes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Emisor y receptor no están presentes al mismo tiempo del acto comunicativo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815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Modalidad: Oral (principalmente)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Modalidad: Oral (principalmente)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Modalidad: Escrita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11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Es dinámica, permite refutación 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La respuesta o los contraargumentos no son inmediatos.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La interacció no media la argumentación. 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51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Ej: Discusión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Ej: conferencia, debates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Ej: columna de opinión. </a:t>
                      </a:r>
                      <a:endParaRPr sz="11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82" name="Google Shape;82;p15"/>
          <p:cNvSpPr/>
          <p:nvPr/>
        </p:nvSpPr>
        <p:spPr>
          <a:xfrm>
            <a:off x="5686825" y="947175"/>
            <a:ext cx="2982300" cy="4009800"/>
          </a:xfrm>
          <a:prstGeom prst="snip1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Situación de enunciación del discurso argumentativo.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Interlocutores y/o audiencia (Emisor y receptor):</a:t>
            </a:r>
            <a:r>
              <a:rPr lang="es"/>
              <a:t> no comparten el mismo punto de vista, buscan convencer. persuadir o disuadir.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Tema o  contenido:</a:t>
            </a:r>
            <a:r>
              <a:rPr lang="es"/>
              <a:t> </a:t>
            </a:r>
            <a:r>
              <a:rPr lang="es" u="sng"/>
              <a:t>polémico</a:t>
            </a:r>
            <a:r>
              <a:rPr lang="es"/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Relación entre emisor y receptor</a:t>
            </a:r>
            <a:r>
              <a:rPr lang="es"/>
              <a:t>: Simétrica (mayoritariamente). (Son similares, ninguno está por sobre el otro o tienen conocimientos similares)</a:t>
            </a:r>
            <a:r>
              <a:rPr lang="es" sz="1200"/>
              <a:t>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203025" y="167325"/>
            <a:ext cx="3063300" cy="3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Estructura del discurso argumentativo.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268300" y="843150"/>
            <a:ext cx="3356100" cy="12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9" name="Google Shape;89;p16"/>
          <p:cNvGraphicFramePr/>
          <p:nvPr/>
        </p:nvGraphicFramePr>
        <p:xfrm>
          <a:off x="203025" y="60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{A0854F34-E57A-467E-AD54-1D1A72B7FE8E}</a:tableStyleId>
              </a:tblPr>
              <a:tblGrid>
                <a:gridCol w="1102300"/>
                <a:gridCol w="1102300"/>
              </a:tblGrid>
              <a:tr h="1612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100"/>
                        <a:t>Tesis</a:t>
                      </a:r>
                      <a:endParaRPr b="1" sz="11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100"/>
                        <a:t>(Introducción)</a:t>
                      </a:r>
                      <a:endParaRPr b="1" sz="1100"/>
                    </a:p>
                  </a:txBody>
                  <a:tcPr marT="63500" marB="63500" marR="63500" marL="63500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Idea central de la argumentación. Se presenta como una opinión.</a:t>
                      </a:r>
                      <a:endParaRPr sz="1100"/>
                    </a:p>
                  </a:txBody>
                  <a:tcPr marT="63500" marB="63500" marR="63500" marL="63500">
                    <a:solidFill>
                      <a:srgbClr val="9FC5E8"/>
                    </a:solidFill>
                  </a:tcPr>
                </a:tc>
              </a:tr>
              <a:tr h="1612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100"/>
                        <a:t>Argumentos</a:t>
                      </a:r>
                      <a:endParaRPr b="1" sz="11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100"/>
                        <a:t>(Desarrollo)</a:t>
                      </a:r>
                      <a:endParaRPr b="1" sz="1100"/>
                    </a:p>
                  </a:txBody>
                  <a:tcPr marT="63500" marB="63500" marR="63500" marL="63500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Datos que respaldan la tesis. Deben conformarse por hechos comprobables y aceptables. </a:t>
                      </a:r>
                      <a:endParaRPr sz="1100"/>
                    </a:p>
                  </a:txBody>
                  <a:tcPr marT="63500" marB="63500" marR="63500" marL="63500">
                    <a:solidFill>
                      <a:srgbClr val="FFE599"/>
                    </a:solidFill>
                  </a:tcPr>
                </a:tc>
              </a:tr>
              <a:tr h="1172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100"/>
                        <a:t>Conclusión</a:t>
                      </a:r>
                      <a:endParaRPr b="1" sz="1100"/>
                    </a:p>
                  </a:txBody>
                  <a:tcPr marT="63500" marB="63500" marR="63500" marL="63500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 Idea a la que se llega → se comprueba o refuta la tesis</a:t>
                      </a:r>
                      <a:endParaRPr sz="1100"/>
                    </a:p>
                  </a:txBody>
                  <a:tcPr marT="63500" marB="63500" marR="63500" marL="63500">
                    <a:solidFill>
                      <a:srgbClr val="B4A7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oogle Shape;90;p16"/>
          <p:cNvGraphicFramePr/>
          <p:nvPr/>
        </p:nvGraphicFramePr>
        <p:xfrm>
          <a:off x="2660350" y="609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{A0854F34-E57A-467E-AD54-1D1A72B7FE8E}</a:tableStyleId>
              </a:tblPr>
              <a:tblGrid>
                <a:gridCol w="6333450"/>
              </a:tblGrid>
              <a:tr h="279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100"/>
                        <a:t>Ejemplo:</a:t>
                      </a:r>
                      <a:endParaRPr b="1" sz="1100"/>
                    </a:p>
                  </a:txBody>
                  <a:tcPr marT="63500" marB="63500" marR="63500" marL="63500">
                    <a:solidFill>
                      <a:srgbClr val="FF9900"/>
                    </a:solidFill>
                  </a:tcPr>
                </a:tc>
              </a:tr>
              <a:tr h="10120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“</a:t>
                      </a:r>
                      <a:r>
                        <a:rPr lang="es" sz="1100">
                          <a:highlight>
                            <a:srgbClr val="9FC5E8"/>
                          </a:highlight>
                        </a:rPr>
                        <a:t>Una vida sedentaria es mala para tu salud</a:t>
                      </a:r>
                      <a:r>
                        <a:rPr lang="es" sz="1100"/>
                        <a:t> </a:t>
                      </a:r>
                      <a:r>
                        <a:rPr lang="es" sz="1100">
                          <a:highlight>
                            <a:srgbClr val="FFE599"/>
                          </a:highlight>
                        </a:rPr>
                        <a:t>porque si pasas muchas horas sentado o echado al día tus músculos se atrofian, pudiendo generar enfermedades al corazón debido </a:t>
                      </a:r>
                      <a:endParaRPr sz="1100">
                        <a:highlight>
                          <a:srgbClr val="FFE599"/>
                        </a:highlight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>
                          <a:highlight>
                            <a:srgbClr val="FFE599"/>
                          </a:highlight>
                        </a:rPr>
                        <a:t>a la falta de ejercicio. Además, estar tanto tiempo sentado puede causar obesidad, como dice el estudio sobre obesidad de la Organización Mundial de Salud del año 2018.</a:t>
                      </a:r>
                      <a:r>
                        <a:rPr lang="es" sz="1100"/>
                        <a:t> </a:t>
                      </a:r>
                      <a:r>
                        <a:rPr lang="es" sz="1100">
                          <a:highlight>
                            <a:srgbClr val="B4A7D6"/>
                          </a:highlight>
                        </a:rPr>
                        <a:t>Por lo tanto, es recomendable, no estar tanto tiempo sentado o echado al día para evitar enfermedades.”</a:t>
                      </a:r>
                      <a:endParaRPr sz="1100">
                        <a:highlight>
                          <a:srgbClr val="B4A7D6"/>
                        </a:highlight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graphicFrame>
        <p:nvGraphicFramePr>
          <p:cNvPr id="91" name="Google Shape;91;p16"/>
          <p:cNvGraphicFramePr/>
          <p:nvPr/>
        </p:nvGraphicFramePr>
        <p:xfrm>
          <a:off x="2660350" y="204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{A0854F34-E57A-467E-AD54-1D1A72B7FE8E}</a:tableStyleId>
              </a:tblPr>
              <a:tblGrid>
                <a:gridCol w="660225"/>
                <a:gridCol w="5749175"/>
              </a:tblGrid>
              <a:tr h="1397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/>
                        <a:t>Estructura de los argumentos</a:t>
                      </a:r>
                      <a:endParaRPr sz="1100"/>
                    </a:p>
                  </a:txBody>
                  <a:tcPr marT="63500" marB="63500" marR="63500" marL="63500">
                    <a:solidFill>
                      <a:srgbClr val="FFE599"/>
                    </a:solidFill>
                  </a:tcPr>
                </a:tc>
                <a:tc hMerge="1"/>
              </a:tr>
              <a:tr h="40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900"/>
                        <a:t>Base</a:t>
                      </a:r>
                      <a:endParaRPr b="1"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Justificación fácil de aceptar. </a:t>
                      </a:r>
                      <a:r>
                        <a:rPr b="1" lang="es" sz="900"/>
                        <a:t>“¿Por qué?” ¿Para qué?</a:t>
                      </a:r>
                      <a:endParaRPr b="1" sz="9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>
                          <a:highlight>
                            <a:srgbClr val="FFE599"/>
                          </a:highlight>
                        </a:rPr>
                        <a:t>“porque si pasas muchas horas sentado o echado al día tus músculos se atrofian”</a:t>
                      </a:r>
                      <a:endParaRPr sz="900">
                        <a:highlight>
                          <a:srgbClr val="FFE599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103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900"/>
                        <a:t>Garantía</a:t>
                      </a:r>
                      <a:endParaRPr b="1"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V</a:t>
                      </a:r>
                      <a:r>
                        <a:rPr lang="es" sz="900"/>
                        <a:t>ínculo entre la tesis y la base. Explica o garantiza por qué la BASE es pertinente para validar la tesis. (muchas veces está implícita) “</a:t>
                      </a:r>
                      <a:r>
                        <a:rPr b="1" lang="es" sz="900"/>
                        <a:t>¿Qué tiene que ver…[base]?”</a:t>
                      </a:r>
                      <a:endParaRPr b="1" sz="9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“te puedes enfermar si se atrofian tus músculos” </a:t>
                      </a:r>
                      <a:endParaRPr sz="9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>
                          <a:highlight>
                            <a:srgbClr val="FFE599"/>
                          </a:highlight>
                        </a:rPr>
                        <a:t>“pudiendo generar enfermedades al corazón debido a la falta de ejercicio”</a:t>
                      </a:r>
                      <a:endParaRPr sz="900">
                        <a:highlight>
                          <a:srgbClr val="FFE599"/>
                        </a:highlight>
                      </a:endParaRPr>
                    </a:p>
                  </a:txBody>
                  <a:tcPr marT="63500" marB="63500" marR="63500" marL="63500"/>
                </a:tc>
              </a:tr>
              <a:tr h="761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900"/>
                        <a:t>Respaldo</a:t>
                      </a:r>
                      <a:endParaRPr b="1"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Datos que sustentan la garantía. Pueden ser citas de autoridades, comparaciones, etc. </a:t>
                      </a:r>
                      <a:endParaRPr sz="9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“¿</a:t>
                      </a:r>
                      <a:r>
                        <a:rPr b="1" lang="es" sz="900"/>
                        <a:t>Cómo lo compruebo?” </a:t>
                      </a:r>
                      <a:endParaRPr b="1" sz="9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>
                          <a:highlight>
                            <a:srgbClr val="FFE599"/>
                          </a:highlight>
                        </a:rPr>
                        <a:t>“como dice el estudio sobre obesidad de la Organización Mundial de Salud del año 2018”</a:t>
                      </a:r>
                      <a:endParaRPr sz="900">
                        <a:highlight>
                          <a:srgbClr val="FFE599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