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PT Sans Narrow"/>
      <p:regular r:id="rId11"/>
      <p:bold r:id="rId12"/>
    </p:embeddedFont>
    <p:embeddedFont>
      <p:font typeface="Open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TSansNarrow-regular.fntdata"/><Relationship Id="rId10" Type="http://schemas.openxmlformats.org/officeDocument/2006/relationships/slide" Target="slides/slide5.xml"/><Relationship Id="rId13" Type="http://schemas.openxmlformats.org/officeDocument/2006/relationships/font" Target="fonts/OpenSans-regular.fntdata"/><Relationship Id="rId12" Type="http://schemas.openxmlformats.org/officeDocument/2006/relationships/font" Target="fonts/PTSansNarrow-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italic.fntdata"/><Relationship Id="rId14" Type="http://schemas.openxmlformats.org/officeDocument/2006/relationships/font" Target="fonts/OpenSans-bold.fntdata"/><Relationship Id="rId16"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874be612bf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74be612bf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874be612bf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74be612bf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874be612bf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74be612bf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874be612bf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74be612bf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s"/>
              <a:t>Intertextualidad</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s"/>
              <a:t>Lenguaje: 25/5/2020</a:t>
            </a:r>
            <a:endParaRPr/>
          </a:p>
          <a:p>
            <a:pPr indent="0" lvl="0" marL="0" rtl="0" algn="ctr">
              <a:spcBef>
                <a:spcPts val="0"/>
              </a:spcBef>
              <a:spcAft>
                <a:spcPts val="0"/>
              </a:spcAft>
              <a:buNone/>
            </a:pPr>
            <a:r>
              <a:rPr lang="es" sz="1100"/>
              <a:t>Objetivo: Comprender la intertextualidad. Relacionando obras con otros referentes de la cultura y el arte.</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8650" y="9030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Literatura y su contexto de producción</a:t>
            </a:r>
            <a:endParaRPr/>
          </a:p>
        </p:txBody>
      </p:sp>
      <p:sp>
        <p:nvSpPr>
          <p:cNvPr id="73" name="Google Shape;73;p14"/>
          <p:cNvSpPr txBox="1"/>
          <p:nvPr>
            <p:ph idx="1" type="body"/>
          </p:nvPr>
        </p:nvSpPr>
        <p:spPr>
          <a:xfrm>
            <a:off x="166250" y="878325"/>
            <a:ext cx="8825400" cy="18750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AutoNum type="arabicPeriod"/>
            </a:pPr>
            <a:r>
              <a:rPr b="1" lang="es"/>
              <a:t>¿Qué es el contexto de producción?</a:t>
            </a:r>
            <a:endParaRPr b="1"/>
          </a:p>
          <a:p>
            <a:pPr indent="0" lvl="0" marL="0" rtl="0" algn="just">
              <a:spcBef>
                <a:spcPts val="1600"/>
              </a:spcBef>
              <a:spcAft>
                <a:spcPts val="0"/>
              </a:spcAft>
              <a:buNone/>
            </a:pPr>
            <a:r>
              <a:rPr lang="es"/>
              <a:t>Situación de enunciación y las condiciones sociales, políticas, económicas y culturales que orientan la producción de una obra literaria. (El momento temporal/histórico/social en el que se hizo la obra). </a:t>
            </a:r>
            <a:endParaRPr/>
          </a:p>
          <a:p>
            <a:pPr indent="-342900" lvl="0" marL="457200" rtl="0" algn="just">
              <a:spcBef>
                <a:spcPts val="1600"/>
              </a:spcBef>
              <a:spcAft>
                <a:spcPts val="0"/>
              </a:spcAft>
              <a:buSzPts val="1800"/>
              <a:buAutoNum type="arabicPeriod"/>
            </a:pPr>
            <a:r>
              <a:rPr b="1" lang="es"/>
              <a:t>¿De qué sirve saber el contexto de producción de una obra?</a:t>
            </a:r>
            <a:endParaRPr b="1"/>
          </a:p>
          <a:p>
            <a:pPr indent="0" lvl="0" marL="0" rtl="0" algn="just">
              <a:spcBef>
                <a:spcPts val="1600"/>
              </a:spcBef>
              <a:spcAft>
                <a:spcPts val="0"/>
              </a:spcAft>
              <a:buNone/>
            </a:pPr>
            <a:r>
              <a:rPr lang="es"/>
              <a:t> Posibilita encontrar visiones de mundo y procesos históricos propios de una cultura y una época específica en la obra seleccionada. Además, nos permite </a:t>
            </a:r>
            <a:r>
              <a:rPr b="1" lang="es"/>
              <a:t>interpretar</a:t>
            </a:r>
            <a:r>
              <a:rPr lang="es"/>
              <a:t> la obra comparando el momento en que se produjo con el momento actual y, </a:t>
            </a:r>
            <a:r>
              <a:rPr b="1" lang="es"/>
              <a:t>evaluar</a:t>
            </a:r>
            <a:r>
              <a:rPr lang="es"/>
              <a:t> el contexto actual para sacar conclusiones acerca del progreso de la humanidad.</a:t>
            </a:r>
            <a:endParaRPr/>
          </a:p>
          <a:p>
            <a:pPr indent="0" lvl="0" marL="0" rtl="0" algn="just">
              <a:spcBef>
                <a:spcPts val="1600"/>
              </a:spcBef>
              <a:spcAft>
                <a:spcPts val="0"/>
              </a:spcAft>
              <a:buNone/>
            </a:pPr>
            <a:r>
              <a:t/>
            </a:r>
            <a:endParaRPr/>
          </a:p>
          <a:p>
            <a:pPr indent="0" lvl="0" marL="0" rtl="0" algn="just">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156525" y="5705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La intertextualidad</a:t>
            </a:r>
            <a:endParaRPr/>
          </a:p>
        </p:txBody>
      </p:sp>
      <p:sp>
        <p:nvSpPr>
          <p:cNvPr id="79" name="Google Shape;79;p15"/>
          <p:cNvSpPr txBox="1"/>
          <p:nvPr>
            <p:ph idx="1" type="body"/>
          </p:nvPr>
        </p:nvSpPr>
        <p:spPr>
          <a:xfrm>
            <a:off x="112175" y="661500"/>
            <a:ext cx="4687800" cy="4212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s" sz="1500"/>
              <a:t>Tiene que ver con cómo las obras funcionan de acuerdo con el contexto y espacio. Cómo se hacen y cómo se leen (con su contexto de producción).</a:t>
            </a:r>
            <a:endParaRPr sz="1500"/>
          </a:p>
          <a:p>
            <a:pPr indent="0" lvl="0" marL="0" rtl="0" algn="just">
              <a:spcBef>
                <a:spcPts val="1600"/>
              </a:spcBef>
              <a:spcAft>
                <a:spcPts val="0"/>
              </a:spcAft>
              <a:buNone/>
            </a:pPr>
            <a:r>
              <a:rPr lang="es" sz="1500"/>
              <a:t>La </a:t>
            </a:r>
            <a:r>
              <a:rPr b="1" lang="es" sz="1500"/>
              <a:t>intertextualidad</a:t>
            </a:r>
            <a:r>
              <a:rPr lang="es" sz="1500"/>
              <a:t> es la </a:t>
            </a:r>
            <a:r>
              <a:rPr lang="es" sz="1500"/>
              <a:t> </a:t>
            </a:r>
            <a:r>
              <a:rPr b="1" lang="es" sz="1500"/>
              <a:t>relación que un texto mantiene con otros textos</a:t>
            </a:r>
            <a:r>
              <a:rPr lang="es" sz="1500"/>
              <a:t>, ya sean contemporáneos o históricos. Como también es: el conjunto de </a:t>
            </a:r>
            <a:r>
              <a:rPr b="1" lang="es" sz="1500" u="sng"/>
              <a:t>textos</a:t>
            </a:r>
            <a:r>
              <a:rPr lang="es" sz="1500"/>
              <a:t> con los que </a:t>
            </a:r>
            <a:r>
              <a:rPr b="1" lang="es" sz="1500"/>
              <a:t>se vincula explícita o implícitamente un texto</a:t>
            </a:r>
            <a:r>
              <a:rPr lang="es" sz="1500"/>
              <a:t> constituye un tipo especial de contexto, que influye tanto en la producción como en la </a:t>
            </a:r>
            <a:r>
              <a:rPr b="1" lang="es" sz="1500"/>
              <a:t>comprensión</a:t>
            </a:r>
            <a:r>
              <a:rPr lang="es" sz="1500"/>
              <a:t> del discurso. (Ver ejemplo de Shrek al final).</a:t>
            </a:r>
            <a:endParaRPr sz="1500"/>
          </a:p>
          <a:p>
            <a:pPr indent="0" lvl="0" marL="0" rtl="0" algn="just">
              <a:spcBef>
                <a:spcPts val="1600"/>
              </a:spcBef>
              <a:spcAft>
                <a:spcPts val="0"/>
              </a:spcAft>
              <a:buNone/>
            </a:pPr>
            <a:r>
              <a:t/>
            </a:r>
            <a:endParaRPr sz="1500"/>
          </a:p>
          <a:p>
            <a:pPr indent="0" lvl="0" marL="0" rtl="0" algn="just">
              <a:spcBef>
                <a:spcPts val="1600"/>
              </a:spcBef>
              <a:spcAft>
                <a:spcPts val="0"/>
              </a:spcAft>
              <a:buNone/>
            </a:pPr>
            <a:r>
              <a:t/>
            </a:r>
            <a:endParaRPr sz="1500"/>
          </a:p>
          <a:p>
            <a:pPr indent="0" lvl="0" marL="0" rtl="0" algn="just">
              <a:spcBef>
                <a:spcPts val="1600"/>
              </a:spcBef>
              <a:spcAft>
                <a:spcPts val="0"/>
              </a:spcAft>
              <a:buNone/>
            </a:pPr>
            <a:r>
              <a:t/>
            </a:r>
            <a:endParaRPr sz="1500"/>
          </a:p>
          <a:p>
            <a:pPr indent="0" lvl="0" marL="0" rtl="0" algn="just">
              <a:spcBef>
                <a:spcPts val="1600"/>
              </a:spcBef>
              <a:spcAft>
                <a:spcPts val="1600"/>
              </a:spcAft>
              <a:buNone/>
            </a:pPr>
            <a:r>
              <a:t/>
            </a:r>
            <a:endParaRPr sz="1500"/>
          </a:p>
        </p:txBody>
      </p:sp>
      <p:sp>
        <p:nvSpPr>
          <p:cNvPr id="80" name="Google Shape;80;p15"/>
          <p:cNvSpPr/>
          <p:nvPr/>
        </p:nvSpPr>
        <p:spPr>
          <a:xfrm>
            <a:off x="4988300" y="185500"/>
            <a:ext cx="3857700" cy="986700"/>
          </a:xfrm>
          <a:prstGeom prst="round1Rect">
            <a:avLst>
              <a:gd fmla="val 16667"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None/>
            </a:pPr>
            <a:r>
              <a:rPr b="1" lang="es" sz="1100"/>
              <a:t>TEXTO</a:t>
            </a:r>
            <a:r>
              <a:rPr lang="es" sz="1100"/>
              <a:t>: se entiende como Discurso (algo que se dice, independiente del medio, ya sea escrito, oral, pictórico, etc)</a:t>
            </a:r>
            <a:endParaRPr/>
          </a:p>
        </p:txBody>
      </p:sp>
      <p:sp>
        <p:nvSpPr>
          <p:cNvPr id="81" name="Google Shape;81;p15"/>
          <p:cNvSpPr/>
          <p:nvPr/>
        </p:nvSpPr>
        <p:spPr>
          <a:xfrm>
            <a:off x="4988225" y="1294000"/>
            <a:ext cx="3857700" cy="1474200"/>
          </a:xfrm>
          <a:prstGeom prst="round1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None/>
            </a:pPr>
            <a:r>
              <a:rPr lang="es" sz="1100"/>
              <a:t>Todo DISCURSO tiene carácter DIALÓGICO (conversa, se relaciona con) </a:t>
            </a:r>
            <a:endParaRPr sz="1100"/>
          </a:p>
          <a:p>
            <a:pPr indent="0" lvl="0" marL="0" rtl="0" algn="just">
              <a:lnSpc>
                <a:spcPct val="115000"/>
              </a:lnSpc>
              <a:spcBef>
                <a:spcPts val="0"/>
              </a:spcBef>
              <a:spcAft>
                <a:spcPts val="0"/>
              </a:spcAft>
              <a:buNone/>
            </a:pPr>
            <a:r>
              <a:rPr lang="es" sz="1100"/>
              <a:t>→ Todo EMISOR ha sido antes RECEPTOR de otros  muchos TEXTOS que tiene en su MEMORIA en el MOMENTO DE PRODUCIR SU PROPIO TEXTO, </a:t>
            </a:r>
            <a:r>
              <a:rPr lang="es" sz="1100" u="sng"/>
              <a:t>de modo que este último se basa en los otros anteriores.</a:t>
            </a:r>
            <a:endParaRPr sz="1100" u="sng"/>
          </a:p>
          <a:p>
            <a:pPr indent="0" lvl="0" marL="0" rtl="0" algn="l">
              <a:spcBef>
                <a:spcPts val="0"/>
              </a:spcBef>
              <a:spcAft>
                <a:spcPts val="0"/>
              </a:spcAft>
              <a:buNone/>
            </a:pPr>
            <a:r>
              <a:t/>
            </a:r>
            <a:endParaRPr b="1"/>
          </a:p>
        </p:txBody>
      </p:sp>
      <p:sp>
        <p:nvSpPr>
          <p:cNvPr id="82" name="Google Shape;82;p15"/>
          <p:cNvSpPr/>
          <p:nvPr/>
        </p:nvSpPr>
        <p:spPr>
          <a:xfrm>
            <a:off x="4988300" y="2890000"/>
            <a:ext cx="2837700" cy="1418700"/>
          </a:xfrm>
          <a:prstGeom prst="round1Rect">
            <a:avLst>
              <a:gd fmla="val 16667" name="adj"/>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s"/>
              <a:t>Ejemplos</a:t>
            </a:r>
            <a:r>
              <a:rPr lang="es"/>
              <a:t> de Intertextualidad: </a:t>
            </a:r>
            <a:endParaRPr/>
          </a:p>
          <a:p>
            <a:pPr indent="0" lvl="0" marL="0" rtl="0" algn="l">
              <a:spcBef>
                <a:spcPts val="0"/>
              </a:spcBef>
              <a:spcAft>
                <a:spcPts val="0"/>
              </a:spcAft>
              <a:buNone/>
            </a:pPr>
            <a:r>
              <a:rPr lang="es"/>
              <a:t>→ cita</a:t>
            </a:r>
            <a:endParaRPr/>
          </a:p>
          <a:p>
            <a:pPr indent="0" lvl="0" marL="0" rtl="0" algn="l">
              <a:spcBef>
                <a:spcPts val="0"/>
              </a:spcBef>
              <a:spcAft>
                <a:spcPts val="0"/>
              </a:spcAft>
              <a:buNone/>
            </a:pPr>
            <a:r>
              <a:rPr lang="es"/>
              <a:t>→ la parodia</a:t>
            </a:r>
            <a:endParaRPr/>
          </a:p>
          <a:p>
            <a:pPr indent="0" lvl="0" marL="0" rtl="0" algn="l">
              <a:spcBef>
                <a:spcPts val="0"/>
              </a:spcBef>
              <a:spcAft>
                <a:spcPts val="0"/>
              </a:spcAft>
              <a:buNone/>
            </a:pPr>
            <a:r>
              <a:rPr lang="es"/>
              <a:t>→ diálogo interior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Características del concepto.</a:t>
            </a:r>
            <a:endParaRPr/>
          </a:p>
        </p:txBody>
      </p:sp>
      <p:sp>
        <p:nvSpPr>
          <p:cNvPr id="88" name="Google Shape;88;p16"/>
          <p:cNvSpPr txBox="1"/>
          <p:nvPr>
            <p:ph idx="1" type="body"/>
          </p:nvPr>
        </p:nvSpPr>
        <p:spPr>
          <a:xfrm>
            <a:off x="311700" y="1266325"/>
            <a:ext cx="4170000" cy="1065000"/>
          </a:xfrm>
          <a:prstGeom prst="rect">
            <a:avLst/>
          </a:prstGeom>
          <a:solidFill>
            <a:srgbClr val="FFE599"/>
          </a:solidFill>
        </p:spPr>
        <p:txBody>
          <a:bodyPr anchorCtr="0" anchor="t" bIns="91425" lIns="91425" spcFirstLastPara="1" rIns="91425" wrap="square" tIns="91425">
            <a:noAutofit/>
          </a:bodyPr>
          <a:lstStyle/>
          <a:p>
            <a:pPr indent="0" lvl="0" marL="0" rtl="0" algn="just">
              <a:spcBef>
                <a:spcPts val="0"/>
              </a:spcBef>
              <a:spcAft>
                <a:spcPts val="0"/>
              </a:spcAft>
              <a:buNone/>
            </a:pPr>
            <a:r>
              <a:rPr b="1" lang="es" sz="1400"/>
              <a:t>Diálogo</a:t>
            </a:r>
            <a:r>
              <a:rPr lang="es" sz="1400"/>
              <a:t> → las obras literarias no pueden ser entendidas de manera aislada, como objetos descontextualizados. (Lo extratextual, todo lo que está fuera de la literatura.</a:t>
            </a:r>
            <a:endParaRPr sz="1400"/>
          </a:p>
          <a:p>
            <a:pPr indent="0" lvl="0" marL="0" rtl="0" algn="just">
              <a:spcBef>
                <a:spcPts val="1600"/>
              </a:spcBef>
              <a:spcAft>
                <a:spcPts val="0"/>
              </a:spcAft>
              <a:buNone/>
            </a:pPr>
            <a:r>
              <a:t/>
            </a:r>
            <a:endParaRPr/>
          </a:p>
          <a:p>
            <a:pPr indent="0" lvl="0" marL="0" rtl="0" algn="just">
              <a:spcBef>
                <a:spcPts val="1600"/>
              </a:spcBef>
              <a:spcAft>
                <a:spcPts val="0"/>
              </a:spcAft>
              <a:buNone/>
            </a:pPr>
            <a:r>
              <a:t/>
            </a:r>
            <a:endParaRPr/>
          </a:p>
          <a:p>
            <a:pPr indent="0" lvl="0" marL="0" rtl="0" algn="l">
              <a:spcBef>
                <a:spcPts val="1600"/>
              </a:spcBef>
              <a:spcAft>
                <a:spcPts val="1600"/>
              </a:spcAft>
              <a:buNone/>
            </a:pPr>
            <a:r>
              <a:t/>
            </a:r>
            <a:endParaRPr/>
          </a:p>
        </p:txBody>
      </p:sp>
      <p:sp>
        <p:nvSpPr>
          <p:cNvPr id="89" name="Google Shape;89;p16"/>
          <p:cNvSpPr/>
          <p:nvPr/>
        </p:nvSpPr>
        <p:spPr>
          <a:xfrm>
            <a:off x="302550" y="2605475"/>
            <a:ext cx="4197900" cy="1730100"/>
          </a:xfrm>
          <a:prstGeom prst="snip1Rect">
            <a:avLst>
              <a:gd fmla="val 16667" name="adj"/>
            </a:avLst>
          </a:prstGeom>
          <a:solidFill>
            <a:srgbClr val="9FC5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
              <a:t>Ampliación del horizonte de lectura:</a:t>
            </a:r>
            <a:endParaRPr b="1"/>
          </a:p>
          <a:p>
            <a:pPr indent="0" lvl="0" marL="0" rtl="0" algn="l">
              <a:spcBef>
                <a:spcPts val="0"/>
              </a:spcBef>
              <a:spcAft>
                <a:spcPts val="0"/>
              </a:spcAft>
              <a:buNone/>
            </a:pPr>
            <a:r>
              <a:t/>
            </a:r>
            <a:endParaRPr/>
          </a:p>
          <a:p>
            <a:pPr indent="0" lvl="0" marL="0" rtl="0" algn="l">
              <a:spcBef>
                <a:spcPts val="0"/>
              </a:spcBef>
              <a:spcAft>
                <a:spcPts val="0"/>
              </a:spcAft>
              <a:buNone/>
            </a:pPr>
            <a:r>
              <a:rPr lang="es"/>
              <a:t>P</a:t>
            </a:r>
            <a:r>
              <a:rPr lang="es"/>
              <a:t>osibilita al receptor de la obra de realizar una lectura múltiple, atendiendo a </a:t>
            </a:r>
            <a:r>
              <a:rPr lang="es"/>
              <a:t>vinculaciones</a:t>
            </a:r>
            <a:r>
              <a:rPr lang="es"/>
              <a:t> entre un texto y otros.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0" name="Google Shape;90;p16"/>
          <p:cNvSpPr/>
          <p:nvPr/>
        </p:nvSpPr>
        <p:spPr>
          <a:xfrm>
            <a:off x="4774750" y="1152425"/>
            <a:ext cx="3819900" cy="3183300"/>
          </a:xfrm>
          <a:prstGeom prst="round1Rect">
            <a:avLst>
              <a:gd fmla="val 16667" name="adj"/>
            </a:avLst>
          </a:prstGeom>
          <a:solidFill>
            <a:srgbClr val="B4A7D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s"/>
              <a:t>Limitaciones del concepto:</a:t>
            </a:r>
            <a:endParaRPr/>
          </a:p>
          <a:p>
            <a:pPr indent="0" lvl="0" marL="0" rtl="0" algn="l">
              <a:spcBef>
                <a:spcPts val="0"/>
              </a:spcBef>
              <a:spcAft>
                <a:spcPts val="0"/>
              </a:spcAft>
              <a:buNone/>
            </a:pPr>
            <a:r>
              <a:t/>
            </a:r>
            <a:endParaRPr/>
          </a:p>
          <a:p>
            <a:pPr indent="0" lvl="0" marL="0" rtl="0" algn="l">
              <a:spcBef>
                <a:spcPts val="0"/>
              </a:spcBef>
              <a:spcAft>
                <a:spcPts val="0"/>
              </a:spcAft>
              <a:buNone/>
            </a:pPr>
            <a:r>
              <a:rPr lang="es"/>
              <a:t>→ el conocimiento intertextual es cultural pues forma parte del conocimiento del mundo compartido por una comunidad.</a:t>
            </a:r>
            <a:endParaRPr/>
          </a:p>
          <a:p>
            <a:pPr indent="0" lvl="0" marL="0" rtl="0" algn="l">
              <a:spcBef>
                <a:spcPts val="0"/>
              </a:spcBef>
              <a:spcAft>
                <a:spcPts val="0"/>
              </a:spcAft>
              <a:buNone/>
            </a:pPr>
            <a:r>
              <a:t/>
            </a:r>
            <a:endParaRPr/>
          </a:p>
          <a:p>
            <a:pPr indent="0" lvl="0" marL="0" rtl="0" algn="just">
              <a:spcBef>
                <a:spcPts val="0"/>
              </a:spcBef>
              <a:spcAft>
                <a:spcPts val="0"/>
              </a:spcAft>
              <a:buNone/>
            </a:pPr>
            <a:r>
              <a:rPr lang="es"/>
              <a:t>→ esto provoca que el conocimiento no sea compartido en su totalidad por miembros de otras comunidades en las cuales las referencias intertextuales varíen.</a:t>
            </a:r>
            <a:endParaRPr/>
          </a:p>
          <a:p>
            <a:pPr indent="0" lvl="0" marL="0" rtl="0" algn="just">
              <a:spcBef>
                <a:spcPts val="0"/>
              </a:spcBef>
              <a:spcAft>
                <a:spcPts val="0"/>
              </a:spcAft>
              <a:buNone/>
            </a:pPr>
            <a:r>
              <a:t/>
            </a:r>
            <a:endParaRPr/>
          </a:p>
          <a:p>
            <a:pPr indent="0" lvl="0" marL="0" rtl="0" algn="just">
              <a:spcBef>
                <a:spcPts val="0"/>
              </a:spcBef>
              <a:spcAft>
                <a:spcPts val="0"/>
              </a:spcAft>
              <a:buNone/>
            </a:pPr>
            <a:r>
              <a:rPr lang="es"/>
              <a:t>Si no </a:t>
            </a:r>
            <a:r>
              <a:rPr lang="es"/>
              <a:t>conozco</a:t>
            </a:r>
            <a:r>
              <a:rPr lang="es"/>
              <a:t> el referente de la intertextualidad, no la voy a poder entender.</a:t>
            </a:r>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7"/>
          <p:cNvSpPr txBox="1"/>
          <p:nvPr>
            <p:ph type="title"/>
          </p:nvPr>
        </p:nvSpPr>
        <p:spPr>
          <a:xfrm>
            <a:off x="46950" y="57375"/>
            <a:ext cx="6193200" cy="28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1600"/>
              <a:t>Ejemplo de intertextualidad: ¿Cómo y por qué entendemos el siguiente meme?</a:t>
            </a:r>
            <a:endParaRPr sz="1600"/>
          </a:p>
        </p:txBody>
      </p:sp>
      <p:sp>
        <p:nvSpPr>
          <p:cNvPr id="96" name="Google Shape;96;p17"/>
          <p:cNvSpPr txBox="1"/>
          <p:nvPr>
            <p:ph idx="1" type="body"/>
          </p:nvPr>
        </p:nvSpPr>
        <p:spPr>
          <a:xfrm>
            <a:off x="4572000" y="487575"/>
            <a:ext cx="4523700" cy="446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s" sz="1500"/>
              <a:t>¿Cual es el chiste de este Meme?</a:t>
            </a:r>
            <a:endParaRPr b="1" sz="1500"/>
          </a:p>
          <a:p>
            <a:pPr indent="0" lvl="0" marL="0" rtl="0" algn="l">
              <a:spcBef>
                <a:spcPts val="1600"/>
              </a:spcBef>
              <a:spcAft>
                <a:spcPts val="0"/>
              </a:spcAft>
              <a:buNone/>
            </a:pPr>
            <a:r>
              <a:rPr lang="es" sz="1500"/>
              <a:t>VTR es un operador de internet famoso por “caerse” (desconectarse) de manera frecuente. </a:t>
            </a:r>
            <a:endParaRPr sz="1500"/>
          </a:p>
          <a:p>
            <a:pPr indent="0" lvl="0" marL="0" rtl="0" algn="l">
              <a:spcBef>
                <a:spcPts val="1600"/>
              </a:spcBef>
              <a:spcAft>
                <a:spcPts val="0"/>
              </a:spcAft>
              <a:buNone/>
            </a:pPr>
            <a:r>
              <a:rPr b="1" lang="es" sz="1500"/>
              <a:t>¿Qué relaciones intertextuales debemos conocer para entender esto?</a:t>
            </a:r>
            <a:endParaRPr b="1" sz="1500"/>
          </a:p>
          <a:p>
            <a:pPr indent="0" lvl="0" marL="0" rtl="0" algn="l">
              <a:spcBef>
                <a:spcPts val="1600"/>
              </a:spcBef>
              <a:spcAft>
                <a:spcPts val="0"/>
              </a:spcAft>
              <a:buNone/>
            </a:pPr>
            <a:r>
              <a:rPr lang="es" sz="1500"/>
              <a:t>1.- Qué es VTR, el símbolo de VTR.</a:t>
            </a:r>
            <a:endParaRPr sz="1500"/>
          </a:p>
          <a:p>
            <a:pPr indent="0" lvl="0" marL="0" rtl="0" algn="l">
              <a:spcBef>
                <a:spcPts val="1600"/>
              </a:spcBef>
              <a:spcAft>
                <a:spcPts val="0"/>
              </a:spcAft>
              <a:buNone/>
            </a:pPr>
            <a:r>
              <a:rPr lang="es" sz="1500"/>
              <a:t>2.- La escena de la película Shrek 2</a:t>
            </a:r>
            <a:endParaRPr sz="1500"/>
          </a:p>
          <a:p>
            <a:pPr indent="0" lvl="0" marL="0" rtl="0" algn="l">
              <a:spcBef>
                <a:spcPts val="1600"/>
              </a:spcBef>
              <a:spcAft>
                <a:spcPts val="0"/>
              </a:spcAft>
              <a:buNone/>
            </a:pPr>
            <a:r>
              <a:rPr lang="es" sz="900"/>
              <a:t>https://www.youtube.com/watch?v=nlmYdVHlRGQ</a:t>
            </a:r>
            <a:endParaRPr sz="900"/>
          </a:p>
          <a:p>
            <a:pPr indent="0" lvl="0" marL="0" rtl="0" algn="l">
              <a:spcBef>
                <a:spcPts val="1600"/>
              </a:spcBef>
              <a:spcAft>
                <a:spcPts val="0"/>
              </a:spcAft>
              <a:buNone/>
            </a:pPr>
            <a:r>
              <a:rPr lang="es" sz="1500"/>
              <a:t>3.- El cuento de la Bella durmiente</a:t>
            </a:r>
            <a:endParaRPr sz="1500"/>
          </a:p>
          <a:p>
            <a:pPr indent="0" lvl="0" marL="0" rtl="0" algn="l">
              <a:spcBef>
                <a:spcPts val="1600"/>
              </a:spcBef>
              <a:spcAft>
                <a:spcPts val="1600"/>
              </a:spcAft>
              <a:buNone/>
            </a:pPr>
            <a:r>
              <a:rPr lang="es" sz="1100"/>
              <a:t>Pero hay muchas otras relaciones intertextuales teniendo efecto sólo en este meme. ¿Se podrá entender este meme de la misma forma en 20 años más? ¿Y hace 40 años? ¿Por qué?</a:t>
            </a:r>
            <a:endParaRPr sz="1100"/>
          </a:p>
        </p:txBody>
      </p:sp>
      <p:pic>
        <p:nvPicPr>
          <p:cNvPr id="97" name="Google Shape;97;p17"/>
          <p:cNvPicPr preferRelativeResize="0"/>
          <p:nvPr/>
        </p:nvPicPr>
        <p:blipFill>
          <a:blip r:embed="rId3">
            <a:alphaModFix/>
          </a:blip>
          <a:stretch>
            <a:fillRect/>
          </a:stretch>
        </p:blipFill>
        <p:spPr>
          <a:xfrm>
            <a:off x="104000" y="487575"/>
            <a:ext cx="4468001" cy="44680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