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Nunito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6317E6-29C0-4DE6-9E96-DD761BB9B049}">
  <a:tblStyle styleId="{0F6317E6-29C0-4DE6-9E96-DD761BB9B0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56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2996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501a93f4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501a93f4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501a93f4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501a93f4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501a93f4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501a93f4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477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Lenguaje y comunicación</a:t>
            </a:r>
            <a:endParaRPr sz="3200"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46977" y="3048000"/>
            <a:ext cx="5361300" cy="67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Objetivo: Presentar la prueba de </a:t>
            </a:r>
            <a:r>
              <a:rPr lang="es" dirty="0" smtClean="0"/>
              <a:t>Transición</a:t>
            </a:r>
            <a:r>
              <a:rPr lang="es" dirty="0"/>
              <a:t>.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Contenido: Diferencias entre texto literario y no literario; lenguaje explícito e implícito</a:t>
            </a:r>
            <a:endParaRPr dirty="0"/>
          </a:p>
        </p:txBody>
      </p:sp>
      <p:pic>
        <p:nvPicPr>
          <p:cNvPr id="1026" name="Picture 2" descr="C:\Users\equipo3\Desktop\logo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54" y="811335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Macintosh HD:Users:user:Desktop:hoja-carta-0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86085" r="839" b="61"/>
          <a:stretch/>
        </p:blipFill>
        <p:spPr bwMode="auto">
          <a:xfrm>
            <a:off x="3434861" y="3726180"/>
            <a:ext cx="5334001" cy="1417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73225" y="299700"/>
            <a:ext cx="805155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¿Sobre qué tratará la </a:t>
            </a:r>
            <a:r>
              <a:rPr lang="es" dirty="0" smtClean="0"/>
              <a:t>Prueba </a:t>
            </a:r>
            <a:r>
              <a:rPr lang="es" dirty="0"/>
              <a:t>de </a:t>
            </a:r>
            <a:r>
              <a:rPr lang="es" dirty="0" smtClean="0"/>
              <a:t>Transición</a:t>
            </a:r>
            <a:r>
              <a:rPr lang="es" dirty="0"/>
              <a:t>?</a:t>
            </a:r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477675" y="903600"/>
            <a:ext cx="4602300" cy="39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La nueva prueba de transición que reemplazará a la PSU tiene por nombre:</a:t>
            </a:r>
            <a:r>
              <a:rPr lang="es" b="1" dirty="0"/>
              <a:t> Prueba obligatoria de Competencia Lectora</a:t>
            </a:r>
            <a:r>
              <a:rPr lang="es" dirty="0"/>
              <a:t>, por ahora, aún no tiene todos sus componentes claros. Sin embargo, lo que sí está claro hasta el momento es el temario. Esta prueba se concentrará en evaluar habilidades y contenidos, con énfasis en las siguientes habilidades: </a:t>
            </a:r>
            <a:r>
              <a:rPr lang="es" b="1" dirty="0"/>
              <a:t>Rastrear-Identificar, Relacionar-Interpretar y Evaluar y Reflexionar. </a:t>
            </a:r>
            <a:r>
              <a:rPr lang="es" dirty="0"/>
              <a:t> 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dirty="0"/>
              <a:t>Es por esto, que en estas clases vamos a reforzar las habilidades de comprensión lectora a la vez que vamos a ir reforzando aquellos contenidos necesarios para poder, en primer lugar, identificar y rastrearlos cuando nos hagan preguntas como:</a:t>
            </a:r>
            <a:r>
              <a:rPr lang="es" b="1" dirty="0"/>
              <a:t> “¿Es este un texto literario o no literario?”</a:t>
            </a:r>
            <a:endParaRPr b="1" dirty="0"/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dirty="0"/>
              <a:t>A continuación se presenta un </a:t>
            </a:r>
            <a:r>
              <a:rPr lang="es" b="1" dirty="0"/>
              <a:t>breve esquema</a:t>
            </a:r>
            <a:r>
              <a:rPr lang="es" dirty="0"/>
              <a:t> con el temario que revisaremos para la preparación de esta nueva prueba de transición</a:t>
            </a:r>
            <a:endParaRPr dirty="0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6" name="Google Shape;136;p14"/>
          <p:cNvSpPr/>
          <p:nvPr/>
        </p:nvSpPr>
        <p:spPr>
          <a:xfrm>
            <a:off x="5815450" y="971775"/>
            <a:ext cx="2767500" cy="2577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Identificar elementos del texto</a:t>
            </a: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5452300" y="1297650"/>
            <a:ext cx="977400" cy="3633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Texto no literario</a:t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7778925" y="1297650"/>
            <a:ext cx="1091700" cy="3633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Texto literario</a:t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5120175" y="1804800"/>
            <a:ext cx="1794600" cy="1168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Lenguaje denotativo, objetivo, realidad, función representativa</a:t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7113950" y="1804800"/>
            <a:ext cx="1794600" cy="11688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Lenguaje Connotativo, subjetivo, ficción, función estética</a:t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6679825" y="1350450"/>
            <a:ext cx="720300" cy="257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Forma del texto</a:t>
            </a:r>
            <a:endParaRPr sz="1000"/>
          </a:p>
        </p:txBody>
      </p:sp>
      <p:sp>
        <p:nvSpPr>
          <p:cNvPr id="142" name="Google Shape;142;p14"/>
          <p:cNvSpPr/>
          <p:nvPr/>
        </p:nvSpPr>
        <p:spPr>
          <a:xfrm>
            <a:off x="6817188" y="3818850"/>
            <a:ext cx="621600" cy="31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/>
              <a:t>Género</a:t>
            </a:r>
            <a:endParaRPr sz="1000"/>
          </a:p>
        </p:txBody>
      </p:sp>
      <p:sp>
        <p:nvSpPr>
          <p:cNvPr id="143" name="Google Shape;143;p14"/>
          <p:cNvSpPr/>
          <p:nvPr/>
        </p:nvSpPr>
        <p:spPr>
          <a:xfrm>
            <a:off x="5195001" y="3117450"/>
            <a:ext cx="1575900" cy="17136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-Argumentativo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-Expositivo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-Medios de Comunicación Masivos-</a:t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7485075" y="3117450"/>
            <a:ext cx="1279800" cy="1660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-Narrativo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-Dramático</a:t>
            </a:r>
            <a:endParaRPr/>
          </a:p>
        </p:txBody>
      </p:sp>
      <p:cxnSp>
        <p:nvCxnSpPr>
          <p:cNvPr id="145" name="Google Shape;145;p14"/>
          <p:cNvCxnSpPr>
            <a:stCxn id="136" idx="2"/>
            <a:endCxn id="137" idx="0"/>
          </p:cNvCxnSpPr>
          <p:nvPr/>
        </p:nvCxnSpPr>
        <p:spPr>
          <a:xfrm flipH="1">
            <a:off x="5941000" y="1229475"/>
            <a:ext cx="1258200" cy="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14"/>
          <p:cNvCxnSpPr>
            <a:stCxn id="136" idx="2"/>
            <a:endCxn id="138" idx="0"/>
          </p:cNvCxnSpPr>
          <p:nvPr/>
        </p:nvCxnSpPr>
        <p:spPr>
          <a:xfrm>
            <a:off x="7199200" y="1229475"/>
            <a:ext cx="1125600" cy="6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14"/>
          <p:cNvCxnSpPr>
            <a:endCxn id="139" idx="0"/>
          </p:cNvCxnSpPr>
          <p:nvPr/>
        </p:nvCxnSpPr>
        <p:spPr>
          <a:xfrm>
            <a:off x="5940975" y="1661100"/>
            <a:ext cx="76500" cy="14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/>
          <p:cNvCxnSpPr>
            <a:stCxn id="139" idx="2"/>
            <a:endCxn id="143" idx="0"/>
          </p:cNvCxnSpPr>
          <p:nvPr/>
        </p:nvCxnSpPr>
        <p:spPr>
          <a:xfrm flipH="1">
            <a:off x="5982975" y="2973600"/>
            <a:ext cx="34500" cy="14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/>
          <p:cNvCxnSpPr>
            <a:stCxn id="138" idx="2"/>
            <a:endCxn id="140" idx="0"/>
          </p:cNvCxnSpPr>
          <p:nvPr/>
        </p:nvCxnSpPr>
        <p:spPr>
          <a:xfrm flipH="1">
            <a:off x="8011275" y="1660950"/>
            <a:ext cx="313500" cy="14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4"/>
          <p:cNvCxnSpPr>
            <a:stCxn id="140" idx="2"/>
            <a:endCxn id="144" idx="0"/>
          </p:cNvCxnSpPr>
          <p:nvPr/>
        </p:nvCxnSpPr>
        <p:spPr>
          <a:xfrm>
            <a:off x="8011250" y="2973600"/>
            <a:ext cx="113700" cy="14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303575" y="254200"/>
            <a:ext cx="6429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Textos literarios y no literarios</a:t>
            </a:r>
            <a:endParaRPr/>
          </a:p>
        </p:txBody>
      </p:sp>
      <p:graphicFrame>
        <p:nvGraphicFramePr>
          <p:cNvPr id="156" name="Google Shape;156;p15"/>
          <p:cNvGraphicFramePr/>
          <p:nvPr/>
        </p:nvGraphicFramePr>
        <p:xfrm>
          <a:off x="516325" y="817725"/>
          <a:ext cx="5724000" cy="4126065"/>
        </p:xfrm>
        <a:graphic>
          <a:graphicData uri="http://schemas.openxmlformats.org/drawingml/2006/table">
            <a:tbl>
              <a:tblPr>
                <a:noFill/>
                <a:tableStyleId>{0F6317E6-29C0-4DE6-9E96-DD761BB9B049}</a:tableStyleId>
              </a:tblPr>
              <a:tblGrid>
                <a:gridCol w="2862000"/>
                <a:gridCol w="2862000"/>
              </a:tblGrid>
              <a:tr h="380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Texto literario</a:t>
                      </a:r>
                      <a:endParaRPr sz="11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Texto no literario</a:t>
                      </a:r>
                      <a:endParaRPr sz="11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Lenguaje denotativo:</a:t>
                      </a:r>
                      <a:r>
                        <a:rPr lang="es" sz="1100"/>
                        <a:t> No da lugar a interpretaciones. Lo que dice es lo que es. </a:t>
                      </a:r>
                      <a:r>
                        <a:rPr lang="es" sz="1100" b="1"/>
                        <a:t>LITERAL</a:t>
                      </a:r>
                      <a:endParaRPr sz="11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Lenguaje connotativo</a:t>
                      </a:r>
                      <a:r>
                        <a:rPr lang="es" sz="1100"/>
                        <a:t>: El lenguaje debe ser interpretado. Lo que se dice no es necesariamente lo que se quiere decir. Leer entre líneas. </a:t>
                      </a:r>
                      <a:r>
                        <a:rPr lang="es" sz="1100" b="1"/>
                        <a:t>Figurativo.</a:t>
                      </a:r>
                      <a:endParaRPr sz="11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2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Es real. No se trata de la intención del autor, basado en hechos (lo empírico) es </a:t>
                      </a:r>
                      <a:r>
                        <a:rPr lang="es" sz="1100" b="1"/>
                        <a:t>Objetivo</a:t>
                      </a:r>
                      <a:r>
                        <a:rPr lang="es" sz="1100"/>
                        <a:t>- Trata de representar la realidad.</a:t>
                      </a:r>
                      <a:endParaRPr sz="11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 u="sng"/>
                        <a:t>SIEMPRE ES </a:t>
                      </a:r>
                      <a:r>
                        <a:rPr lang="es" sz="1100" b="1" u="sng">
                          <a:highlight>
                            <a:srgbClr val="FFFF00"/>
                          </a:highlight>
                        </a:rPr>
                        <a:t>FICCIÓN</a:t>
                      </a:r>
                      <a:r>
                        <a:rPr lang="es" sz="1100" b="1" u="sng"/>
                        <a:t> </a:t>
                      </a:r>
                      <a:r>
                        <a:rPr lang="es" sz="1100"/>
                        <a:t>(Aunque esté basado en hechos reales). </a:t>
                      </a:r>
                      <a:r>
                        <a:rPr lang="es" sz="1100" b="1"/>
                        <a:t>Subjetivo.</a:t>
                      </a:r>
                      <a:endParaRPr sz="11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934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Función representativa (o referencial):</a:t>
                      </a:r>
                      <a:r>
                        <a:rPr lang="es" sz="1100"/>
                        <a:t> Se da cuando el mensaje que se transmite puede verificarse y existe una relación directa entre lo que se dice y lo que se quiere representar. 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 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/>
                        <a:t>Ejemplo: Alguien dice “ahí hay un perro”, y el perro está ahí en la realidad.</a:t>
                      </a:r>
                      <a:endParaRPr sz="11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/>
                        <a:t>Función estética: </a:t>
                      </a:r>
                      <a:r>
                        <a:rPr lang="es" sz="1100"/>
                        <a:t>A través del lenguaje connotativo hace que el texto sea llamativo. Lo estético tiene relación con la percepción y valoración que le damos a un texto (me gusta o no me gusta). De acuerdo a lo que nos hace sentir, ya sea bello, feo, grotesco, etc.</a:t>
                      </a:r>
                      <a:endParaRPr sz="11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7" name="Google Shape;157;p15"/>
          <p:cNvSpPr txBox="1"/>
          <p:nvPr/>
        </p:nvSpPr>
        <p:spPr>
          <a:xfrm>
            <a:off x="6331050" y="817725"/>
            <a:ext cx="25476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Se puede decir que el lenguaje denotativo tiene información  </a:t>
            </a:r>
            <a:r>
              <a:rPr lang="es" b="1">
                <a:latin typeface="Calibri"/>
                <a:ea typeface="Calibri"/>
                <a:cs typeface="Calibri"/>
                <a:sym typeface="Calibri"/>
              </a:rPr>
              <a:t>EXPLÍCITA</a:t>
            </a:r>
            <a:r>
              <a:rPr lang="es">
                <a:latin typeface="Calibri"/>
                <a:ea typeface="Calibri"/>
                <a:cs typeface="Calibri"/>
                <a:sym typeface="Calibri"/>
              </a:rPr>
              <a:t> y el lenguaje connotativo tiene información </a:t>
            </a:r>
            <a:r>
              <a:rPr lang="es" b="1">
                <a:latin typeface="Calibri"/>
                <a:ea typeface="Calibri"/>
                <a:cs typeface="Calibri"/>
                <a:sym typeface="Calibri"/>
              </a:rPr>
              <a:t>IMPLÍCITA.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Calibri"/>
                <a:ea typeface="Calibri"/>
                <a:cs typeface="Calibri"/>
                <a:sym typeface="Calibri"/>
              </a:rPr>
              <a:t>Cabe destacar que no existen textos no literarios puros, ya que la objetividad absoluta no se puede alcanzar por nuestra calidad de humanos, y aunque existiera, cuando un ser humano lee un texto, de manera inconsciente interpreta e infiere información, inyectándole subjetividad 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450" y="3344874"/>
            <a:ext cx="810914" cy="15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/>
          <p:nvPr/>
        </p:nvSpPr>
        <p:spPr>
          <a:xfrm>
            <a:off x="7817150" y="4095575"/>
            <a:ext cx="985800" cy="712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“Ahí hay un perro”</a:t>
            </a:r>
            <a:endParaRPr/>
          </a:p>
        </p:txBody>
      </p:sp>
      <p:cxnSp>
        <p:nvCxnSpPr>
          <p:cNvPr id="160" name="Google Shape;160;p15"/>
          <p:cNvCxnSpPr>
            <a:stCxn id="159" idx="1"/>
            <a:endCxn id="158" idx="3"/>
          </p:cNvCxnSpPr>
          <p:nvPr/>
        </p:nvCxnSpPr>
        <p:spPr>
          <a:xfrm rot="10800000">
            <a:off x="7225250" y="4096775"/>
            <a:ext cx="591900" cy="35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213225" y="64650"/>
            <a:ext cx="39273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Implícito v/s Explícito</a:t>
            </a:r>
            <a:endParaRPr/>
          </a:p>
        </p:txBody>
      </p:sp>
      <p:graphicFrame>
        <p:nvGraphicFramePr>
          <p:cNvPr id="166" name="Google Shape;166;p16"/>
          <p:cNvGraphicFramePr/>
          <p:nvPr/>
        </p:nvGraphicFramePr>
        <p:xfrm>
          <a:off x="315575" y="706350"/>
          <a:ext cx="8512850" cy="4151316"/>
        </p:xfrm>
        <a:graphic>
          <a:graphicData uri="http://schemas.openxmlformats.org/drawingml/2006/table">
            <a:tbl>
              <a:tblPr>
                <a:noFill/>
                <a:tableStyleId>{0F6317E6-29C0-4DE6-9E96-DD761BB9B049}</a:tableStyleId>
              </a:tblPr>
              <a:tblGrid>
                <a:gridCol w="456625"/>
                <a:gridCol w="1235925"/>
                <a:gridCol w="928950"/>
                <a:gridCol w="2062325"/>
                <a:gridCol w="2359125"/>
                <a:gridCol w="1469900"/>
              </a:tblGrid>
              <a:tr h="17412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/>
                        <a:t>Información Explícita</a:t>
                      </a:r>
                      <a:endParaRPr sz="9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Literal, a simple vista. Esta es la información que podemos </a:t>
                      </a:r>
                      <a:r>
                        <a:rPr lang="es" sz="900" b="1"/>
                        <a:t>identificar y localizar </a:t>
                      </a:r>
                      <a:r>
                        <a:rPr lang="es" sz="900"/>
                        <a:t>leyendo el texto solamente, estará allí para que la podamos subrayar.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A través de la información </a:t>
                      </a:r>
                      <a:r>
                        <a:rPr lang="es" sz="900" b="1"/>
                        <a:t>explícita</a:t>
                      </a:r>
                      <a:r>
                        <a:rPr lang="es" sz="900"/>
                        <a:t> podemos conocer, saber y/o recordar lo que se nos presenta.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Se pueden </a:t>
                      </a:r>
                      <a:r>
                        <a:rPr lang="es" sz="900" b="1"/>
                        <a:t>identificar y reconocer: </a:t>
                      </a:r>
                      <a:r>
                        <a:rPr lang="es" sz="900"/>
                        <a:t>conceptos, procedimientos de orden textual, lingüístico o literarios: </a:t>
                      </a:r>
                      <a:r>
                        <a:rPr lang="es" sz="900" b="1"/>
                        <a:t>Estos son los contenidos de Lenguaje y comunicación</a:t>
                      </a:r>
                      <a:r>
                        <a:rPr lang="es" sz="900"/>
                        <a:t>. (¿Dónde se presenta un narrador testigo? Y tendrán que encontrarlo en el texto </a:t>
                      </a:r>
                      <a:r>
                        <a:rPr lang="es" sz="900" b="1"/>
                        <a:t>sabiendo lo que es un narrador testigo.</a:t>
                      </a:r>
                      <a:r>
                        <a:rPr lang="es" sz="900"/>
                        <a:t> Así se incorporan los contenidos en la prueba.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También podemos </a:t>
                      </a:r>
                      <a:r>
                        <a:rPr lang="es" sz="900" b="1"/>
                        <a:t>comprender al examinar</a:t>
                      </a:r>
                      <a:r>
                        <a:rPr lang="es" sz="900"/>
                        <a:t> y localizar la información sobre lo que se nos pregunta.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Por último, pueden </a:t>
                      </a:r>
                      <a:r>
                        <a:rPr lang="es" sz="900" b="1"/>
                        <a:t>caracterizar</a:t>
                      </a:r>
                      <a:r>
                        <a:rPr lang="es" sz="900"/>
                        <a:t>, señalando los rasgos o elementos con los que se describa dentro del texto. (Ej: ¿Cómo era pepita en el párrafo 2? )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298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/>
                        <a:t>Información Implícita</a:t>
                      </a:r>
                      <a:endParaRPr sz="900" b="1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Es información </a:t>
                      </a:r>
                      <a:r>
                        <a:rPr lang="es" sz="900" b="1"/>
                        <a:t>indirecta</a:t>
                      </a:r>
                      <a:r>
                        <a:rPr lang="es" sz="900"/>
                        <a:t>, no está a simple vista. Debemos </a:t>
                      </a:r>
                      <a:r>
                        <a:rPr lang="es" sz="900" b="1"/>
                        <a:t>relacionar</a:t>
                      </a:r>
                      <a:r>
                        <a:rPr lang="es" sz="900"/>
                        <a:t> partes del texto (un párrafo con otro párrafo, por ejemplo), o </a:t>
                      </a:r>
                      <a:r>
                        <a:rPr lang="es" sz="900" b="1"/>
                        <a:t>interpretar</a:t>
                      </a:r>
                      <a:r>
                        <a:rPr lang="es" sz="900"/>
                        <a:t> una parte (o todo) el texto para reformular un </a:t>
                      </a:r>
                      <a:r>
                        <a:rPr lang="es" sz="900" b="1"/>
                        <a:t>nuevo significado</a:t>
                      </a:r>
                      <a:r>
                        <a:rPr lang="es" sz="900"/>
                        <a:t> a partir de la información que se presenta en el texto.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Para “extraer” la información explícita debemos: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/>
                        <a:t>Relacionar</a:t>
                      </a:r>
                      <a:r>
                        <a:rPr lang="es" sz="900"/>
                        <a:t> : establecer conexiones entre dos o más partes de un texto.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/>
                        <a:t>Sintetizar</a:t>
                      </a:r>
                      <a:r>
                        <a:rPr lang="es" sz="900"/>
                        <a:t>: Resumir, determinar ideas principales, reformular el contenido original (decir con otras palabras lo mismo).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¿De qué trata el texto?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¿Qué título sería el más apropiado?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/>
                        <a:t>Inferir</a:t>
                      </a:r>
                      <a:r>
                        <a:rPr lang="es" sz="900"/>
                        <a:t>: Derivar información implícita desde la información explícita.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Ej: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La frase “x” se refier a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Del párrafo se puede inferir que…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Se deben encontrar </a:t>
                      </a:r>
                      <a:r>
                        <a:rPr lang="es" sz="900" b="1"/>
                        <a:t>OTROS </a:t>
                      </a:r>
                      <a:r>
                        <a:rPr lang="es" sz="900"/>
                        <a:t>significados a partir de la información </a:t>
                      </a:r>
                      <a:r>
                        <a:rPr lang="es" sz="900" b="1"/>
                        <a:t>que se encuentra en el texto.</a:t>
                      </a:r>
                      <a:r>
                        <a:rPr lang="es" sz="900"/>
                        <a:t> Hay que tener cuidado con sobre inferir incluyendo mucha interpretación personal.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/>
                        <a:t>Interpretar:</a:t>
                      </a:r>
                      <a:r>
                        <a:rPr lang="es" sz="900"/>
                        <a:t> Determinar la función o finalidad de un elemento textual para atribuirle un sentido de lectura coherente </a:t>
                      </a:r>
                      <a:r>
                        <a:rPr lang="es" sz="900" b="1"/>
                        <a:t>CON EL CONTEXTO DE LO LEÍDO</a:t>
                      </a:r>
                      <a:r>
                        <a:rPr lang="es" sz="900"/>
                        <a:t>.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EJ: El propósito del texto es….</a:t>
                      </a:r>
                      <a:endParaRPr sz="900"/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/>
                        <a:t>La intención del emisor en este párrafo era…</a:t>
                      </a:r>
                      <a:endParaRPr sz="900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868</Words>
  <Application>Microsoft Office PowerPoint</Application>
  <PresentationFormat>Presentación en pantalla (16:9)</PresentationFormat>
  <Paragraphs>59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Nunito</vt:lpstr>
      <vt:lpstr>Shift</vt:lpstr>
      <vt:lpstr>Lenguaje y comunicación</vt:lpstr>
      <vt:lpstr>¿Sobre qué tratará la Prueba de Transición?</vt:lpstr>
      <vt:lpstr>Textos literarios y no literarios</vt:lpstr>
      <vt:lpstr>Implícito v/s Explícito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</dc:title>
  <cp:lastModifiedBy>equipo3</cp:lastModifiedBy>
  <cp:revision>2</cp:revision>
  <dcterms:modified xsi:type="dcterms:W3CDTF">2020-05-11T18:21:47Z</dcterms:modified>
</cp:coreProperties>
</file>