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77" r:id="rId7"/>
    <p:sldId id="278" r:id="rId8"/>
    <p:sldId id="279"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9144000" cy="5143500" type="screen16x9"/>
  <p:notesSz cx="6858000" cy="9144000"/>
  <p:embeddedFontLst>
    <p:embeddedFont>
      <p:font typeface="Impact" pitchFamily="34" charset="0"/>
      <p:regular r:id="rId24"/>
    </p:embeddedFont>
    <p:embeddedFont>
      <p:font typeface="Montserrat Light" charset="0"/>
      <p:regular r:id="rId25"/>
      <p:bold r:id="rId26"/>
      <p:italic r:id="rId27"/>
      <p:boldItalic r:id="rId28"/>
    </p:embeddedFont>
    <p:embeddedFont>
      <p:font typeface="Trebuchet MS" pitchFamily="34" charset="0"/>
      <p:regular r:id="rId29"/>
      <p:bold r:id="rId30"/>
      <p:italic r:id="rId31"/>
      <p:boldItalic r:id="rId32"/>
    </p:embeddedFont>
    <p:embeddedFont>
      <p:font typeface="Calibri" pitchFamily="34" charset="0"/>
      <p:regular r:id="rId33"/>
      <p:bold r:id="rId34"/>
      <p:italic r:id="rId35"/>
      <p:boldItalic r:id="rId36"/>
    </p:embeddedFont>
    <p:embeddedFont>
      <p:font typeface="Source Code Pro" charset="0"/>
      <p:regular r:id="rId37"/>
      <p:bold r:id="rId38"/>
      <p:italic r:id="rId39"/>
      <p:boldItalic r:id="rId40"/>
    </p:embeddedFont>
    <p:embeddedFont>
      <p:font typeface="Roboto" charset="0"/>
      <p:regular r:id="rId41"/>
      <p:bold r:id="rId42"/>
      <p:italic r:id="rId43"/>
      <p:boldItalic r:id="rId44"/>
    </p:embeddedFont>
    <p:embeddedFont>
      <p:font typeface="Montserrat" charset="0"/>
      <p:regular r:id="rId45"/>
      <p:bold r:id="rId46"/>
      <p:italic r:id="rId47"/>
      <p:boldItalic r:id="rId48"/>
    </p:embeddedFont>
    <p:embeddedFont>
      <p:font typeface="Verdana" pitchFamily="34" charset="0"/>
      <p:regular r:id="rId49"/>
      <p:bold r:id="rId50"/>
      <p:italic r:id="rId51"/>
      <p:boldItalic r:id="rId52"/>
    </p:embeddedFont>
    <p:embeddedFont>
      <p:font typeface="Comic Sans MS" pitchFamily="66"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16">
          <p15:clr>
            <a:srgbClr val="A4A3A4"/>
          </p15:clr>
        </p15:guide>
        <p15:guide id="2" pos="3064">
          <p15:clr>
            <a:srgbClr val="A4A3A4"/>
          </p15:clr>
        </p15:guide>
        <p15:guide id="3" pos="910">
          <p15:clr>
            <a:srgbClr val="9AA0A6"/>
          </p15:clr>
        </p15:guide>
        <p15:guide id="4" pos="5443">
          <p15:clr>
            <a:srgbClr val="9AA0A6"/>
          </p15:clr>
        </p15:guide>
        <p15:guide id="5" orient="horz" pos="170">
          <p15:clr>
            <a:srgbClr val="9AA0A6"/>
          </p15:clr>
        </p15:guide>
        <p15:guide id="6" orient="horz" pos="3061">
          <p15:clr>
            <a:srgbClr val="9AA0A6"/>
          </p15:clr>
        </p15:guide>
        <p15:guide id="7" pos="5217">
          <p15:clr>
            <a:srgbClr val="9AA0A6"/>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57" roundtripDataSignature="AMtx7mjoA1En/Uyi6bUIDdR/Y8WDoqFXx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la mendez" initials="" lastIdx="3" clrIdx="0"/>
  <p:cmAuthor id="1" name="Katherine Escalona" initials="" lastIdx="6" clrIdx="1"/>
  <p:cmAuthor id="2" name="Pedro Arredondo" initials=""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09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A55DCDC1-1646-4705-B80F-9F08A8A5C0CB}">
  <a:tblStyle styleId="{A55DCDC1-1646-4705-B80F-9F08A8A5C0CB}"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8C6D8F11-A9DC-43CA-AB23-6E333259ADC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8" d="100"/>
          <a:sy n="88" d="100"/>
        </p:scale>
        <p:origin x="-876" y="-156"/>
      </p:cViewPr>
      <p:guideLst>
        <p:guide orient="horz" pos="1616"/>
        <p:guide orient="horz" pos="170"/>
        <p:guide orient="horz" pos="3061"/>
        <p:guide pos="3064"/>
        <p:guide pos="910"/>
        <p:guide pos="5443"/>
        <p:guide pos="52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font" Target="fonts/font24.fntdata"/><Relationship Id="rId50" Type="http://schemas.openxmlformats.org/officeDocument/2006/relationships/font" Target="fonts/font27.fntdata"/><Relationship Id="rId55" Type="http://schemas.openxmlformats.org/officeDocument/2006/relationships/font" Target="fonts/font3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font" Target="fonts/font18.fntdata"/><Relationship Id="rId54" Type="http://schemas.openxmlformats.org/officeDocument/2006/relationships/font" Target="fonts/font31.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3" Type="http://schemas.openxmlformats.org/officeDocument/2006/relationships/font" Target="fonts/font30.fntdata"/><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font" Target="fonts/font26.fntdata"/><Relationship Id="rId57" Type="http://customschemas.google.com/relationships/presentationmetadata" Target="meta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font" Target="fonts/font21.fntdata"/><Relationship Id="rId52" Type="http://schemas.openxmlformats.org/officeDocument/2006/relationships/font" Target="fonts/font29.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font" Target="fonts/font25.fntdata"/><Relationship Id="rId56" Type="http://schemas.openxmlformats.org/officeDocument/2006/relationships/font" Target="fonts/font33.fntdata"/><Relationship Id="rId8" Type="http://schemas.openxmlformats.org/officeDocument/2006/relationships/slide" Target="slides/slide7.xml"/><Relationship Id="rId51" Type="http://schemas.openxmlformats.org/officeDocument/2006/relationships/font" Target="fonts/font2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3269515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87c229461d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9" name="Google Shape;619;g87c229461d_0_1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8a776c875f_1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7" name="Google Shape;677;g8a776c875f_1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87c229461d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1" name="Google Shape;691;g87c229461d_0_1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87c229461d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6" name="Google Shape;706;g87c229461d_0_1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8a776c875f_3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8" name="Google Shape;718;g8a776c875f_3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87c229461d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7" name="Google Shape;727;g87c229461d_0_1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87c229461d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9" name="Google Shape;739;g87c229461d_0_1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8a776c875f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1" name="Google Shape;751;g8a776c875f_1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87c229461d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2" name="Google Shape;762;g87c229461d_0_1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8643f72b74_3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1" name="Google Shape;771;g8643f72b74_3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8643f72b74_3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1" name="Google Shape;781;g8643f72b74_3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87c229461d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6" name="Google Shape;626;g87c229461d_0_1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87c229461d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0" name="Google Shape;790;g87c229461d_0_1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87c229461d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0" name="Google Shape;790;g87c229461d_0_1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87c229461d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8" name="Google Shape;638;g87c229461d_0_1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88311cc4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4" name="Google Shape;644;g88311cc44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8a776c875f_5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4" name="Google Shape;654;g8a776c875f_5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87c229461d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6" name="Google Shape;626;g87c229461d_0_1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87c229461d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6" name="Google Shape;626;g87c229461d_0_1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87c229461d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6" name="Google Shape;626;g87c229461d_0_1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87c229461d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6" name="Google Shape;666;g87c229461d_0_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g87c229461d_0_17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g87c229461d_0_17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g87c229461d_0_17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g87c229461d_0_21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g87c229461d_0_21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g87c229461d_0_2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g87c229461d_0_2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g87c229461d_0_18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g87c229461d_0_18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g87c229461d_0_18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g87c229461d_0_18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g87c229461d_0_1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g87c229461d_0_18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g87c229461d_0_18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g87c229461d_0_18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g87c229461d_0_1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g87c229461d_0_19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g87c229461d_0_19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g87c229461d_0_19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g87c229461d_0_19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g87c229461d_0_19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g87c229461d_0_20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g87c229461d_0_20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g87c229461d_0_20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g87c229461d_0_20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g87c229461d_0_20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g87c229461d_0_20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g87c229461d_0_20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g87c229461d_0_2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g87c229461d_0_2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g87c229461d_0_17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g87c229461d_0_17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g87c229461d_0_17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hyperlink" Target="http://www.youtube.com/watch?v=KWtndMbBgOU" TargetMode="External"/><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hyperlink" Target="http://www.youtube.com/watch?v=CXRtqZgxWEQ"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mujeresbacanas.com/la-comida-espiritual-jeong-kwan-la-comida-es/" TargetMode="External"/><Relationship Id="rId5" Type="http://schemas.openxmlformats.org/officeDocument/2006/relationships/image" Target="../media/image26.png"/><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mailto:karlamendezaravena@gmail.com" TargetMode="External"/><Relationship Id="rId9"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0"/>
        <p:cNvGrpSpPr/>
        <p:nvPr/>
      </p:nvGrpSpPr>
      <p:grpSpPr>
        <a:xfrm>
          <a:off x="0" y="0"/>
          <a:ext cx="0" cy="0"/>
          <a:chOff x="0" y="0"/>
          <a:chExt cx="0" cy="0"/>
        </a:xfrm>
      </p:grpSpPr>
      <p:sp>
        <p:nvSpPr>
          <p:cNvPr id="621" name="Google Shape;621;g87c229461d_0_113"/>
          <p:cNvSpPr txBox="1">
            <a:spLocks noGrp="1"/>
          </p:cNvSpPr>
          <p:nvPr>
            <p:ph type="ctrTitle"/>
          </p:nvPr>
        </p:nvSpPr>
        <p:spPr>
          <a:xfrm>
            <a:off x="311700" y="901825"/>
            <a:ext cx="8520600" cy="2696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5200"/>
              <a:buFont typeface="Arial"/>
              <a:buNone/>
            </a:pPr>
            <a:endParaRPr sz="1000" b="1">
              <a:solidFill>
                <a:srgbClr val="434343"/>
              </a:solidFill>
            </a:endParaRPr>
          </a:p>
          <a:p>
            <a:pPr marL="0" lvl="0" indent="0" algn="ctr" rtl="0">
              <a:lnSpc>
                <a:spcPct val="100000"/>
              </a:lnSpc>
              <a:spcBef>
                <a:spcPts val="0"/>
              </a:spcBef>
              <a:spcAft>
                <a:spcPts val="0"/>
              </a:spcAft>
              <a:buSzPts val="5200"/>
              <a:buNone/>
            </a:pPr>
            <a:r>
              <a:rPr lang="es" sz="3600" b="1">
                <a:solidFill>
                  <a:srgbClr val="0070C0"/>
                </a:solidFill>
              </a:rPr>
              <a:t>Aprendizaje interdisciplinario:</a:t>
            </a:r>
            <a:endParaRPr sz="3600" b="1">
              <a:solidFill>
                <a:srgbClr val="0070C0"/>
              </a:solidFill>
            </a:endParaRPr>
          </a:p>
          <a:p>
            <a:pPr marL="0" lvl="0" indent="0" algn="ctr" rtl="0">
              <a:lnSpc>
                <a:spcPct val="100000"/>
              </a:lnSpc>
              <a:spcBef>
                <a:spcPts val="0"/>
              </a:spcBef>
              <a:spcAft>
                <a:spcPts val="0"/>
              </a:spcAft>
              <a:buSzPts val="5200"/>
              <a:buNone/>
            </a:pPr>
            <a:r>
              <a:rPr lang="es" sz="3600" b="1">
                <a:solidFill>
                  <a:srgbClr val="0070C0"/>
                </a:solidFill>
              </a:rPr>
              <a:t>Proyecto “Alcanzando Nuestro Bienestar”</a:t>
            </a:r>
            <a:br>
              <a:rPr lang="es" sz="3600" b="1">
                <a:solidFill>
                  <a:srgbClr val="0070C0"/>
                </a:solidFill>
              </a:rPr>
            </a:br>
            <a:endParaRPr sz="3600" b="1">
              <a:solidFill>
                <a:srgbClr val="0070C0"/>
              </a:solidFill>
            </a:endParaRPr>
          </a:p>
        </p:txBody>
      </p:sp>
      <p:sp>
        <p:nvSpPr>
          <p:cNvPr id="622" name="Google Shape;622;g87c229461d_0_113"/>
          <p:cNvSpPr txBox="1">
            <a:spLocks noGrp="1"/>
          </p:cNvSpPr>
          <p:nvPr>
            <p:ph type="subTitle" idx="1"/>
          </p:nvPr>
        </p:nvSpPr>
        <p:spPr>
          <a:xfrm>
            <a:off x="274378" y="3312662"/>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s" sz="4700" b="1" dirty="0">
                <a:solidFill>
                  <a:srgbClr val="FF3E77"/>
                </a:solidFill>
              </a:rPr>
              <a:t>IIIº MEDIO</a:t>
            </a:r>
            <a:endParaRPr sz="4700" b="1" dirty="0">
              <a:solidFill>
                <a:srgbClr val="FF3E77"/>
              </a:solidFill>
            </a:endParaRPr>
          </a:p>
        </p:txBody>
      </p:sp>
      <p:pic>
        <p:nvPicPr>
          <p:cNvPr id="623" name="Google Shape;623;g87c229461d_0_113"/>
          <p:cNvPicPr preferRelativeResize="0"/>
          <p:nvPr/>
        </p:nvPicPr>
        <p:blipFill rotWithShape="1">
          <a:blip r:embed="rId4">
            <a:alphaModFix/>
          </a:blip>
          <a:srcRect l="17176" t="4666" r="13866" b="2902"/>
          <a:stretch/>
        </p:blipFill>
        <p:spPr>
          <a:xfrm rot="5400000" flipH="1">
            <a:off x="4619250" y="-644580"/>
            <a:ext cx="69250" cy="7448200"/>
          </a:xfrm>
          <a:prstGeom prst="rect">
            <a:avLst/>
          </a:prstGeom>
          <a:noFill/>
          <a:ln>
            <a:noFill/>
          </a:ln>
        </p:spPr>
      </p:pic>
      <p:sp>
        <p:nvSpPr>
          <p:cNvPr id="5" name="4 CuadroTexto"/>
          <p:cNvSpPr txBox="1"/>
          <p:nvPr/>
        </p:nvSpPr>
        <p:spPr>
          <a:xfrm>
            <a:off x="2546976" y="4268688"/>
            <a:ext cx="4083169"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s-MX" sz="1800" b="1" dirty="0" smtClean="0">
                <a:solidFill>
                  <a:srgbClr val="FF0000"/>
                </a:solidFill>
              </a:rPr>
              <a:t>FECHA DE ENTREGA: 03 DE JULIO</a:t>
            </a:r>
            <a:endParaRPr lang="es-CL" sz="1800"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8"/>
        <p:cNvGrpSpPr/>
        <p:nvPr/>
      </p:nvGrpSpPr>
      <p:grpSpPr>
        <a:xfrm>
          <a:off x="0" y="0"/>
          <a:ext cx="0" cy="0"/>
          <a:chOff x="0" y="0"/>
          <a:chExt cx="0" cy="0"/>
        </a:xfrm>
      </p:grpSpPr>
      <p:sp>
        <p:nvSpPr>
          <p:cNvPr id="679" name="Google Shape;679;g8a776c875f_10_10"/>
          <p:cNvSpPr txBox="1">
            <a:spLocks noGrp="1"/>
          </p:cNvSpPr>
          <p:nvPr>
            <p:ph type="ctrTitle" idx="4294967295"/>
          </p:nvPr>
        </p:nvSpPr>
        <p:spPr>
          <a:xfrm rot="-5400000">
            <a:off x="-287326" y="1727700"/>
            <a:ext cx="2128200" cy="832800"/>
          </a:xfrm>
          <a:prstGeom prst="rect">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Clr>
                <a:schemeClr val="dk1"/>
              </a:buClr>
              <a:buSzPts val="2800"/>
              <a:buFont typeface="Arial"/>
              <a:buNone/>
            </a:pPr>
            <a:r>
              <a:rPr lang="es" sz="2300" b="1" i="0" u="none" strike="noStrike" cap="none">
                <a:solidFill>
                  <a:srgbClr val="FF3E77"/>
                </a:solidFill>
                <a:latin typeface="Arial"/>
                <a:ea typeface="Arial"/>
                <a:cs typeface="Arial"/>
                <a:sym typeface="Arial"/>
              </a:rPr>
              <a:t>INGLÉS</a:t>
            </a:r>
            <a:endParaRPr sz="2300" b="1" i="0" u="none" strike="noStrike" cap="none">
              <a:solidFill>
                <a:srgbClr val="FF3E77"/>
              </a:solidFill>
              <a:latin typeface="Arial"/>
              <a:ea typeface="Arial"/>
              <a:cs typeface="Arial"/>
              <a:sym typeface="Arial"/>
            </a:endParaRPr>
          </a:p>
        </p:txBody>
      </p:sp>
      <p:sp>
        <p:nvSpPr>
          <p:cNvPr id="680" name="Google Shape;680;g8a776c875f_10_10"/>
          <p:cNvSpPr txBox="1"/>
          <p:nvPr/>
        </p:nvSpPr>
        <p:spPr>
          <a:xfrm>
            <a:off x="1302500" y="1357425"/>
            <a:ext cx="7519500" cy="358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100">
                <a:solidFill>
                  <a:schemeClr val="dk1"/>
                </a:solidFill>
                <a:latin typeface="Calibri"/>
                <a:ea typeface="Calibri"/>
                <a:cs typeface="Calibri"/>
                <a:sym typeface="Calibri"/>
              </a:rPr>
              <a:t>I WISH…                                           I HOPE...</a:t>
            </a: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681" name="Google Shape;681;g8a776c875f_10_10"/>
          <p:cNvSpPr/>
          <p:nvPr/>
        </p:nvSpPr>
        <p:spPr>
          <a:xfrm>
            <a:off x="1367775" y="269875"/>
            <a:ext cx="6718800" cy="693300"/>
          </a:xfrm>
          <a:prstGeom prst="wedgeRectCallout">
            <a:avLst>
              <a:gd name="adj1" fmla="val -25713"/>
              <a:gd name="adj2" fmla="val 48431"/>
            </a:avLst>
          </a:pr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1200"/>
              </a:spcBef>
              <a:spcAft>
                <a:spcPts val="1200"/>
              </a:spcAft>
              <a:buNone/>
            </a:pPr>
            <a:r>
              <a:rPr lang="es" sz="1000">
                <a:solidFill>
                  <a:schemeClr val="lt1"/>
                </a:solidFill>
              </a:rPr>
              <a:t>Y ahora la invitación es a pensar en tus sueños y deseos y declararlos por escrito; no importa lo imposible que parezcan.  No olvides que este será el primer paso para que tus sueños se concreten. </a:t>
            </a:r>
            <a:endParaRPr sz="1000">
              <a:solidFill>
                <a:schemeClr val="lt1"/>
              </a:solidFill>
            </a:endParaRPr>
          </a:p>
        </p:txBody>
      </p:sp>
      <p:sp>
        <p:nvSpPr>
          <p:cNvPr id="682" name="Google Shape;682;g8a776c875f_10_10"/>
          <p:cNvSpPr txBox="1"/>
          <p:nvPr/>
        </p:nvSpPr>
        <p:spPr>
          <a:xfrm>
            <a:off x="5062225" y="1528525"/>
            <a:ext cx="3524700" cy="3259800"/>
          </a:xfrm>
          <a:prstGeom prst="rect">
            <a:avLst/>
          </a:prstGeom>
          <a:solidFill>
            <a:srgbClr val="FFC800"/>
          </a:solidFill>
          <a:ln w="38100" cap="flat" cmpd="sng">
            <a:solidFill>
              <a:srgbClr val="0070C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s" sz="1100">
                <a:solidFill>
                  <a:srgbClr val="222222"/>
                </a:solidFill>
                <a:highlight>
                  <a:srgbClr val="FFFFFF"/>
                </a:highlight>
                <a:latin typeface="Comic Sans MS"/>
                <a:ea typeface="Comic Sans MS"/>
                <a:cs typeface="Comic Sans MS"/>
                <a:sym typeface="Comic Sans MS"/>
              </a:rPr>
              <a:t>ACTIVITY:</a:t>
            </a:r>
            <a:endParaRPr sz="1100">
              <a:solidFill>
                <a:srgbClr val="222222"/>
              </a:solidFill>
              <a:highlight>
                <a:srgbClr val="FFFFFF"/>
              </a:highlight>
              <a:latin typeface="Comic Sans MS"/>
              <a:ea typeface="Comic Sans MS"/>
              <a:cs typeface="Comic Sans MS"/>
              <a:sym typeface="Comic Sans MS"/>
            </a:endParaRPr>
          </a:p>
          <a:p>
            <a:pPr marL="0" lvl="0" indent="0" algn="l" rtl="0">
              <a:lnSpc>
                <a:spcPct val="115000"/>
              </a:lnSpc>
              <a:spcBef>
                <a:spcPts val="1200"/>
              </a:spcBef>
              <a:spcAft>
                <a:spcPts val="0"/>
              </a:spcAft>
              <a:buNone/>
            </a:pPr>
            <a:r>
              <a:rPr lang="es" sz="1100">
                <a:solidFill>
                  <a:srgbClr val="222222"/>
                </a:solidFill>
                <a:highlight>
                  <a:srgbClr val="FFFFFF"/>
                </a:highlight>
                <a:latin typeface="Comic Sans MS"/>
                <a:ea typeface="Comic Sans MS"/>
                <a:cs typeface="Comic Sans MS"/>
                <a:sym typeface="Comic Sans MS"/>
              </a:rPr>
              <a:t>Escribe 2 deseos  usando  correctamente cada estructura entregada: (I wish..(past) /I hope..(present)) </a:t>
            </a:r>
            <a:endParaRPr sz="1100">
              <a:solidFill>
                <a:srgbClr val="222222"/>
              </a:solidFill>
              <a:highlight>
                <a:srgbClr val="FFFFFF"/>
              </a:highlight>
              <a:latin typeface="Comic Sans MS"/>
              <a:ea typeface="Comic Sans MS"/>
              <a:cs typeface="Comic Sans MS"/>
              <a:sym typeface="Comic Sans MS"/>
            </a:endParaRPr>
          </a:p>
          <a:p>
            <a:pPr marL="0" lvl="0" indent="0" algn="l" rtl="0">
              <a:lnSpc>
                <a:spcPct val="115000"/>
              </a:lnSpc>
              <a:spcBef>
                <a:spcPts val="1200"/>
              </a:spcBef>
              <a:spcAft>
                <a:spcPts val="0"/>
              </a:spcAft>
              <a:buNone/>
            </a:pPr>
            <a:endParaRPr sz="1100">
              <a:solidFill>
                <a:srgbClr val="222222"/>
              </a:solidFill>
              <a:highlight>
                <a:srgbClr val="FFFFFF"/>
              </a:highlight>
              <a:latin typeface="Comic Sans MS"/>
              <a:ea typeface="Comic Sans MS"/>
              <a:cs typeface="Comic Sans MS"/>
              <a:sym typeface="Comic Sans MS"/>
            </a:endParaRPr>
          </a:p>
          <a:p>
            <a:pPr marL="0" lvl="0" indent="0" algn="l" rtl="0">
              <a:lnSpc>
                <a:spcPct val="115000"/>
              </a:lnSpc>
              <a:spcBef>
                <a:spcPts val="1200"/>
              </a:spcBef>
              <a:spcAft>
                <a:spcPts val="0"/>
              </a:spcAft>
              <a:buNone/>
            </a:pPr>
            <a:endParaRPr sz="1100">
              <a:solidFill>
                <a:srgbClr val="222222"/>
              </a:solidFill>
              <a:highlight>
                <a:srgbClr val="FFFFFF"/>
              </a:highlight>
              <a:latin typeface="Comic Sans MS"/>
              <a:ea typeface="Comic Sans MS"/>
              <a:cs typeface="Comic Sans MS"/>
              <a:sym typeface="Comic Sans MS"/>
            </a:endParaRPr>
          </a:p>
          <a:p>
            <a:pPr marL="0" lvl="0" indent="0" algn="l" rtl="0">
              <a:lnSpc>
                <a:spcPct val="115000"/>
              </a:lnSpc>
              <a:spcBef>
                <a:spcPts val="1200"/>
              </a:spcBef>
              <a:spcAft>
                <a:spcPts val="0"/>
              </a:spcAft>
              <a:buNone/>
            </a:pPr>
            <a:endParaRPr sz="1100">
              <a:solidFill>
                <a:srgbClr val="222222"/>
              </a:solidFill>
              <a:highlight>
                <a:srgbClr val="FFFFFF"/>
              </a:highlight>
              <a:latin typeface="Comic Sans MS"/>
              <a:ea typeface="Comic Sans MS"/>
              <a:cs typeface="Comic Sans MS"/>
              <a:sym typeface="Comic Sans MS"/>
            </a:endParaRPr>
          </a:p>
          <a:p>
            <a:pPr marL="0" lvl="0" indent="0" algn="l" rtl="0">
              <a:lnSpc>
                <a:spcPct val="115000"/>
              </a:lnSpc>
              <a:spcBef>
                <a:spcPts val="1200"/>
              </a:spcBef>
              <a:spcAft>
                <a:spcPts val="0"/>
              </a:spcAft>
              <a:buNone/>
            </a:pPr>
            <a:r>
              <a:rPr lang="es" sz="1100">
                <a:solidFill>
                  <a:srgbClr val="222222"/>
                </a:solidFill>
                <a:highlight>
                  <a:srgbClr val="FFFFFF"/>
                </a:highlight>
                <a:latin typeface="Comic Sans MS"/>
                <a:ea typeface="Comic Sans MS"/>
                <a:cs typeface="Comic Sans MS"/>
                <a:sym typeface="Comic Sans MS"/>
              </a:rPr>
              <a:t>Usa toda tu creatividad para ilustrar tus frases, envía la evidencia a mi correo o whatsapp 957784920. </a:t>
            </a:r>
            <a:endParaRPr sz="1100">
              <a:solidFill>
                <a:srgbClr val="222222"/>
              </a:solidFill>
              <a:highlight>
                <a:srgbClr val="FFFFFF"/>
              </a:highlight>
              <a:latin typeface="Comic Sans MS"/>
              <a:ea typeface="Comic Sans MS"/>
              <a:cs typeface="Comic Sans MS"/>
              <a:sym typeface="Comic Sans MS"/>
            </a:endParaRPr>
          </a:p>
          <a:p>
            <a:pPr marL="0" lvl="0" indent="0" algn="l" rtl="0">
              <a:lnSpc>
                <a:spcPct val="115000"/>
              </a:lnSpc>
              <a:spcBef>
                <a:spcPts val="1200"/>
              </a:spcBef>
              <a:spcAft>
                <a:spcPts val="0"/>
              </a:spcAft>
              <a:buNone/>
            </a:pPr>
            <a:endParaRPr sz="1100">
              <a:solidFill>
                <a:srgbClr val="222222"/>
              </a:solidFill>
              <a:highlight>
                <a:srgbClr val="FFFFFF"/>
              </a:highlight>
              <a:latin typeface="Comic Sans MS"/>
              <a:ea typeface="Comic Sans MS"/>
              <a:cs typeface="Comic Sans MS"/>
              <a:sym typeface="Comic Sans MS"/>
            </a:endParaRPr>
          </a:p>
          <a:p>
            <a:pPr marL="0" lvl="0" indent="0" algn="l" rtl="0">
              <a:lnSpc>
                <a:spcPct val="115000"/>
              </a:lnSpc>
              <a:spcBef>
                <a:spcPts val="1200"/>
              </a:spcBef>
              <a:spcAft>
                <a:spcPts val="1200"/>
              </a:spcAft>
              <a:buNone/>
            </a:pPr>
            <a:endParaRPr sz="1100">
              <a:solidFill>
                <a:srgbClr val="222222"/>
              </a:solidFill>
              <a:highlight>
                <a:srgbClr val="FFFFFF"/>
              </a:highlight>
              <a:latin typeface="Comic Sans MS"/>
              <a:ea typeface="Comic Sans MS"/>
              <a:cs typeface="Comic Sans MS"/>
              <a:sym typeface="Comic Sans MS"/>
            </a:endParaRPr>
          </a:p>
        </p:txBody>
      </p:sp>
      <p:pic>
        <p:nvPicPr>
          <p:cNvPr id="683" name="Google Shape;683;g8a776c875f_10_10"/>
          <p:cNvPicPr preferRelativeResize="0"/>
          <p:nvPr/>
        </p:nvPicPr>
        <p:blipFill>
          <a:blip r:embed="rId4">
            <a:alphaModFix/>
          </a:blip>
          <a:stretch>
            <a:fillRect/>
          </a:stretch>
        </p:blipFill>
        <p:spPr>
          <a:xfrm>
            <a:off x="3234575" y="1741353"/>
            <a:ext cx="1561250" cy="910722"/>
          </a:xfrm>
          <a:prstGeom prst="rect">
            <a:avLst/>
          </a:prstGeom>
          <a:noFill/>
          <a:ln w="38100" cap="flat" cmpd="sng">
            <a:solidFill>
              <a:srgbClr val="FF3E77"/>
            </a:solidFill>
            <a:prstDash val="solid"/>
            <a:round/>
            <a:headEnd type="none" w="sm" len="sm"/>
            <a:tailEnd type="none" w="sm" len="sm"/>
          </a:ln>
        </p:spPr>
      </p:pic>
      <p:pic>
        <p:nvPicPr>
          <p:cNvPr id="684" name="Google Shape;684;g8a776c875f_10_10"/>
          <p:cNvPicPr preferRelativeResize="0"/>
          <p:nvPr/>
        </p:nvPicPr>
        <p:blipFill>
          <a:blip r:embed="rId5">
            <a:alphaModFix/>
          </a:blip>
          <a:stretch>
            <a:fillRect/>
          </a:stretch>
        </p:blipFill>
        <p:spPr>
          <a:xfrm>
            <a:off x="1349150" y="3129575"/>
            <a:ext cx="1372975" cy="1372975"/>
          </a:xfrm>
          <a:prstGeom prst="rect">
            <a:avLst/>
          </a:prstGeom>
          <a:noFill/>
          <a:ln w="38100" cap="flat" cmpd="sng">
            <a:solidFill>
              <a:srgbClr val="0070C0"/>
            </a:solidFill>
            <a:prstDash val="solid"/>
            <a:round/>
            <a:headEnd type="none" w="sm" len="sm"/>
            <a:tailEnd type="none" w="sm" len="sm"/>
          </a:ln>
        </p:spPr>
      </p:pic>
      <p:pic>
        <p:nvPicPr>
          <p:cNvPr id="685" name="Google Shape;685;g8a776c875f_10_10"/>
          <p:cNvPicPr preferRelativeResize="0"/>
          <p:nvPr/>
        </p:nvPicPr>
        <p:blipFill>
          <a:blip r:embed="rId6">
            <a:alphaModFix/>
          </a:blip>
          <a:stretch>
            <a:fillRect/>
          </a:stretch>
        </p:blipFill>
        <p:spPr>
          <a:xfrm>
            <a:off x="1367775" y="1665225"/>
            <a:ext cx="1372987" cy="1372987"/>
          </a:xfrm>
          <a:prstGeom prst="rect">
            <a:avLst/>
          </a:prstGeom>
          <a:noFill/>
          <a:ln w="38100" cap="flat" cmpd="sng">
            <a:solidFill>
              <a:srgbClr val="0070C0"/>
            </a:solidFill>
            <a:prstDash val="solid"/>
            <a:round/>
            <a:headEnd type="none" w="sm" len="sm"/>
            <a:tailEnd type="none" w="sm" len="sm"/>
          </a:ln>
        </p:spPr>
      </p:pic>
      <p:pic>
        <p:nvPicPr>
          <p:cNvPr id="686" name="Google Shape;686;g8a776c875f_10_10"/>
          <p:cNvPicPr preferRelativeResize="0"/>
          <p:nvPr/>
        </p:nvPicPr>
        <p:blipFill>
          <a:blip r:embed="rId7">
            <a:alphaModFix/>
          </a:blip>
          <a:stretch>
            <a:fillRect/>
          </a:stretch>
        </p:blipFill>
        <p:spPr>
          <a:xfrm>
            <a:off x="3234575" y="2763238"/>
            <a:ext cx="1561250" cy="1062975"/>
          </a:xfrm>
          <a:prstGeom prst="rect">
            <a:avLst/>
          </a:prstGeom>
          <a:noFill/>
          <a:ln w="38100" cap="flat" cmpd="sng">
            <a:solidFill>
              <a:srgbClr val="FF3E77"/>
            </a:solidFill>
            <a:prstDash val="solid"/>
            <a:round/>
            <a:headEnd type="none" w="sm" len="sm"/>
            <a:tailEnd type="none" w="sm" len="sm"/>
          </a:ln>
        </p:spPr>
      </p:pic>
      <p:sp>
        <p:nvSpPr>
          <p:cNvPr id="687" name="Google Shape;687;g8a776c875f_10_10"/>
          <p:cNvSpPr/>
          <p:nvPr/>
        </p:nvSpPr>
        <p:spPr>
          <a:xfrm>
            <a:off x="5231925" y="2668175"/>
            <a:ext cx="3056100" cy="10629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I wish…………………………</a:t>
            </a:r>
            <a:endParaRPr/>
          </a:p>
          <a:p>
            <a:pPr marL="0" lvl="0" indent="0" algn="l" rtl="0">
              <a:spcBef>
                <a:spcPts val="0"/>
              </a:spcBef>
              <a:spcAft>
                <a:spcPts val="0"/>
              </a:spcAft>
              <a:buNone/>
            </a:pPr>
            <a:r>
              <a:rPr lang="es"/>
              <a:t>I hope………………………...</a:t>
            </a:r>
            <a:endParaRPr/>
          </a:p>
        </p:txBody>
      </p:sp>
      <p:sp>
        <p:nvSpPr>
          <p:cNvPr id="688" name="Google Shape;688;g8a776c875f_10_10"/>
          <p:cNvSpPr txBox="1"/>
          <p:nvPr/>
        </p:nvSpPr>
        <p:spPr>
          <a:xfrm>
            <a:off x="1349150" y="963175"/>
            <a:ext cx="3407700" cy="48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s" sz="1000" b="1"/>
              <a:t>LOOK AT THE FOLLOWING EXAMPLES:</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2"/>
        <p:cNvGrpSpPr/>
        <p:nvPr/>
      </p:nvGrpSpPr>
      <p:grpSpPr>
        <a:xfrm>
          <a:off x="0" y="0"/>
          <a:ext cx="0" cy="0"/>
          <a:chOff x="0" y="0"/>
          <a:chExt cx="0" cy="0"/>
        </a:xfrm>
      </p:grpSpPr>
      <p:sp>
        <p:nvSpPr>
          <p:cNvPr id="693" name="Google Shape;693;g87c229461d_0_141"/>
          <p:cNvSpPr txBox="1">
            <a:spLocks noGrp="1"/>
          </p:cNvSpPr>
          <p:nvPr>
            <p:ph type="ctrTitle" idx="4294967295"/>
          </p:nvPr>
        </p:nvSpPr>
        <p:spPr>
          <a:xfrm rot="-5400000">
            <a:off x="-306425" y="1693000"/>
            <a:ext cx="2131800" cy="824700"/>
          </a:xfrm>
          <a:prstGeom prst="rect">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Clr>
                <a:schemeClr val="dk1"/>
              </a:buClr>
              <a:buSzPts val="2800"/>
              <a:buFont typeface="Arial"/>
              <a:buNone/>
            </a:pPr>
            <a:r>
              <a:rPr lang="es" sz="2300" b="1" i="0" u="none" strike="noStrike" cap="none">
                <a:solidFill>
                  <a:srgbClr val="FF3E77"/>
                </a:solidFill>
                <a:latin typeface="Arial"/>
                <a:ea typeface="Arial"/>
                <a:cs typeface="Arial"/>
                <a:sym typeface="Arial"/>
              </a:rPr>
              <a:t>FILOSOFÍA</a:t>
            </a:r>
            <a:endParaRPr sz="2300" b="1" i="0" u="none" strike="noStrike" cap="none">
              <a:solidFill>
                <a:srgbClr val="FF3E77"/>
              </a:solidFill>
              <a:latin typeface="Arial"/>
              <a:ea typeface="Arial"/>
              <a:cs typeface="Arial"/>
              <a:sym typeface="Arial"/>
            </a:endParaRPr>
          </a:p>
        </p:txBody>
      </p:sp>
      <p:sp>
        <p:nvSpPr>
          <p:cNvPr id="694" name="Google Shape;694;g87c229461d_0_141"/>
          <p:cNvSpPr txBox="1"/>
          <p:nvPr/>
        </p:nvSpPr>
        <p:spPr>
          <a:xfrm flipH="1">
            <a:off x="-1264375" y="304800"/>
            <a:ext cx="656400" cy="2224500"/>
          </a:xfrm>
          <a:prstGeom prst="rect">
            <a:avLst/>
          </a:prstGeom>
          <a:noFill/>
          <a:ln>
            <a:noFill/>
          </a:ln>
        </p:spPr>
        <p:txBody>
          <a:bodyPr spcFirstLastPara="1" wrap="square" lIns="91425" tIns="91425" rIns="91425" bIns="91425" anchor="ctr" anchorCtr="0">
            <a:noAutofit/>
          </a:bodyPr>
          <a:lstStyle/>
          <a:p>
            <a:pPr marL="0" marR="0" lvl="0" indent="0" algn="just" rtl="0">
              <a:lnSpc>
                <a:spcPct val="115000"/>
              </a:lnSpc>
              <a:spcBef>
                <a:spcPts val="1300"/>
              </a:spcBef>
              <a:spcAft>
                <a:spcPts val="130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95" name="Google Shape;695;g87c229461d_0_141"/>
          <p:cNvSpPr txBox="1"/>
          <p:nvPr/>
        </p:nvSpPr>
        <p:spPr>
          <a:xfrm>
            <a:off x="1410500" y="0"/>
            <a:ext cx="7417200" cy="825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s" sz="1200">
                <a:solidFill>
                  <a:schemeClr val="dk1"/>
                </a:solidFill>
              </a:rPr>
              <a:t>Querid@s estudiantes, espero que se encuentren muy bien junto a sus seres queridos, en esta ocasión nuestra actividad tiene por objetivo comprender y aplicar la conocida frase del filósofo griego Sócrates “conócete a ti mismo”. Para ello, te invito a ver el siguiente video: </a:t>
            </a:r>
            <a:endParaRPr sz="1200">
              <a:solidFill>
                <a:schemeClr val="dk1"/>
              </a:solidFill>
            </a:endParaRPr>
          </a:p>
        </p:txBody>
      </p:sp>
      <p:sp>
        <p:nvSpPr>
          <p:cNvPr id="696" name="Google Shape;696;g87c229461d_0_141"/>
          <p:cNvSpPr txBox="1"/>
          <p:nvPr/>
        </p:nvSpPr>
        <p:spPr>
          <a:xfrm>
            <a:off x="1519950" y="2878025"/>
            <a:ext cx="4426200" cy="213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3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97" name="Google Shape;697;g87c229461d_0_141" descr="En este video me adentro en la Filosofía griega y qué opinaba Sócrates sobre conocerse a sí mismo, la importancia que tiene y consejos para ayudarnos a conocernos. &#10;&#10;&#10;Gracias por compartir y suscribirse." title="Conócete a ti mismo conociendo a  Sócrates">
            <a:hlinkClick r:id="rId4"/>
          </p:cNvPr>
          <p:cNvPicPr preferRelativeResize="0"/>
          <p:nvPr/>
        </p:nvPicPr>
        <p:blipFill>
          <a:blip r:embed="rId5">
            <a:alphaModFix/>
          </a:blip>
          <a:stretch>
            <a:fillRect/>
          </a:stretch>
        </p:blipFill>
        <p:spPr>
          <a:xfrm>
            <a:off x="1410500" y="742650"/>
            <a:ext cx="5177026" cy="1911625"/>
          </a:xfrm>
          <a:prstGeom prst="rect">
            <a:avLst/>
          </a:prstGeom>
          <a:noFill/>
          <a:ln>
            <a:noFill/>
          </a:ln>
        </p:spPr>
      </p:pic>
      <p:sp>
        <p:nvSpPr>
          <p:cNvPr id="698" name="Google Shape;698;g87c229461d_0_141"/>
          <p:cNvSpPr txBox="1"/>
          <p:nvPr/>
        </p:nvSpPr>
        <p:spPr>
          <a:xfrm>
            <a:off x="1334000" y="2654275"/>
            <a:ext cx="5569800" cy="2293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endParaRPr sz="1100" b="1" i="1">
              <a:solidFill>
                <a:srgbClr val="002060"/>
              </a:solidFill>
            </a:endParaRPr>
          </a:p>
        </p:txBody>
      </p:sp>
      <p:sp>
        <p:nvSpPr>
          <p:cNvPr id="699" name="Google Shape;699;g87c229461d_0_141"/>
          <p:cNvSpPr txBox="1"/>
          <p:nvPr/>
        </p:nvSpPr>
        <p:spPr>
          <a:xfrm>
            <a:off x="6903800" y="2984325"/>
            <a:ext cx="1737000" cy="1581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endParaRPr sz="1000" u="sng">
              <a:solidFill>
                <a:schemeClr val="hlink"/>
              </a:solidFill>
            </a:endParaRPr>
          </a:p>
        </p:txBody>
      </p:sp>
      <p:pic>
        <p:nvPicPr>
          <p:cNvPr id="700" name="Google Shape;700;g87c229461d_0_141"/>
          <p:cNvPicPr preferRelativeResize="0"/>
          <p:nvPr/>
        </p:nvPicPr>
        <p:blipFill>
          <a:blip r:embed="rId6">
            <a:alphaModFix/>
          </a:blip>
          <a:stretch>
            <a:fillRect/>
          </a:stretch>
        </p:blipFill>
        <p:spPr>
          <a:xfrm>
            <a:off x="7577725" y="659825"/>
            <a:ext cx="1494925" cy="1348075"/>
          </a:xfrm>
          <a:prstGeom prst="rect">
            <a:avLst/>
          </a:prstGeom>
          <a:noFill/>
          <a:ln>
            <a:noFill/>
          </a:ln>
        </p:spPr>
      </p:pic>
      <p:pic>
        <p:nvPicPr>
          <p:cNvPr id="701" name="Google Shape;701;g87c229461d_0_141"/>
          <p:cNvPicPr preferRelativeResize="0"/>
          <p:nvPr/>
        </p:nvPicPr>
        <p:blipFill>
          <a:blip r:embed="rId7">
            <a:alphaModFix/>
          </a:blip>
          <a:stretch>
            <a:fillRect/>
          </a:stretch>
        </p:blipFill>
        <p:spPr>
          <a:xfrm>
            <a:off x="6691925" y="1431325"/>
            <a:ext cx="954550" cy="1348050"/>
          </a:xfrm>
          <a:prstGeom prst="rect">
            <a:avLst/>
          </a:prstGeom>
          <a:noFill/>
          <a:ln>
            <a:noFill/>
          </a:ln>
        </p:spPr>
      </p:pic>
      <p:pic>
        <p:nvPicPr>
          <p:cNvPr id="702" name="Google Shape;702;g87c229461d_0_141"/>
          <p:cNvPicPr preferRelativeResize="0"/>
          <p:nvPr/>
        </p:nvPicPr>
        <p:blipFill>
          <a:blip r:embed="rId8">
            <a:alphaModFix/>
          </a:blip>
          <a:stretch>
            <a:fillRect/>
          </a:stretch>
        </p:blipFill>
        <p:spPr>
          <a:xfrm>
            <a:off x="1322013" y="2767075"/>
            <a:ext cx="5219700" cy="2286000"/>
          </a:xfrm>
          <a:prstGeom prst="rect">
            <a:avLst/>
          </a:prstGeom>
          <a:noFill/>
          <a:ln>
            <a:noFill/>
          </a:ln>
        </p:spPr>
      </p:pic>
      <p:pic>
        <p:nvPicPr>
          <p:cNvPr id="703" name="Google Shape;703;g87c229461d_0_141"/>
          <p:cNvPicPr preferRelativeResize="0"/>
          <p:nvPr/>
        </p:nvPicPr>
        <p:blipFill>
          <a:blip r:embed="rId9">
            <a:alphaModFix/>
          </a:blip>
          <a:stretch>
            <a:fillRect/>
          </a:stretch>
        </p:blipFill>
        <p:spPr>
          <a:xfrm>
            <a:off x="6691925" y="2654277"/>
            <a:ext cx="2095500" cy="2076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7"/>
        <p:cNvGrpSpPr/>
        <p:nvPr/>
      </p:nvGrpSpPr>
      <p:grpSpPr>
        <a:xfrm>
          <a:off x="0" y="0"/>
          <a:ext cx="0" cy="0"/>
          <a:chOff x="0" y="0"/>
          <a:chExt cx="0" cy="0"/>
        </a:xfrm>
      </p:grpSpPr>
      <p:sp>
        <p:nvSpPr>
          <p:cNvPr id="708" name="Google Shape;708;g87c229461d_0_156"/>
          <p:cNvSpPr txBox="1">
            <a:spLocks noGrp="1"/>
          </p:cNvSpPr>
          <p:nvPr>
            <p:ph type="ctrTitle" idx="4294967295"/>
          </p:nvPr>
        </p:nvSpPr>
        <p:spPr>
          <a:xfrm rot="-5400000">
            <a:off x="-275149" y="1923450"/>
            <a:ext cx="2128200" cy="441300"/>
          </a:xfrm>
          <a:prstGeom prst="rect">
            <a:avLst/>
          </a:prstGeom>
          <a:noFill/>
          <a:ln>
            <a:noFill/>
          </a:ln>
        </p:spPr>
        <p:txBody>
          <a:bodyPr spcFirstLastPara="1" wrap="square" lIns="91425" tIns="0" rIns="91425" bIns="0" anchor="ctr" anchorCtr="0">
            <a:noAutofit/>
          </a:bodyPr>
          <a:lstStyle/>
          <a:p>
            <a:pPr marL="0" marR="0" lvl="0" indent="0" algn="ctr" rtl="0">
              <a:lnSpc>
                <a:spcPct val="100000"/>
              </a:lnSpc>
              <a:spcBef>
                <a:spcPts val="0"/>
              </a:spcBef>
              <a:spcAft>
                <a:spcPts val="0"/>
              </a:spcAft>
              <a:buClr>
                <a:schemeClr val="dk1"/>
              </a:buClr>
              <a:buSzPts val="2800"/>
              <a:buFont typeface="Arial"/>
              <a:buNone/>
            </a:pPr>
            <a:r>
              <a:rPr lang="es" sz="2300" b="1" i="0" u="none" strike="noStrike" cap="none">
                <a:solidFill>
                  <a:srgbClr val="FF3E77"/>
                </a:solidFill>
                <a:latin typeface="Arial"/>
                <a:ea typeface="Arial"/>
                <a:cs typeface="Arial"/>
                <a:sym typeface="Arial"/>
              </a:rPr>
              <a:t> HISTORIA</a:t>
            </a:r>
            <a:endParaRPr sz="2300" b="1" i="0" u="none" strike="noStrike" cap="none">
              <a:solidFill>
                <a:srgbClr val="FF3E77"/>
              </a:solidFill>
              <a:latin typeface="Arial"/>
              <a:ea typeface="Arial"/>
              <a:cs typeface="Arial"/>
              <a:sym typeface="Arial"/>
            </a:endParaRPr>
          </a:p>
        </p:txBody>
      </p:sp>
      <p:sp>
        <p:nvSpPr>
          <p:cNvPr id="709" name="Google Shape;709;g87c229461d_0_156"/>
          <p:cNvSpPr/>
          <p:nvPr/>
        </p:nvSpPr>
        <p:spPr>
          <a:xfrm>
            <a:off x="2816825" y="60750"/>
            <a:ext cx="6090300" cy="1069500"/>
          </a:xfrm>
          <a:prstGeom prst="wedgeRoundRectCallout">
            <a:avLst>
              <a:gd name="adj1" fmla="val -65434"/>
              <a:gd name="adj2" fmla="val -1345"/>
              <a:gd name="adj3" fmla="val 0"/>
            </a:avLst>
          </a:prstGeom>
          <a:solidFill>
            <a:schemeClr val="accent5"/>
          </a:solidFill>
          <a:ln w="9525" cap="flat" cmpd="sng">
            <a:solidFill>
              <a:schemeClr val="dk2"/>
            </a:solidFill>
            <a:prstDash val="solid"/>
            <a:round/>
            <a:headEnd type="none" w="sm" len="sm"/>
            <a:tailEnd type="none" w="sm" len="sm"/>
          </a:ln>
          <a:effectLst>
            <a:outerShdw blurRad="100013" dist="95250" dir="6780000" algn="bl" rotWithShape="0">
              <a:srgbClr val="000000">
                <a:alpha val="50000"/>
              </a:srgbClr>
            </a:outerShdw>
          </a:effectLst>
        </p:spPr>
        <p:txBody>
          <a:bodyPr spcFirstLastPara="1" wrap="square" lIns="91425" tIns="91425" rIns="91425" bIns="91425" anchor="ctr" anchorCtr="0">
            <a:noAutofit/>
          </a:bodyPr>
          <a:lstStyle/>
          <a:p>
            <a:pPr marL="0" lvl="0" indent="179999" algn="just" rtl="0">
              <a:lnSpc>
                <a:spcPct val="115000"/>
              </a:lnSpc>
              <a:spcBef>
                <a:spcPts val="0"/>
              </a:spcBef>
              <a:spcAft>
                <a:spcPts val="0"/>
              </a:spcAft>
              <a:buClr>
                <a:schemeClr val="dk1"/>
              </a:buClr>
              <a:buSzPts val="1100"/>
              <a:buFont typeface="Arial"/>
              <a:buNone/>
            </a:pPr>
            <a:r>
              <a:rPr lang="es" sz="1000">
                <a:solidFill>
                  <a:schemeClr val="lt1"/>
                </a:solidFill>
              </a:rPr>
              <a:t>El </a:t>
            </a:r>
            <a:r>
              <a:rPr lang="es" sz="1000" b="1">
                <a:solidFill>
                  <a:srgbClr val="FFFF00"/>
                </a:solidFill>
              </a:rPr>
              <a:t>Objetivo de aprendizaje</a:t>
            </a:r>
            <a:r>
              <a:rPr lang="es" sz="1000">
                <a:solidFill>
                  <a:schemeClr val="lt1"/>
                </a:solidFill>
              </a:rPr>
              <a:t> de Historia priorizado por el </a:t>
            </a:r>
            <a:r>
              <a:rPr lang="es" sz="1000">
                <a:solidFill>
                  <a:schemeClr val="accent6"/>
                </a:solidFill>
              </a:rPr>
              <a:t>Ministerio de Educación</a:t>
            </a:r>
            <a:r>
              <a:rPr lang="es" sz="1000">
                <a:solidFill>
                  <a:schemeClr val="lt1"/>
                </a:solidFill>
              </a:rPr>
              <a:t> para ti esta vez, es el siguiente:</a:t>
            </a:r>
            <a:endParaRPr sz="1000">
              <a:solidFill>
                <a:schemeClr val="lt1"/>
              </a:solidFill>
            </a:endParaRPr>
          </a:p>
          <a:p>
            <a:pPr marL="0" lvl="0" indent="179999" algn="just" rtl="0">
              <a:lnSpc>
                <a:spcPct val="115000"/>
              </a:lnSpc>
              <a:spcBef>
                <a:spcPts val="0"/>
              </a:spcBef>
              <a:spcAft>
                <a:spcPts val="0"/>
              </a:spcAft>
              <a:buClr>
                <a:schemeClr val="dk1"/>
              </a:buClr>
              <a:buSzPts val="1100"/>
              <a:buFont typeface="Arial"/>
              <a:buNone/>
            </a:pPr>
            <a:r>
              <a:rPr lang="es" sz="1100" b="1">
                <a:solidFill>
                  <a:schemeClr val="accent6"/>
                </a:solidFill>
              </a:rPr>
              <a:t>OA 5: </a:t>
            </a:r>
            <a:r>
              <a:rPr lang="es" sz="1000">
                <a:solidFill>
                  <a:schemeClr val="lt1"/>
                </a:solidFill>
              </a:rPr>
              <a:t>Explicar, por  medio  de  la  investigación,  transformaciones  del Estado-nación  en  la actualidad,   en   relación   con   aspectos   como   la   ciudadanía   en   un   mundo   cada   vez   más interconectado,  la  internacionalización  de  la  economía  y  la  relación  con  otros  Estados  y organismos intergubernamentales</a:t>
            </a:r>
            <a:endParaRPr sz="1000">
              <a:solidFill>
                <a:schemeClr val="lt1"/>
              </a:solidFill>
            </a:endParaRPr>
          </a:p>
        </p:txBody>
      </p:sp>
      <p:pic>
        <p:nvPicPr>
          <p:cNvPr id="710" name="Google Shape;710;g87c229461d_0_156"/>
          <p:cNvPicPr preferRelativeResize="0"/>
          <p:nvPr/>
        </p:nvPicPr>
        <p:blipFill rotWithShape="1">
          <a:blip r:embed="rId4">
            <a:alphaModFix/>
          </a:blip>
          <a:srcRect/>
          <a:stretch/>
        </p:blipFill>
        <p:spPr>
          <a:xfrm>
            <a:off x="1168920" y="102500"/>
            <a:ext cx="811775" cy="874400"/>
          </a:xfrm>
          <a:prstGeom prst="rect">
            <a:avLst/>
          </a:prstGeom>
          <a:noFill/>
          <a:ln>
            <a:noFill/>
          </a:ln>
        </p:spPr>
      </p:pic>
      <p:sp>
        <p:nvSpPr>
          <p:cNvPr id="711" name="Google Shape;711;g87c229461d_0_156"/>
          <p:cNvSpPr txBox="1"/>
          <p:nvPr/>
        </p:nvSpPr>
        <p:spPr>
          <a:xfrm>
            <a:off x="1322525" y="1080000"/>
            <a:ext cx="3275100" cy="39324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 b="1"/>
              <a:t>Globalización</a:t>
            </a:r>
            <a:endParaRPr b="1"/>
          </a:p>
          <a:p>
            <a:pPr marL="0" lvl="0" indent="0" algn="just" rtl="0">
              <a:spcBef>
                <a:spcPts val="0"/>
              </a:spcBef>
              <a:spcAft>
                <a:spcPts val="0"/>
              </a:spcAft>
              <a:buNone/>
            </a:pPr>
            <a:endParaRPr b="1"/>
          </a:p>
          <a:p>
            <a:pPr marL="0" lvl="0" indent="0" algn="just" rtl="0">
              <a:lnSpc>
                <a:spcPct val="115000"/>
              </a:lnSpc>
              <a:spcBef>
                <a:spcPts val="0"/>
              </a:spcBef>
              <a:spcAft>
                <a:spcPts val="0"/>
              </a:spcAft>
              <a:buNone/>
            </a:pPr>
            <a:r>
              <a:rPr lang="es" sz="1000">
                <a:solidFill>
                  <a:schemeClr val="dk1"/>
                </a:solidFill>
                <a:latin typeface="Verdana"/>
                <a:ea typeface="Verdana"/>
                <a:cs typeface="Verdana"/>
                <a:sym typeface="Verdana"/>
              </a:rPr>
              <a:t>Con la llegada del siglo XXI el término "globalización" ha sido una palabra que ha formado parte del día a día en todas las regiones del mundo y existen muchas formas de entenderla. </a:t>
            </a:r>
            <a:endParaRPr sz="1000">
              <a:solidFill>
                <a:schemeClr val="dk1"/>
              </a:solidFill>
              <a:latin typeface="Verdana"/>
              <a:ea typeface="Verdana"/>
              <a:cs typeface="Verdana"/>
              <a:sym typeface="Verdana"/>
            </a:endParaRPr>
          </a:p>
          <a:p>
            <a:pPr marL="0" lvl="0" indent="0" algn="just" rtl="0">
              <a:lnSpc>
                <a:spcPct val="115000"/>
              </a:lnSpc>
              <a:spcBef>
                <a:spcPts val="1200"/>
              </a:spcBef>
              <a:spcAft>
                <a:spcPts val="0"/>
              </a:spcAft>
              <a:buNone/>
            </a:pPr>
            <a:r>
              <a:rPr lang="es" sz="1000">
                <a:solidFill>
                  <a:schemeClr val="dk1"/>
                </a:solidFill>
                <a:latin typeface="Verdana"/>
                <a:ea typeface="Verdana"/>
                <a:cs typeface="Verdana"/>
                <a:sym typeface="Verdana"/>
              </a:rPr>
              <a:t>La </a:t>
            </a:r>
            <a:r>
              <a:rPr lang="es" sz="1000" b="1">
                <a:solidFill>
                  <a:schemeClr val="dk1"/>
                </a:solidFill>
                <a:latin typeface="Verdana"/>
                <a:ea typeface="Verdana"/>
                <a:cs typeface="Verdana"/>
                <a:sym typeface="Verdana"/>
              </a:rPr>
              <a:t>globalización</a:t>
            </a:r>
            <a:r>
              <a:rPr lang="es" sz="1000">
                <a:solidFill>
                  <a:schemeClr val="dk1"/>
                </a:solidFill>
                <a:latin typeface="Verdana"/>
                <a:ea typeface="Verdana"/>
                <a:cs typeface="Verdana"/>
                <a:sym typeface="Verdana"/>
              </a:rPr>
              <a:t> es un término muy amplio con varias dimensiones o puntos de enfoque; interesa que la entiendas como un </a:t>
            </a:r>
            <a:r>
              <a:rPr lang="es" sz="1000" b="1">
                <a:solidFill>
                  <a:schemeClr val="dk1"/>
                </a:solidFill>
                <a:latin typeface="Verdana"/>
                <a:ea typeface="Verdana"/>
                <a:cs typeface="Verdana"/>
                <a:sym typeface="Verdana"/>
              </a:rPr>
              <a:t>proceso de desarrollo</a:t>
            </a:r>
            <a:r>
              <a:rPr lang="es" sz="1000">
                <a:solidFill>
                  <a:schemeClr val="dk1"/>
                </a:solidFill>
                <a:latin typeface="Verdana"/>
                <a:ea typeface="Verdana"/>
                <a:cs typeface="Verdana"/>
                <a:sym typeface="Verdana"/>
              </a:rPr>
              <a:t> económico, político y social interrelacionados con interacción global que toma espacio en varias esferas: capital, mercado, personas, ideas, valores, estilos de vida difundidos a través de las fronteras de los países.</a:t>
            </a:r>
            <a:endParaRPr sz="1000">
              <a:solidFill>
                <a:schemeClr val="dk1"/>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s" sz="1000">
                <a:solidFill>
                  <a:schemeClr val="dk1"/>
                </a:solidFill>
                <a:latin typeface="Verdana"/>
                <a:ea typeface="Verdana"/>
                <a:cs typeface="Verdana"/>
                <a:sym typeface="Verdana"/>
              </a:rPr>
              <a:t>Lo cierto de todo lo anterior es que la globalización es una realidad que abarca cada día más las diferentes esferas de la sociedad, la política y la economía de los países y la </a:t>
            </a:r>
            <a:r>
              <a:rPr lang="es" sz="1000" b="1">
                <a:solidFill>
                  <a:schemeClr val="dk1"/>
                </a:solidFill>
                <a:latin typeface="Verdana"/>
                <a:ea typeface="Verdana"/>
                <a:cs typeface="Verdana"/>
                <a:sym typeface="Verdana"/>
              </a:rPr>
              <a:t>salud</a:t>
            </a:r>
            <a:r>
              <a:rPr lang="es" sz="1000">
                <a:solidFill>
                  <a:schemeClr val="dk1"/>
                </a:solidFill>
                <a:latin typeface="Verdana"/>
                <a:ea typeface="Verdana"/>
                <a:cs typeface="Verdana"/>
                <a:sym typeface="Verdana"/>
              </a:rPr>
              <a:t> no está exenta de este fenómeno.</a:t>
            </a:r>
            <a:endParaRPr sz="1000">
              <a:solidFill>
                <a:schemeClr val="dk1"/>
              </a:solidFill>
              <a:latin typeface="Verdana"/>
              <a:ea typeface="Verdana"/>
              <a:cs typeface="Verdana"/>
              <a:sym typeface="Verdana"/>
            </a:endParaRPr>
          </a:p>
        </p:txBody>
      </p:sp>
      <p:sp>
        <p:nvSpPr>
          <p:cNvPr id="712" name="Google Shape;712;g87c229461d_0_156"/>
          <p:cNvSpPr/>
          <p:nvPr/>
        </p:nvSpPr>
        <p:spPr>
          <a:xfrm>
            <a:off x="4597625" y="1339150"/>
            <a:ext cx="4191000" cy="2237400"/>
          </a:xfrm>
          <a:prstGeom prst="roundRect">
            <a:avLst>
              <a:gd name="adj" fmla="val 16667"/>
            </a:avLst>
          </a:prstGeom>
          <a:solidFill>
            <a:schemeClr val="accent5"/>
          </a:solidFill>
          <a:ln w="9525" cap="flat" cmpd="sng">
            <a:solidFill>
              <a:srgbClr val="0070C0"/>
            </a:solidFill>
            <a:prstDash val="solid"/>
            <a:round/>
            <a:headEnd type="none" w="sm" len="sm"/>
            <a:tailEnd type="none" w="sm" len="sm"/>
          </a:ln>
          <a:effectLst>
            <a:outerShdw blurRad="100013" dist="57150" dir="5880000" algn="bl" rotWithShape="0">
              <a:srgbClr val="000000">
                <a:alpha val="50000"/>
              </a:srgbClr>
            </a:outerShdw>
          </a:effectLst>
        </p:spPr>
        <p:txBody>
          <a:bodyPr spcFirstLastPara="1" wrap="square" lIns="91425" tIns="91425" rIns="91425" bIns="91425" anchor="ctr" anchorCtr="0">
            <a:noAutofit/>
          </a:bodyPr>
          <a:lstStyle/>
          <a:p>
            <a:pPr marL="0" lvl="0" indent="0" algn="just" rtl="0">
              <a:lnSpc>
                <a:spcPct val="115000"/>
              </a:lnSpc>
              <a:spcBef>
                <a:spcPts val="0"/>
              </a:spcBef>
              <a:spcAft>
                <a:spcPts val="0"/>
              </a:spcAft>
              <a:buClr>
                <a:schemeClr val="dk1"/>
              </a:buClr>
              <a:buSzPts val="1100"/>
              <a:buFont typeface="Arial"/>
              <a:buNone/>
            </a:pPr>
            <a:r>
              <a:rPr lang="es" sz="1000" b="1">
                <a:solidFill>
                  <a:srgbClr val="FFFF00"/>
                </a:solidFill>
                <a:latin typeface="Verdana"/>
                <a:ea typeface="Verdana"/>
                <a:cs typeface="Verdana"/>
                <a:sym typeface="Verdana"/>
              </a:rPr>
              <a:t>La globalización como determinante del estado de salud de las poblaciones</a:t>
            </a:r>
            <a:endParaRPr sz="1000" b="1">
              <a:solidFill>
                <a:srgbClr val="FFFFFF"/>
              </a:solidFill>
              <a:latin typeface="Verdana"/>
              <a:ea typeface="Verdana"/>
              <a:cs typeface="Verdana"/>
              <a:sym typeface="Verdana"/>
            </a:endParaRPr>
          </a:p>
          <a:p>
            <a:pPr marL="0" lvl="0" indent="0" algn="just" rtl="0">
              <a:lnSpc>
                <a:spcPct val="115000"/>
              </a:lnSpc>
              <a:spcBef>
                <a:spcPts val="1200"/>
              </a:spcBef>
              <a:spcAft>
                <a:spcPts val="1200"/>
              </a:spcAft>
              <a:buClr>
                <a:schemeClr val="dk1"/>
              </a:buClr>
              <a:buSzPts val="1100"/>
              <a:buFont typeface="Arial"/>
              <a:buNone/>
            </a:pPr>
            <a:r>
              <a:rPr lang="es" sz="1000">
                <a:solidFill>
                  <a:srgbClr val="FFFFFF"/>
                </a:solidFill>
                <a:latin typeface="Verdana"/>
                <a:ea typeface="Verdana"/>
                <a:cs typeface="Verdana"/>
                <a:sym typeface="Verdana"/>
              </a:rPr>
              <a:t>Lamentablemente, el paso de </a:t>
            </a:r>
            <a:r>
              <a:rPr lang="es" sz="1000" b="1">
                <a:solidFill>
                  <a:srgbClr val="FFFFFF"/>
                </a:solidFill>
                <a:latin typeface="Verdana"/>
                <a:ea typeface="Verdana"/>
                <a:cs typeface="Verdana"/>
                <a:sym typeface="Verdana"/>
              </a:rPr>
              <a:t>enfermedades a través de las fronteras </a:t>
            </a:r>
            <a:r>
              <a:rPr lang="es" sz="1000">
                <a:solidFill>
                  <a:srgbClr val="FFFFFF"/>
                </a:solidFill>
                <a:latin typeface="Verdana"/>
                <a:ea typeface="Verdana"/>
                <a:cs typeface="Verdana"/>
                <a:sym typeface="Verdana"/>
              </a:rPr>
              <a:t>es uno de los principales riesgos de la globalización como consecuencia del tránsito de personas y mercancías entre países, este impacto es bidireccional y provoca la reaparición de enfermedades transmisibles en países desarrollados. Actualmente estamos viviendo en carne propia los efectos de una enfermedad en un mundo globalizado, pero hay que tener en cuenta que también existe un lado positivo respecto a globalización y salud.</a:t>
            </a:r>
            <a:endParaRPr>
              <a:solidFill>
                <a:srgbClr val="FFFFFF"/>
              </a:solidFill>
            </a:endParaRPr>
          </a:p>
        </p:txBody>
      </p:sp>
      <p:sp>
        <p:nvSpPr>
          <p:cNvPr id="713" name="Google Shape;713;g87c229461d_0_156"/>
          <p:cNvSpPr txBox="1"/>
          <p:nvPr/>
        </p:nvSpPr>
        <p:spPr>
          <a:xfrm>
            <a:off x="6550950" y="4859350"/>
            <a:ext cx="2532300" cy="2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700"/>
              <a:t>Fuente: Revista Scielo: Globalización, salud y solidaridad</a:t>
            </a:r>
            <a:endParaRPr sz="700"/>
          </a:p>
        </p:txBody>
      </p:sp>
      <p:pic>
        <p:nvPicPr>
          <p:cNvPr id="714" name="Google Shape;714;g87c229461d_0_156"/>
          <p:cNvPicPr preferRelativeResize="0"/>
          <p:nvPr/>
        </p:nvPicPr>
        <p:blipFill>
          <a:blip r:embed="rId5">
            <a:alphaModFix/>
          </a:blip>
          <a:stretch>
            <a:fillRect/>
          </a:stretch>
        </p:blipFill>
        <p:spPr>
          <a:xfrm>
            <a:off x="4948450" y="3622100"/>
            <a:ext cx="1554100" cy="1390300"/>
          </a:xfrm>
          <a:prstGeom prst="rect">
            <a:avLst/>
          </a:prstGeom>
          <a:noFill/>
          <a:ln>
            <a:noFill/>
          </a:ln>
        </p:spPr>
      </p:pic>
      <p:pic>
        <p:nvPicPr>
          <p:cNvPr id="715" name="Google Shape;715;g87c229461d_0_156"/>
          <p:cNvPicPr preferRelativeResize="0"/>
          <p:nvPr/>
        </p:nvPicPr>
        <p:blipFill>
          <a:blip r:embed="rId6">
            <a:alphaModFix/>
          </a:blip>
          <a:stretch>
            <a:fillRect/>
          </a:stretch>
        </p:blipFill>
        <p:spPr>
          <a:xfrm>
            <a:off x="6934475" y="3622100"/>
            <a:ext cx="1348044" cy="1280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9"/>
        <p:cNvGrpSpPr/>
        <p:nvPr/>
      </p:nvGrpSpPr>
      <p:grpSpPr>
        <a:xfrm>
          <a:off x="0" y="0"/>
          <a:ext cx="0" cy="0"/>
          <a:chOff x="0" y="0"/>
          <a:chExt cx="0" cy="0"/>
        </a:xfrm>
      </p:grpSpPr>
      <p:sp>
        <p:nvSpPr>
          <p:cNvPr id="720" name="Google Shape;720;g8a776c875f_3_17"/>
          <p:cNvSpPr txBox="1">
            <a:spLocks noGrp="1"/>
          </p:cNvSpPr>
          <p:nvPr>
            <p:ph type="ctrTitle" idx="4294967295"/>
          </p:nvPr>
        </p:nvSpPr>
        <p:spPr>
          <a:xfrm rot="-5400000">
            <a:off x="-275149" y="1923450"/>
            <a:ext cx="2128200" cy="441300"/>
          </a:xfrm>
          <a:prstGeom prst="rect">
            <a:avLst/>
          </a:prstGeom>
          <a:noFill/>
          <a:ln>
            <a:noFill/>
          </a:ln>
        </p:spPr>
        <p:txBody>
          <a:bodyPr spcFirstLastPara="1" wrap="square" lIns="91425" tIns="0" rIns="91425" bIns="0" anchor="ctr" anchorCtr="0">
            <a:noAutofit/>
          </a:bodyPr>
          <a:lstStyle/>
          <a:p>
            <a:pPr marL="0" marR="0" lvl="0" indent="0" algn="ctr" rtl="0">
              <a:lnSpc>
                <a:spcPct val="100000"/>
              </a:lnSpc>
              <a:spcBef>
                <a:spcPts val="0"/>
              </a:spcBef>
              <a:spcAft>
                <a:spcPts val="0"/>
              </a:spcAft>
              <a:buClr>
                <a:schemeClr val="dk1"/>
              </a:buClr>
              <a:buSzPts val="2800"/>
              <a:buFont typeface="Arial"/>
              <a:buNone/>
            </a:pPr>
            <a:r>
              <a:rPr lang="es" sz="2300" b="1" i="0" u="none" strike="noStrike" cap="none">
                <a:solidFill>
                  <a:srgbClr val="FF3E77"/>
                </a:solidFill>
                <a:latin typeface="Arial"/>
                <a:ea typeface="Arial"/>
                <a:cs typeface="Arial"/>
                <a:sym typeface="Arial"/>
              </a:rPr>
              <a:t> HISTORIA</a:t>
            </a:r>
            <a:endParaRPr sz="2300" b="1" i="0" u="none" strike="noStrike" cap="none">
              <a:solidFill>
                <a:srgbClr val="FF3E77"/>
              </a:solidFill>
              <a:latin typeface="Arial"/>
              <a:ea typeface="Arial"/>
              <a:cs typeface="Arial"/>
              <a:sym typeface="Arial"/>
            </a:endParaRPr>
          </a:p>
        </p:txBody>
      </p:sp>
      <p:sp>
        <p:nvSpPr>
          <p:cNvPr id="721" name="Google Shape;721;g8a776c875f_3_17"/>
          <p:cNvSpPr txBox="1"/>
          <p:nvPr/>
        </p:nvSpPr>
        <p:spPr>
          <a:xfrm>
            <a:off x="6550950" y="4859350"/>
            <a:ext cx="2532300" cy="2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700"/>
              <a:t>Fuente: Revista Scielo: Globalización, salud y solidaridad</a:t>
            </a:r>
            <a:endParaRPr sz="700"/>
          </a:p>
        </p:txBody>
      </p:sp>
      <p:sp>
        <p:nvSpPr>
          <p:cNvPr id="722" name="Google Shape;722;g8a776c875f_3_17"/>
          <p:cNvSpPr/>
          <p:nvPr/>
        </p:nvSpPr>
        <p:spPr>
          <a:xfrm>
            <a:off x="1009600" y="210250"/>
            <a:ext cx="4210500" cy="4810800"/>
          </a:xfrm>
          <a:prstGeom prst="roundRect">
            <a:avLst>
              <a:gd name="adj" fmla="val 16667"/>
            </a:avLst>
          </a:prstGeom>
          <a:solidFill>
            <a:schemeClr val="accent5"/>
          </a:solidFill>
          <a:ln w="9525" cap="flat" cmpd="sng">
            <a:solidFill>
              <a:srgbClr val="0070C0"/>
            </a:solidFill>
            <a:prstDash val="solid"/>
            <a:round/>
            <a:headEnd type="none" w="sm" len="sm"/>
            <a:tailEnd type="none" w="sm" len="sm"/>
          </a:ln>
          <a:effectLst>
            <a:outerShdw blurRad="100013" dist="57150" dir="5880000" algn="bl" rotWithShape="0">
              <a:srgbClr val="000000">
                <a:alpha val="50000"/>
              </a:srgbClr>
            </a:outerShdw>
          </a:effectLst>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s" sz="1000" b="1">
                <a:solidFill>
                  <a:srgbClr val="FFFF00"/>
                </a:solidFill>
                <a:latin typeface="Verdana"/>
                <a:ea typeface="Verdana"/>
                <a:cs typeface="Verdana"/>
                <a:sym typeface="Verdana"/>
              </a:rPr>
              <a:t>El lado positivo de la globalización para la salud</a:t>
            </a:r>
            <a:endParaRPr sz="1000" b="1">
              <a:solidFill>
                <a:srgbClr val="FFFF00"/>
              </a:solidFill>
              <a:latin typeface="Verdana"/>
              <a:ea typeface="Verdana"/>
              <a:cs typeface="Verdana"/>
              <a:sym typeface="Verdana"/>
            </a:endParaRPr>
          </a:p>
          <a:p>
            <a:pPr marL="0" lvl="0" indent="0" algn="just" rtl="0">
              <a:lnSpc>
                <a:spcPct val="115000"/>
              </a:lnSpc>
              <a:spcBef>
                <a:spcPts val="1200"/>
              </a:spcBef>
              <a:spcAft>
                <a:spcPts val="0"/>
              </a:spcAft>
              <a:buNone/>
            </a:pPr>
            <a:r>
              <a:rPr lang="es" sz="1000">
                <a:solidFill>
                  <a:srgbClr val="FFFFFF"/>
                </a:solidFill>
                <a:latin typeface="Verdana"/>
                <a:ea typeface="Verdana"/>
                <a:cs typeface="Verdana"/>
                <a:sym typeface="Verdana"/>
              </a:rPr>
              <a:t>En el año 2004, la </a:t>
            </a:r>
            <a:r>
              <a:rPr lang="es" sz="1000" b="1">
                <a:solidFill>
                  <a:srgbClr val="FFFFFF"/>
                </a:solidFill>
                <a:latin typeface="Verdana"/>
                <a:ea typeface="Verdana"/>
                <a:cs typeface="Verdana"/>
                <a:sym typeface="Verdana"/>
              </a:rPr>
              <a:t>Comisión Mundial sobre la Dimensión Social de la Globalización</a:t>
            </a:r>
            <a:r>
              <a:rPr lang="es" sz="1000">
                <a:solidFill>
                  <a:srgbClr val="FFFFFF"/>
                </a:solidFill>
                <a:latin typeface="Verdana"/>
                <a:ea typeface="Verdana"/>
                <a:cs typeface="Verdana"/>
                <a:sym typeface="Verdana"/>
              </a:rPr>
              <a:t>, publicó un documento en donde se propone una "Globalización Solidaria" con una responsabilidad compartida en cuanto a la prestación de asistencia a los países e individuos excluidos o desfavorecidos por este fenómeno.                                  La fórmula para lograrlo según esta comisión se basa en reforzar la gobernanza a escala local junto a la reforma de ciertas partes del sistema económico global y donde l</a:t>
            </a:r>
            <a:r>
              <a:rPr lang="es" sz="1000" b="1">
                <a:solidFill>
                  <a:srgbClr val="FFFFFF"/>
                </a:solidFill>
                <a:latin typeface="Verdana"/>
                <a:ea typeface="Verdana"/>
                <a:cs typeface="Verdana"/>
                <a:sym typeface="Verdana"/>
              </a:rPr>
              <a:t>a voluntad política</a:t>
            </a:r>
            <a:r>
              <a:rPr lang="es" sz="1000">
                <a:solidFill>
                  <a:srgbClr val="FFFFFF"/>
                </a:solidFill>
                <a:latin typeface="Verdana"/>
                <a:ea typeface="Verdana"/>
                <a:cs typeface="Verdana"/>
                <a:sym typeface="Verdana"/>
              </a:rPr>
              <a:t> es esencial.</a:t>
            </a:r>
            <a:endParaRPr sz="1000">
              <a:solidFill>
                <a:srgbClr val="FFFFFF"/>
              </a:solidFill>
              <a:latin typeface="Verdana"/>
              <a:ea typeface="Verdana"/>
              <a:cs typeface="Verdana"/>
              <a:sym typeface="Verdana"/>
            </a:endParaRPr>
          </a:p>
          <a:p>
            <a:pPr marL="0" lvl="0" indent="0" algn="just" rtl="0">
              <a:lnSpc>
                <a:spcPct val="115000"/>
              </a:lnSpc>
              <a:spcBef>
                <a:spcPts val="1200"/>
              </a:spcBef>
              <a:spcAft>
                <a:spcPts val="0"/>
              </a:spcAft>
              <a:buNone/>
            </a:pPr>
            <a:r>
              <a:rPr lang="es" sz="1000">
                <a:solidFill>
                  <a:srgbClr val="FFFFFF"/>
                </a:solidFill>
                <a:latin typeface="Verdana"/>
                <a:ea typeface="Verdana"/>
                <a:cs typeface="Verdana"/>
                <a:sym typeface="Verdana"/>
              </a:rPr>
              <a:t>Algunos políticos han tratado de buscar soluciones paliativas a la crítica situación actual, como es el caso del canciller de Francia, </a:t>
            </a:r>
            <a:r>
              <a:rPr lang="es" sz="1000" b="1">
                <a:solidFill>
                  <a:srgbClr val="FFFFFF"/>
                </a:solidFill>
                <a:latin typeface="Verdana"/>
                <a:ea typeface="Verdana"/>
                <a:cs typeface="Verdana"/>
                <a:sym typeface="Verdana"/>
              </a:rPr>
              <a:t>Sr. </a:t>
            </a:r>
            <a:r>
              <a:rPr lang="es" sz="1000" b="1" i="1">
                <a:solidFill>
                  <a:srgbClr val="FFFFFF"/>
                </a:solidFill>
                <a:latin typeface="Verdana"/>
                <a:ea typeface="Verdana"/>
                <a:cs typeface="Verdana"/>
                <a:sym typeface="Verdana"/>
              </a:rPr>
              <a:t>Kouchner,</a:t>
            </a:r>
            <a:r>
              <a:rPr lang="es" sz="1000">
                <a:solidFill>
                  <a:srgbClr val="FFFFFF"/>
                </a:solidFill>
                <a:latin typeface="Verdana"/>
                <a:ea typeface="Verdana"/>
                <a:cs typeface="Verdana"/>
                <a:sym typeface="Verdana"/>
              </a:rPr>
              <a:t> que recientemente planteó que una forma de optimizar este lado positivo de las oportunidades que brinda la globalización, puede ser con la creación de una </a:t>
            </a:r>
            <a:r>
              <a:rPr lang="es" sz="1000" b="1">
                <a:solidFill>
                  <a:srgbClr val="FFFFFF"/>
                </a:solidFill>
                <a:latin typeface="Verdana"/>
                <a:ea typeface="Verdana"/>
                <a:cs typeface="Verdana"/>
                <a:sym typeface="Verdana"/>
              </a:rPr>
              <a:t>"Tarjeta mundial de acceso a la salud"</a:t>
            </a:r>
            <a:r>
              <a:rPr lang="es" sz="1000">
                <a:solidFill>
                  <a:srgbClr val="FFFFFF"/>
                </a:solidFill>
                <a:latin typeface="Verdana"/>
                <a:ea typeface="Verdana"/>
                <a:cs typeface="Verdana"/>
                <a:sym typeface="Verdana"/>
              </a:rPr>
              <a:t> o sea la aparición de una especie de seguro de salud o programa que involucre a nivel mundial a las personas, esta "tarjeta" permitiría a las personas sin recursos acceder a los servicios de salud de forma gratuita en cualquier parte del mundo.</a:t>
            </a:r>
            <a:endParaRPr>
              <a:solidFill>
                <a:srgbClr val="FFFFFF"/>
              </a:solidFill>
            </a:endParaRPr>
          </a:p>
        </p:txBody>
      </p:sp>
      <p:sp>
        <p:nvSpPr>
          <p:cNvPr id="723" name="Google Shape;723;g8a776c875f_3_17"/>
          <p:cNvSpPr/>
          <p:nvPr/>
        </p:nvSpPr>
        <p:spPr>
          <a:xfrm>
            <a:off x="5464100" y="210250"/>
            <a:ext cx="3456900" cy="2474100"/>
          </a:xfrm>
          <a:prstGeom prst="round2DiagRect">
            <a:avLst>
              <a:gd name="adj1" fmla="val 50000"/>
              <a:gd name="adj2" fmla="val 0"/>
            </a:avLst>
          </a:prstGeom>
          <a:solidFill>
            <a:schemeClr val="accent4"/>
          </a:solidFill>
          <a:ln w="9525" cap="flat" cmpd="sng">
            <a:solidFill>
              <a:schemeClr val="dk2"/>
            </a:solidFill>
            <a:prstDash val="solid"/>
            <a:round/>
            <a:headEnd type="none" w="sm" len="sm"/>
            <a:tailEnd type="none" w="sm" len="sm"/>
          </a:ln>
          <a:effectLst>
            <a:outerShdw blurRad="100013" dist="76200" dir="5400000" algn="bl" rotWithShape="0">
              <a:srgbClr val="000000">
                <a:alpha val="50000"/>
              </a:srgbClr>
            </a:outerShdw>
          </a:effectLst>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s" sz="1200" b="1">
                <a:solidFill>
                  <a:srgbClr val="0000FF"/>
                </a:solidFill>
              </a:rPr>
              <a:t>       Actividad</a:t>
            </a:r>
            <a:r>
              <a:rPr lang="es" sz="1200">
                <a:solidFill>
                  <a:srgbClr val="0000FF"/>
                </a:solidFill>
              </a:rPr>
              <a:t>: </a:t>
            </a:r>
            <a:endParaRPr sz="1200">
              <a:solidFill>
                <a:srgbClr val="0000FF"/>
              </a:solidFill>
            </a:endParaRPr>
          </a:p>
          <a:p>
            <a:pPr marL="0" lvl="0" indent="0" algn="just" rtl="0">
              <a:lnSpc>
                <a:spcPct val="115000"/>
              </a:lnSpc>
              <a:spcBef>
                <a:spcPts val="0"/>
              </a:spcBef>
              <a:spcAft>
                <a:spcPts val="0"/>
              </a:spcAft>
              <a:buNone/>
            </a:pPr>
            <a:r>
              <a:rPr lang="es" sz="1000">
                <a:solidFill>
                  <a:srgbClr val="674EA7"/>
                </a:solidFill>
              </a:rPr>
              <a:t>1.- Investiga y reflexiona sobre el rol que cumplen organismos intergubernamentales sobre la salud a nivel mundial.  (Como la organización mundial de la Salud, por ejemplo. Por lo menos dos).  </a:t>
            </a:r>
            <a:r>
              <a:rPr lang="es" sz="1000" b="1">
                <a:solidFill>
                  <a:srgbClr val="674EA7"/>
                </a:solidFill>
              </a:rPr>
              <a:t>¿Sientes que son necesarias y/o hacen un buen trabajo? ¿Qué harías tú si estuvieses a cargo de una de estas organizaciones?</a:t>
            </a:r>
            <a:endParaRPr sz="1000" b="1">
              <a:solidFill>
                <a:srgbClr val="674EA7"/>
              </a:solidFill>
            </a:endParaRPr>
          </a:p>
          <a:p>
            <a:pPr marL="0" lvl="0" indent="0" algn="just" rtl="0">
              <a:lnSpc>
                <a:spcPct val="115000"/>
              </a:lnSpc>
              <a:spcBef>
                <a:spcPts val="0"/>
              </a:spcBef>
              <a:spcAft>
                <a:spcPts val="0"/>
              </a:spcAft>
              <a:buNone/>
            </a:pPr>
            <a:endParaRPr sz="1000">
              <a:solidFill>
                <a:srgbClr val="674EA7"/>
              </a:solidFill>
            </a:endParaRPr>
          </a:p>
          <a:p>
            <a:pPr marL="0" lvl="0" indent="0" algn="just" rtl="0">
              <a:lnSpc>
                <a:spcPct val="115000"/>
              </a:lnSpc>
              <a:spcBef>
                <a:spcPts val="0"/>
              </a:spcBef>
              <a:spcAft>
                <a:spcPts val="0"/>
              </a:spcAft>
              <a:buNone/>
            </a:pPr>
            <a:r>
              <a:rPr lang="es" sz="1000">
                <a:solidFill>
                  <a:srgbClr val="674EA7"/>
                </a:solidFill>
              </a:rPr>
              <a:t>2.- ¿Cuál crees tú que es el rol que cumples tú y tu círculo social para el bienestar de tu comunidad? </a:t>
            </a:r>
            <a:r>
              <a:rPr lang="es" sz="1000" b="1">
                <a:solidFill>
                  <a:srgbClr val="674EA7"/>
                </a:solidFill>
              </a:rPr>
              <a:t>¿Y para el mundo?</a:t>
            </a:r>
            <a:endParaRPr sz="1000" b="1">
              <a:solidFill>
                <a:srgbClr val="674EA7"/>
              </a:solidFill>
            </a:endParaRPr>
          </a:p>
        </p:txBody>
      </p:sp>
      <p:pic>
        <p:nvPicPr>
          <p:cNvPr id="724" name="Google Shape;724;g8a776c875f_3_17"/>
          <p:cNvPicPr preferRelativeResize="0"/>
          <p:nvPr/>
        </p:nvPicPr>
        <p:blipFill>
          <a:blip r:embed="rId4">
            <a:alphaModFix/>
          </a:blip>
          <a:stretch>
            <a:fillRect/>
          </a:stretch>
        </p:blipFill>
        <p:spPr>
          <a:xfrm>
            <a:off x="6069450" y="2731150"/>
            <a:ext cx="2096110" cy="21282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8"/>
        <p:cNvGrpSpPr/>
        <p:nvPr/>
      </p:nvGrpSpPr>
      <p:grpSpPr>
        <a:xfrm>
          <a:off x="0" y="0"/>
          <a:ext cx="0" cy="0"/>
          <a:chOff x="0" y="0"/>
          <a:chExt cx="0" cy="0"/>
        </a:xfrm>
      </p:grpSpPr>
      <p:sp>
        <p:nvSpPr>
          <p:cNvPr id="729" name="Google Shape;729;g87c229461d_0_160"/>
          <p:cNvSpPr txBox="1">
            <a:spLocks noGrp="1"/>
          </p:cNvSpPr>
          <p:nvPr>
            <p:ph type="ctrTitle" idx="4294967295"/>
          </p:nvPr>
        </p:nvSpPr>
        <p:spPr>
          <a:xfrm rot="-5400000">
            <a:off x="-294075" y="1734450"/>
            <a:ext cx="2128200" cy="819300"/>
          </a:xfrm>
          <a:prstGeom prst="rect">
            <a:avLst/>
          </a:prstGeom>
          <a:noFill/>
          <a:ln>
            <a:noFill/>
          </a:ln>
        </p:spPr>
        <p:txBody>
          <a:bodyPr spcFirstLastPara="1" wrap="square" lIns="91425" tIns="0" rIns="91425" bIns="0" anchor="ctr" anchorCtr="0">
            <a:noAutofit/>
          </a:bodyPr>
          <a:lstStyle/>
          <a:p>
            <a:pPr marL="0" marR="0" lvl="0" indent="0" algn="ctr" rtl="0">
              <a:lnSpc>
                <a:spcPct val="100000"/>
              </a:lnSpc>
              <a:spcBef>
                <a:spcPts val="0"/>
              </a:spcBef>
              <a:spcAft>
                <a:spcPts val="0"/>
              </a:spcAft>
              <a:buClr>
                <a:schemeClr val="dk1"/>
              </a:buClr>
              <a:buSzPts val="2800"/>
              <a:buFont typeface="Arial"/>
              <a:buNone/>
            </a:pPr>
            <a:r>
              <a:rPr lang="es" sz="2300" b="1" i="0" u="none" strike="noStrike" cap="none">
                <a:solidFill>
                  <a:srgbClr val="FF3E77"/>
                </a:solidFill>
                <a:latin typeface="Arial"/>
                <a:ea typeface="Arial"/>
                <a:cs typeface="Arial"/>
                <a:sym typeface="Arial"/>
              </a:rPr>
              <a:t>RELIGIÓN</a:t>
            </a:r>
            <a:endParaRPr sz="2300" b="1" i="0" u="none" strike="noStrike" cap="none">
              <a:solidFill>
                <a:srgbClr val="FF3E77"/>
              </a:solidFill>
              <a:latin typeface="Arial"/>
              <a:ea typeface="Arial"/>
              <a:cs typeface="Arial"/>
              <a:sym typeface="Arial"/>
            </a:endParaRPr>
          </a:p>
        </p:txBody>
      </p:sp>
      <p:sp>
        <p:nvSpPr>
          <p:cNvPr id="730" name="Google Shape;730;g87c229461d_0_160"/>
          <p:cNvSpPr txBox="1"/>
          <p:nvPr/>
        </p:nvSpPr>
        <p:spPr>
          <a:xfrm>
            <a:off x="1292200" y="1016000"/>
            <a:ext cx="3369900" cy="297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s" sz="1300" dirty="0">
                <a:solidFill>
                  <a:srgbClr val="0404E2"/>
                </a:solidFill>
              </a:rPr>
              <a:t>L</a:t>
            </a:r>
            <a:r>
              <a:rPr lang="es" sz="1200" dirty="0">
                <a:solidFill>
                  <a:srgbClr val="0404E2"/>
                </a:solidFill>
              </a:rPr>
              <a:t>a solidaridad constituye una herramienta esencial para construir un mundo mejor. Pero más allá de los buenos valores que implica, incluso la ciencia se ha ocupado de esta cuestión altruista. Dice la neurociencia social que cuando dos personas interactúan para ayudarse, en el cerebro se activan circuitos con efecto en la memoria y en las funciones ejecutivas. En otras palabras: el altruismo despierta lo que los expertos llaman el cerebro social, ese lugar donde las emociones y el conocimiento pueden contribuir a hacer una sociedad mejor.</a:t>
            </a:r>
            <a:endParaRPr sz="1200" dirty="0">
              <a:solidFill>
                <a:srgbClr val="0404E2"/>
              </a:solidFill>
            </a:endParaRPr>
          </a:p>
        </p:txBody>
      </p:sp>
      <p:sp>
        <p:nvSpPr>
          <p:cNvPr id="731" name="Google Shape;731;g87c229461d_0_160"/>
          <p:cNvSpPr txBox="1"/>
          <p:nvPr/>
        </p:nvSpPr>
        <p:spPr>
          <a:xfrm>
            <a:off x="1292200" y="0"/>
            <a:ext cx="7730400" cy="108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s" dirty="0">
                <a:solidFill>
                  <a:schemeClr val="dk1"/>
                </a:solidFill>
              </a:rPr>
              <a:t>Querid@s estudiantes, espero que se encuentren muy bien junto a sus seres queridos, en esta ocasión nuestra actividad tiene por objetivo reforzar valores fundamentales para cumplir nuestras metas en base a la solidaridad, empatía y altruismo. Para ello, te invito a ver el siguiente video: </a:t>
            </a:r>
            <a:endParaRPr dirty="0">
              <a:solidFill>
                <a:schemeClr val="dk1"/>
              </a:solidFill>
            </a:endParaRPr>
          </a:p>
        </p:txBody>
      </p:sp>
      <p:sp>
        <p:nvSpPr>
          <p:cNvPr id="732" name="Google Shape;732;g87c229461d_0_160"/>
          <p:cNvSpPr txBox="1"/>
          <p:nvPr/>
        </p:nvSpPr>
        <p:spPr>
          <a:xfrm>
            <a:off x="4523350" y="4255925"/>
            <a:ext cx="4353300" cy="753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1" u="none" strike="noStrike" cap="none">
              <a:solidFill>
                <a:srgbClr val="9900FF"/>
              </a:solidFill>
              <a:latin typeface="Impact"/>
              <a:ea typeface="Impact"/>
              <a:cs typeface="Impact"/>
              <a:sym typeface="Impact"/>
            </a:endParaRPr>
          </a:p>
        </p:txBody>
      </p:sp>
      <p:sp>
        <p:nvSpPr>
          <p:cNvPr id="733" name="Google Shape;733;g87c229461d_0_160"/>
          <p:cNvSpPr txBox="1"/>
          <p:nvPr/>
        </p:nvSpPr>
        <p:spPr>
          <a:xfrm>
            <a:off x="618875" y="3837000"/>
            <a:ext cx="4043400" cy="1172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300"/>
              </a:spcBef>
              <a:spcAft>
                <a:spcPts val="1300"/>
              </a:spcAft>
              <a:buClr>
                <a:schemeClr val="dk1"/>
              </a:buClr>
              <a:buSzPts val="1100"/>
              <a:buFont typeface="Arial"/>
              <a:buNone/>
            </a:pPr>
            <a:endParaRPr sz="1400" b="0" i="0" u="none" strike="noStrike" cap="none">
              <a:solidFill>
                <a:srgbClr val="000000"/>
              </a:solidFill>
              <a:highlight>
                <a:srgbClr val="FFFF00"/>
              </a:highlight>
              <a:latin typeface="Arial"/>
              <a:ea typeface="Arial"/>
              <a:cs typeface="Arial"/>
              <a:sym typeface="Arial"/>
            </a:endParaRPr>
          </a:p>
        </p:txBody>
      </p:sp>
      <p:pic>
        <p:nvPicPr>
          <p:cNvPr id="734" name="Google Shape;734;g87c229461d_0_160" descr="hmed Elmatarawi muestra en este cortometraje el valor del altruismo y la solidaridad. Pretende concienciar a la juventud de la importancia de estos valores morales, y de que toda buena acción acaba teniendo su recompensa." title="Altruismo - Solidaridad">
            <a:hlinkClick r:id="rId4"/>
          </p:cNvPr>
          <p:cNvPicPr preferRelativeResize="0"/>
          <p:nvPr/>
        </p:nvPicPr>
        <p:blipFill>
          <a:blip r:embed="rId5">
            <a:alphaModFix/>
          </a:blip>
          <a:stretch>
            <a:fillRect/>
          </a:stretch>
        </p:blipFill>
        <p:spPr>
          <a:xfrm>
            <a:off x="4662000" y="906150"/>
            <a:ext cx="4152475" cy="2128200"/>
          </a:xfrm>
          <a:prstGeom prst="rect">
            <a:avLst/>
          </a:prstGeom>
          <a:noFill/>
          <a:ln>
            <a:noFill/>
          </a:ln>
        </p:spPr>
      </p:pic>
      <p:sp>
        <p:nvSpPr>
          <p:cNvPr id="735" name="Google Shape;735;g87c229461d_0_160"/>
          <p:cNvSpPr txBox="1"/>
          <p:nvPr/>
        </p:nvSpPr>
        <p:spPr>
          <a:xfrm>
            <a:off x="4774625" y="3034350"/>
            <a:ext cx="3866100" cy="197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 sz="1200" b="1" dirty="0">
                <a:solidFill>
                  <a:srgbClr val="9900FF"/>
                </a:solidFill>
                <a:latin typeface="Comic Sans MS"/>
                <a:ea typeface="Comic Sans MS"/>
                <a:cs typeface="Comic Sans MS"/>
                <a:sym typeface="Comic Sans MS"/>
              </a:rPr>
              <a:t>Luego de ver el video, cuéntame 2 acciones solidarias que hayas realizado en la última semana, las cuales fueron un aporte a tu bienestar y salud personal. Si no haz realizado ninguna, ¡¡te invito a que lo hagas y me cuentes!!</a:t>
            </a:r>
            <a:endParaRPr sz="1200" b="1" dirty="0">
              <a:solidFill>
                <a:srgbClr val="9900FF"/>
              </a:solidFill>
              <a:latin typeface="Comic Sans MS"/>
              <a:ea typeface="Comic Sans MS"/>
              <a:cs typeface="Comic Sans MS"/>
              <a:sym typeface="Comic Sans MS"/>
            </a:endParaRPr>
          </a:p>
          <a:p>
            <a:pPr marL="0" lvl="0" indent="0" algn="l" rtl="0">
              <a:lnSpc>
                <a:spcPct val="115000"/>
              </a:lnSpc>
              <a:spcBef>
                <a:spcPts val="0"/>
              </a:spcBef>
              <a:spcAft>
                <a:spcPts val="0"/>
              </a:spcAft>
              <a:buNone/>
            </a:pPr>
            <a:r>
              <a:rPr lang="es" sz="1200" dirty="0">
                <a:solidFill>
                  <a:srgbClr val="0404E2"/>
                </a:solidFill>
                <a:latin typeface="Comic Sans MS"/>
                <a:ea typeface="Comic Sans MS"/>
                <a:cs typeface="Comic Sans MS"/>
                <a:sym typeface="Comic Sans MS"/>
              </a:rPr>
              <a:t>Recuerda que cada una de nuestras acciones dejan huellas en nuestro círculo más cercano… procura que esas huellas sean positivas y contribuyan a un mundo mejor</a:t>
            </a:r>
            <a:r>
              <a:rPr lang="es" sz="1200" dirty="0">
                <a:solidFill>
                  <a:srgbClr val="9900FF"/>
                </a:solidFill>
                <a:latin typeface="Comic Sans MS"/>
                <a:ea typeface="Comic Sans MS"/>
                <a:cs typeface="Comic Sans MS"/>
                <a:sym typeface="Comic Sans MS"/>
              </a:rPr>
              <a:t>.</a:t>
            </a:r>
            <a:endParaRPr sz="1200" dirty="0">
              <a:solidFill>
                <a:srgbClr val="9900FF"/>
              </a:solidFill>
              <a:latin typeface="Comic Sans MS"/>
              <a:ea typeface="Comic Sans MS"/>
              <a:cs typeface="Comic Sans MS"/>
              <a:sym typeface="Comic Sans MS"/>
            </a:endParaRPr>
          </a:p>
        </p:txBody>
      </p:sp>
      <p:pic>
        <p:nvPicPr>
          <p:cNvPr id="736" name="Google Shape;736;g87c229461d_0_160"/>
          <p:cNvPicPr preferRelativeResize="0"/>
          <p:nvPr/>
        </p:nvPicPr>
        <p:blipFill>
          <a:blip r:embed="rId6">
            <a:alphaModFix/>
          </a:blip>
          <a:stretch>
            <a:fillRect/>
          </a:stretch>
        </p:blipFill>
        <p:spPr>
          <a:xfrm>
            <a:off x="1188000" y="3837125"/>
            <a:ext cx="3541321" cy="1172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0"/>
        <p:cNvGrpSpPr/>
        <p:nvPr/>
      </p:nvGrpSpPr>
      <p:grpSpPr>
        <a:xfrm>
          <a:off x="0" y="0"/>
          <a:ext cx="0" cy="0"/>
          <a:chOff x="0" y="0"/>
          <a:chExt cx="0" cy="0"/>
        </a:xfrm>
      </p:grpSpPr>
      <p:sp>
        <p:nvSpPr>
          <p:cNvPr id="741" name="Google Shape;741;g87c229461d_0_151"/>
          <p:cNvSpPr txBox="1">
            <a:spLocks noGrp="1"/>
          </p:cNvSpPr>
          <p:nvPr>
            <p:ph type="title" idx="4294967295"/>
          </p:nvPr>
        </p:nvSpPr>
        <p:spPr>
          <a:xfrm rot="-5400000">
            <a:off x="-541338" y="1930400"/>
            <a:ext cx="2832101" cy="900113"/>
          </a:xfrm>
          <a:prstGeom prst="rect">
            <a:avLst/>
          </a:prstGeom>
          <a:noFill/>
          <a:ln>
            <a:noFill/>
          </a:ln>
        </p:spPr>
        <p:txBody>
          <a:bodyPr spcFirstLastPara="1" wrap="square" lIns="91425" tIns="0" rIns="91425" bIns="0" anchor="t" anchorCtr="0">
            <a:noAutofit/>
          </a:bodyPr>
          <a:lstStyle/>
          <a:p>
            <a:pPr marL="0" marR="0" lvl="0" indent="0" algn="r" rtl="0">
              <a:lnSpc>
                <a:spcPct val="100000"/>
              </a:lnSpc>
              <a:spcBef>
                <a:spcPts val="0"/>
              </a:spcBef>
              <a:spcAft>
                <a:spcPts val="0"/>
              </a:spcAft>
              <a:buClr>
                <a:schemeClr val="dk1"/>
              </a:buClr>
              <a:buSzPts val="2800"/>
              <a:buFont typeface="Arial"/>
              <a:buNone/>
            </a:pPr>
            <a:r>
              <a:rPr lang="es" sz="2300" b="1" i="0" u="none" strike="noStrike" cap="none">
                <a:solidFill>
                  <a:srgbClr val="FF3E77"/>
                </a:solidFill>
                <a:latin typeface="Arial"/>
                <a:ea typeface="Arial"/>
                <a:cs typeface="Arial"/>
                <a:sym typeface="Arial"/>
              </a:rPr>
              <a:t>CIENCIAS PARA LA CIUDADANÍA</a:t>
            </a:r>
            <a:endParaRPr sz="2300" b="1" i="0" u="none" strike="noStrike" cap="none">
              <a:solidFill>
                <a:srgbClr val="FF3E77"/>
              </a:solidFill>
              <a:latin typeface="Arial"/>
              <a:ea typeface="Arial"/>
              <a:cs typeface="Arial"/>
              <a:sym typeface="Arial"/>
            </a:endParaRPr>
          </a:p>
        </p:txBody>
      </p:sp>
      <p:sp>
        <p:nvSpPr>
          <p:cNvPr id="742" name="Google Shape;742;g87c229461d_0_151"/>
          <p:cNvSpPr txBox="1"/>
          <p:nvPr/>
        </p:nvSpPr>
        <p:spPr>
          <a:xfrm>
            <a:off x="1584675" y="3102225"/>
            <a:ext cx="3505800" cy="186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g87c229461d_0_151"/>
          <p:cNvSpPr txBox="1"/>
          <p:nvPr/>
        </p:nvSpPr>
        <p:spPr>
          <a:xfrm>
            <a:off x="1460125" y="253550"/>
            <a:ext cx="3640500" cy="11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g87c229461d_0_151"/>
          <p:cNvSpPr txBox="1"/>
          <p:nvPr/>
        </p:nvSpPr>
        <p:spPr>
          <a:xfrm>
            <a:off x="1399175" y="1630750"/>
            <a:ext cx="6928500" cy="30000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600"/>
              </a:spcBef>
              <a:spcAft>
                <a:spcPts val="0"/>
              </a:spcAft>
              <a:buNone/>
            </a:pPr>
            <a:r>
              <a:rPr lang="es"/>
              <a:t>Según las noticias que recopilaron en el trabajo pasado una de las medidas  más importantes del </a:t>
            </a:r>
            <a:r>
              <a:rPr lang="es">
                <a:solidFill>
                  <a:schemeClr val="dk1"/>
                </a:solidFill>
              </a:rPr>
              <a:t>Municipio de Quilicura </a:t>
            </a:r>
            <a:r>
              <a:rPr lang="es"/>
              <a:t>son las </a:t>
            </a:r>
            <a:r>
              <a:rPr lang="es" b="1"/>
              <a:t>canastas alimenticias</a:t>
            </a:r>
            <a:r>
              <a:rPr lang="es"/>
              <a:t> como medida para el Bienestar, </a:t>
            </a:r>
            <a:r>
              <a:rPr lang="es" b="1"/>
              <a:t>Actividad 1: Te invito a que respondas ¿Qué alimentos tienes disponible en tu casa?, para esto realiza una lista con todos los alimentos que tengas en casa (Frutas, Verduras, Legumbres, Semillas, Carnes, Lácteos, Algas, Condimentos, otros). </a:t>
            </a:r>
            <a:r>
              <a:rPr lang="es" b="1" i="1"/>
              <a:t>Empoderate de tu cocina, es la mayor fuente de salud y nos permitirá seguir avanzando en cómo aprovecharla mejor!</a:t>
            </a:r>
            <a:endParaRPr b="1" i="1"/>
          </a:p>
          <a:p>
            <a:pPr marL="0" marR="0" lvl="0" indent="0" algn="just" rtl="0">
              <a:lnSpc>
                <a:spcPct val="100000"/>
              </a:lnSpc>
              <a:spcBef>
                <a:spcPts val="600"/>
              </a:spcBef>
              <a:spcAft>
                <a:spcPts val="0"/>
              </a:spcAft>
              <a:buNone/>
            </a:pPr>
            <a:endParaRPr/>
          </a:p>
          <a:p>
            <a:pPr marL="0" marR="0" lvl="0" indent="0" algn="just" rtl="0">
              <a:lnSpc>
                <a:spcPct val="100000"/>
              </a:lnSpc>
              <a:spcBef>
                <a:spcPts val="600"/>
              </a:spcBef>
              <a:spcAft>
                <a:spcPts val="0"/>
              </a:spcAft>
              <a:buNone/>
            </a:pPr>
            <a:endParaRPr>
              <a:solidFill>
                <a:srgbClr val="38761D"/>
              </a:solidFill>
            </a:endParaRPr>
          </a:p>
        </p:txBody>
      </p:sp>
      <p:pic>
        <p:nvPicPr>
          <p:cNvPr id="745" name="Google Shape;745;g87c229461d_0_151"/>
          <p:cNvPicPr preferRelativeResize="0"/>
          <p:nvPr/>
        </p:nvPicPr>
        <p:blipFill>
          <a:blip r:embed="rId4">
            <a:alphaModFix/>
          </a:blip>
          <a:stretch>
            <a:fillRect/>
          </a:stretch>
        </p:blipFill>
        <p:spPr>
          <a:xfrm>
            <a:off x="1755700" y="253550"/>
            <a:ext cx="1468175" cy="1468175"/>
          </a:xfrm>
          <a:prstGeom prst="rect">
            <a:avLst/>
          </a:prstGeom>
          <a:noFill/>
          <a:ln w="19050" cap="flat" cmpd="sng">
            <a:solidFill>
              <a:srgbClr val="000000"/>
            </a:solidFill>
            <a:prstDash val="solid"/>
            <a:round/>
            <a:headEnd type="none" w="sm" len="sm"/>
            <a:tailEnd type="none" w="sm" len="sm"/>
          </a:ln>
        </p:spPr>
      </p:pic>
      <p:sp>
        <p:nvSpPr>
          <p:cNvPr id="746" name="Google Shape;746;g87c229461d_0_151"/>
          <p:cNvSpPr/>
          <p:nvPr/>
        </p:nvSpPr>
        <p:spPr>
          <a:xfrm>
            <a:off x="3868850" y="370850"/>
            <a:ext cx="5029500" cy="1043100"/>
          </a:xfrm>
          <a:prstGeom prst="wedgeRoundRectCallout">
            <a:avLst>
              <a:gd name="adj1" fmla="val -65434"/>
              <a:gd name="adj2" fmla="val -1345"/>
              <a:gd name="adj3" fmla="val 0"/>
            </a:avLst>
          </a:prstGeom>
          <a:solidFill>
            <a:schemeClr val="accent5"/>
          </a:solidFill>
          <a:ln w="9525" cap="flat" cmpd="sng">
            <a:solidFill>
              <a:schemeClr val="dk2"/>
            </a:solidFill>
            <a:prstDash val="solid"/>
            <a:round/>
            <a:headEnd type="none" w="sm" len="sm"/>
            <a:tailEnd type="none" w="sm" len="sm"/>
          </a:ln>
          <a:effectLst>
            <a:outerShdw blurRad="100013" dist="95250" dir="6780000" algn="bl" rotWithShape="0">
              <a:srgbClr val="000000">
                <a:alpha val="50000"/>
              </a:srgbClr>
            </a:outerShdw>
          </a:effectLst>
        </p:spPr>
        <p:txBody>
          <a:bodyPr spcFirstLastPara="1" wrap="square" lIns="91425" tIns="91425" rIns="91425" bIns="91425" anchor="ctr" anchorCtr="0">
            <a:noAutofit/>
          </a:bodyPr>
          <a:lstStyle/>
          <a:p>
            <a:pPr marL="0" lvl="0" indent="179999" algn="just" rtl="0">
              <a:lnSpc>
                <a:spcPct val="115000"/>
              </a:lnSpc>
              <a:spcBef>
                <a:spcPts val="0"/>
              </a:spcBef>
              <a:spcAft>
                <a:spcPts val="0"/>
              </a:spcAft>
              <a:buClr>
                <a:schemeClr val="dk1"/>
              </a:buClr>
              <a:buSzPts val="1100"/>
              <a:buFont typeface="Arial"/>
              <a:buNone/>
            </a:pPr>
            <a:r>
              <a:rPr lang="es" sz="1100" dirty="0">
                <a:solidFill>
                  <a:schemeClr val="lt1"/>
                </a:solidFill>
              </a:rPr>
              <a:t>Los </a:t>
            </a:r>
            <a:r>
              <a:rPr lang="es" sz="1100" b="1" dirty="0" smtClean="0">
                <a:solidFill>
                  <a:srgbClr val="FFFF00"/>
                </a:solidFill>
              </a:rPr>
              <a:t>Objetivos </a:t>
            </a:r>
            <a:r>
              <a:rPr lang="es" sz="1100" b="1" dirty="0">
                <a:solidFill>
                  <a:srgbClr val="FFFF00"/>
                </a:solidFill>
              </a:rPr>
              <a:t>de </a:t>
            </a:r>
            <a:r>
              <a:rPr lang="es" sz="1100" b="1" dirty="0" smtClean="0">
                <a:solidFill>
                  <a:srgbClr val="FFFF00"/>
                </a:solidFill>
              </a:rPr>
              <a:t>aprendizajes </a:t>
            </a:r>
            <a:r>
              <a:rPr lang="es" sz="1100" b="1" dirty="0">
                <a:solidFill>
                  <a:srgbClr val="FFFF00"/>
                </a:solidFill>
              </a:rPr>
              <a:t>(OA)</a:t>
            </a:r>
            <a:r>
              <a:rPr lang="es" sz="1100" dirty="0">
                <a:solidFill>
                  <a:schemeClr val="lt1"/>
                </a:solidFill>
              </a:rPr>
              <a:t> de Ciencias para la Ciudadanía priorizado por el </a:t>
            </a:r>
            <a:r>
              <a:rPr lang="es" sz="1100" dirty="0">
                <a:solidFill>
                  <a:schemeClr val="accent6"/>
                </a:solidFill>
              </a:rPr>
              <a:t>Ministerio de Educación</a:t>
            </a:r>
            <a:r>
              <a:rPr lang="es" sz="1100" dirty="0">
                <a:solidFill>
                  <a:schemeClr val="lt1"/>
                </a:solidFill>
              </a:rPr>
              <a:t> para ti esta vez, son los siguientes:</a:t>
            </a:r>
            <a:endParaRPr sz="1100" dirty="0">
              <a:solidFill>
                <a:schemeClr val="lt1"/>
              </a:solidFill>
            </a:endParaRPr>
          </a:p>
          <a:p>
            <a:pPr marL="0" lvl="0" indent="179999" algn="just" rtl="0">
              <a:lnSpc>
                <a:spcPct val="115000"/>
              </a:lnSpc>
              <a:spcBef>
                <a:spcPts val="0"/>
              </a:spcBef>
              <a:spcAft>
                <a:spcPts val="0"/>
              </a:spcAft>
              <a:buClr>
                <a:schemeClr val="dk1"/>
              </a:buClr>
              <a:buSzPts val="1100"/>
              <a:buFont typeface="Arial"/>
              <a:buNone/>
            </a:pPr>
            <a:r>
              <a:rPr lang="es" sz="1100" b="1" dirty="0">
                <a:solidFill>
                  <a:schemeClr val="accent6"/>
                </a:solidFill>
              </a:rPr>
              <a:t>OA 2 y 4: </a:t>
            </a:r>
            <a:r>
              <a:rPr lang="es" sz="1000" dirty="0">
                <a:solidFill>
                  <a:srgbClr val="FFFFFF"/>
                </a:solidFill>
                <a:latin typeface="Roboto"/>
                <a:ea typeface="Roboto"/>
                <a:cs typeface="Roboto"/>
                <a:sym typeface="Roboto"/>
              </a:rPr>
              <a:t>Investigar y comparar diversas medicinas para la resolución de problemas de </a:t>
            </a:r>
            <a:r>
              <a:rPr lang="es" sz="1000" dirty="0" smtClean="0">
                <a:solidFill>
                  <a:srgbClr val="FFFFFF"/>
                </a:solidFill>
                <a:latin typeface="Roboto"/>
                <a:ea typeface="Roboto"/>
                <a:cs typeface="Roboto"/>
                <a:sym typeface="Roboto"/>
              </a:rPr>
              <a:t>salud  y </a:t>
            </a:r>
            <a:r>
              <a:rPr lang="es" sz="1000" dirty="0">
                <a:solidFill>
                  <a:srgbClr val="FFFFFF"/>
                </a:solidFill>
                <a:latin typeface="Roboto"/>
                <a:ea typeface="Roboto"/>
                <a:cs typeface="Roboto"/>
                <a:sym typeface="Roboto"/>
              </a:rPr>
              <a:t>Evaluar críticamente posibles medidas de prevención.</a:t>
            </a:r>
            <a:endParaRPr sz="1300" dirty="0">
              <a:solidFill>
                <a:srgbClr val="FFFFFF"/>
              </a:solidFill>
            </a:endParaRPr>
          </a:p>
        </p:txBody>
      </p:sp>
      <p:pic>
        <p:nvPicPr>
          <p:cNvPr id="747" name="Google Shape;747;g87c229461d_0_151"/>
          <p:cNvPicPr preferRelativeResize="0"/>
          <p:nvPr/>
        </p:nvPicPr>
        <p:blipFill>
          <a:blip r:embed="rId5">
            <a:alphaModFix/>
          </a:blip>
          <a:stretch>
            <a:fillRect/>
          </a:stretch>
        </p:blipFill>
        <p:spPr>
          <a:xfrm>
            <a:off x="1" y="3515625"/>
            <a:ext cx="2173297" cy="1627875"/>
          </a:xfrm>
          <a:prstGeom prst="rect">
            <a:avLst/>
          </a:prstGeom>
          <a:noFill/>
          <a:ln>
            <a:noFill/>
          </a:ln>
        </p:spPr>
      </p:pic>
      <p:sp>
        <p:nvSpPr>
          <p:cNvPr id="748" name="Google Shape;748;g87c229461d_0_151"/>
          <p:cNvSpPr/>
          <p:nvPr/>
        </p:nvSpPr>
        <p:spPr>
          <a:xfrm>
            <a:off x="2173300" y="3660500"/>
            <a:ext cx="6628800" cy="1043100"/>
          </a:xfrm>
          <a:prstGeom prst="wedgeRoundRectCallout">
            <a:avLst>
              <a:gd name="adj1" fmla="val -55322"/>
              <a:gd name="adj2" fmla="val -8417"/>
              <a:gd name="adj3" fmla="val 0"/>
            </a:avLst>
          </a:prstGeom>
          <a:solidFill>
            <a:schemeClr val="accent5"/>
          </a:solidFill>
          <a:ln w="9525" cap="flat" cmpd="sng">
            <a:solidFill>
              <a:schemeClr val="dk2"/>
            </a:solidFill>
            <a:prstDash val="solid"/>
            <a:round/>
            <a:headEnd type="none" w="sm" len="sm"/>
            <a:tailEnd type="none" w="sm" len="sm"/>
          </a:ln>
          <a:effectLst>
            <a:outerShdw blurRad="100013" dist="95250" dir="6780000" algn="bl" rotWithShape="0">
              <a:srgbClr val="000000">
                <a:alpha val="50000"/>
              </a:srgbClr>
            </a:outerShdw>
          </a:effectLst>
        </p:spPr>
        <p:txBody>
          <a:bodyPr spcFirstLastPara="1" wrap="square" lIns="91425" tIns="91425" rIns="91425" bIns="91425" anchor="ctr" anchorCtr="0">
            <a:noAutofit/>
          </a:bodyPr>
          <a:lstStyle/>
          <a:p>
            <a:pPr marL="0" lvl="0" indent="0" algn="just" rtl="0">
              <a:spcBef>
                <a:spcPts val="0"/>
              </a:spcBef>
              <a:spcAft>
                <a:spcPts val="0"/>
              </a:spcAft>
              <a:buNone/>
            </a:pPr>
            <a:r>
              <a:rPr lang="es" sz="1100">
                <a:solidFill>
                  <a:srgbClr val="FFFFFF"/>
                </a:solidFill>
              </a:rPr>
              <a:t>En la siguiente slide te presentamos una actividad que te propone Jeong Kwan que es una monja budista de Seon y chef de cocina coreana nacida en 1957. Vive en la ermita de Chunjinam en el templo Baegyangsa en Corea del Sur, donde cocina para monjas y monjes, así como para visitantes ocasionales. Jeong Kwan no posee un restaurante y no tiene capacitación culinaria formal. Aún así cautiva a los mejores chef del mundo con sus técnicas de fermentación de los alimentos. [</a:t>
            </a:r>
            <a:r>
              <a:rPr lang="es" sz="1100" u="sng">
                <a:solidFill>
                  <a:schemeClr val="lt1"/>
                </a:solidFill>
                <a:hlinkClick r:id="rId6"/>
              </a:rPr>
              <a:t>https://mujeresbacanas.coEnm/la-comida-espiritual-jeong-kwan-la-comida-es/</a:t>
            </a:r>
            <a:r>
              <a:rPr lang="es" sz="1100">
                <a:solidFill>
                  <a:srgbClr val="FFFFFF"/>
                </a:solidFill>
              </a:rPr>
              <a:t>]</a:t>
            </a:r>
            <a:endParaRPr sz="1100">
              <a:solidFill>
                <a:srgbClr val="FFFF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2"/>
        <p:cNvGrpSpPr/>
        <p:nvPr/>
      </p:nvGrpSpPr>
      <p:grpSpPr>
        <a:xfrm>
          <a:off x="0" y="0"/>
          <a:ext cx="0" cy="0"/>
          <a:chOff x="0" y="0"/>
          <a:chExt cx="0" cy="0"/>
        </a:xfrm>
      </p:grpSpPr>
      <p:pic>
        <p:nvPicPr>
          <p:cNvPr id="753" name="Google Shape;753;g8a776c875f_1_20"/>
          <p:cNvPicPr preferRelativeResize="0"/>
          <p:nvPr/>
        </p:nvPicPr>
        <p:blipFill>
          <a:blip r:embed="rId4">
            <a:alphaModFix/>
          </a:blip>
          <a:stretch>
            <a:fillRect/>
          </a:stretch>
        </p:blipFill>
        <p:spPr>
          <a:xfrm>
            <a:off x="6775425" y="-19983"/>
            <a:ext cx="2034900" cy="1975963"/>
          </a:xfrm>
          <a:prstGeom prst="rect">
            <a:avLst/>
          </a:prstGeom>
          <a:noFill/>
          <a:ln>
            <a:noFill/>
          </a:ln>
        </p:spPr>
      </p:pic>
      <p:sp>
        <p:nvSpPr>
          <p:cNvPr id="754" name="Google Shape;754;g8a776c875f_1_20"/>
          <p:cNvSpPr txBox="1">
            <a:spLocks noGrp="1"/>
          </p:cNvSpPr>
          <p:nvPr>
            <p:ph type="title" idx="4294967295"/>
          </p:nvPr>
        </p:nvSpPr>
        <p:spPr>
          <a:xfrm rot="-5400000">
            <a:off x="-541344" y="1930507"/>
            <a:ext cx="2832000" cy="900000"/>
          </a:xfrm>
          <a:prstGeom prst="rect">
            <a:avLst/>
          </a:prstGeom>
          <a:noFill/>
          <a:ln>
            <a:noFill/>
          </a:ln>
        </p:spPr>
        <p:txBody>
          <a:bodyPr spcFirstLastPara="1" wrap="square" lIns="91425" tIns="0" rIns="91425" bIns="0" anchor="t" anchorCtr="0">
            <a:noAutofit/>
          </a:bodyPr>
          <a:lstStyle/>
          <a:p>
            <a:pPr marL="0" marR="0" lvl="0" indent="0" algn="r" rtl="0">
              <a:lnSpc>
                <a:spcPct val="100000"/>
              </a:lnSpc>
              <a:spcBef>
                <a:spcPts val="0"/>
              </a:spcBef>
              <a:spcAft>
                <a:spcPts val="0"/>
              </a:spcAft>
              <a:buClr>
                <a:schemeClr val="dk1"/>
              </a:buClr>
              <a:buSzPts val="2800"/>
              <a:buFont typeface="Arial"/>
              <a:buNone/>
            </a:pPr>
            <a:r>
              <a:rPr lang="es" sz="2300" b="1" i="0" u="none" strike="noStrike" cap="none">
                <a:solidFill>
                  <a:srgbClr val="FF3E77"/>
                </a:solidFill>
                <a:latin typeface="Arial"/>
                <a:ea typeface="Arial"/>
                <a:cs typeface="Arial"/>
                <a:sym typeface="Arial"/>
              </a:rPr>
              <a:t>CIENCIAS PARA LA CIUDADANÍA</a:t>
            </a:r>
            <a:endParaRPr sz="2300" b="1" i="0" u="none" strike="noStrike" cap="none">
              <a:solidFill>
                <a:srgbClr val="FF3E77"/>
              </a:solidFill>
              <a:latin typeface="Arial"/>
              <a:ea typeface="Arial"/>
              <a:cs typeface="Arial"/>
              <a:sym typeface="Arial"/>
            </a:endParaRPr>
          </a:p>
        </p:txBody>
      </p:sp>
      <p:sp>
        <p:nvSpPr>
          <p:cNvPr id="755" name="Google Shape;755;g8a776c875f_1_20"/>
          <p:cNvSpPr txBox="1"/>
          <p:nvPr/>
        </p:nvSpPr>
        <p:spPr>
          <a:xfrm>
            <a:off x="1584675" y="3102225"/>
            <a:ext cx="3505800" cy="186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g8a776c875f_1_20"/>
          <p:cNvSpPr txBox="1"/>
          <p:nvPr/>
        </p:nvSpPr>
        <p:spPr>
          <a:xfrm>
            <a:off x="1460125" y="253550"/>
            <a:ext cx="3640500" cy="11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g8a776c875f_1_20"/>
          <p:cNvSpPr txBox="1"/>
          <p:nvPr/>
        </p:nvSpPr>
        <p:spPr>
          <a:xfrm>
            <a:off x="1337074" y="967999"/>
            <a:ext cx="5238625" cy="4311571"/>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600"/>
              </a:spcBef>
              <a:spcAft>
                <a:spcPts val="0"/>
              </a:spcAft>
              <a:buNone/>
            </a:pPr>
            <a:r>
              <a:rPr lang="es" sz="1200" b="1" i="1" dirty="0">
                <a:highlight>
                  <a:srgbClr val="FFFFFF"/>
                </a:highlight>
              </a:rPr>
              <a:t>¿Qué es la fermentación de alimentos?</a:t>
            </a:r>
            <a:endParaRPr sz="1200" b="1" dirty="0">
              <a:highlight>
                <a:srgbClr val="FFFFFF"/>
              </a:highlight>
            </a:endParaRPr>
          </a:p>
          <a:p>
            <a:pPr marL="0" marR="0" lvl="0" indent="0" algn="just" rtl="0">
              <a:lnSpc>
                <a:spcPct val="100000"/>
              </a:lnSpc>
              <a:spcBef>
                <a:spcPts val="600"/>
              </a:spcBef>
              <a:spcAft>
                <a:spcPts val="0"/>
              </a:spcAft>
              <a:buNone/>
            </a:pPr>
            <a:r>
              <a:rPr lang="es" sz="1200" dirty="0"/>
              <a:t>“La técnica de la fermentación es un conocimiento ancestral de todos los pueblos, se usa para conservar alimentos, de esta manera alargar su vida y ampliar sus propiedades medicinales y nutricionales. De las técnicas más famosas para generar estas conservas se encuentra la fermentación de Hortalizas.</a:t>
            </a:r>
            <a:endParaRPr sz="1200" dirty="0"/>
          </a:p>
          <a:p>
            <a:pPr marL="0" marR="0" lvl="0" indent="0" algn="just" rtl="0">
              <a:lnSpc>
                <a:spcPct val="100000"/>
              </a:lnSpc>
              <a:spcBef>
                <a:spcPts val="600"/>
              </a:spcBef>
              <a:spcAft>
                <a:spcPts val="0"/>
              </a:spcAft>
              <a:buNone/>
            </a:pPr>
            <a:r>
              <a:rPr lang="es" sz="1200" dirty="0"/>
              <a:t>Las hortalizas que tienen más propiedades medicinales, son las del género “Allium”: Ajo, Cebolla, Puerro, Ciboullete y Cebollines. Este género es rico en </a:t>
            </a:r>
            <a:r>
              <a:rPr lang="es" sz="1200" dirty="0">
                <a:solidFill>
                  <a:schemeClr val="dk1"/>
                </a:solidFill>
              </a:rPr>
              <a:t>aceites esenciales sulfurados que otorgan</a:t>
            </a:r>
            <a:r>
              <a:rPr lang="es" sz="1200" dirty="0"/>
              <a:t> propiedades antisépticas, antioxidantes, antibióticas, anticarcinogénicas y estimuladoras de la función inmune y protectoras de la función hepática. Si se consumen crudas se agregan propiedades desinfectantes, bactericidas, fungicidas, depurativas y ayudan a proteger contra resfríos, parásitos y virus.</a:t>
            </a:r>
            <a:endParaRPr sz="1200" dirty="0"/>
          </a:p>
          <a:p>
            <a:pPr marL="0" lvl="0" indent="0" algn="just" rtl="0">
              <a:spcBef>
                <a:spcPts val="600"/>
              </a:spcBef>
              <a:spcAft>
                <a:spcPts val="0"/>
              </a:spcAft>
              <a:buClr>
                <a:schemeClr val="dk1"/>
              </a:buClr>
              <a:buSzPts val="1100"/>
              <a:buFont typeface="Arial"/>
              <a:buNone/>
            </a:pPr>
            <a:r>
              <a:rPr lang="es" sz="1200" dirty="0">
                <a:solidFill>
                  <a:schemeClr val="dk1"/>
                </a:solidFill>
              </a:rPr>
              <a:t>Si mezclamos la técnica de la fermentación con el Ajo por ejemplo, podemos potenciar todas las propiedades anteriores, creando una poderosa medicina de calidad que además te ayudará a desinflamar, fortalecer tu sistema inmune (probióticos), mejorar la salud cardiovascular, y además es tóxica para 14 tipos de células cancerígenas! (Revisar también: Podcast 25, Nestor Palmetti, Espacio Biológico, en Spotify).”</a:t>
            </a:r>
            <a:endParaRPr dirty="0"/>
          </a:p>
        </p:txBody>
      </p:sp>
      <p:sp>
        <p:nvSpPr>
          <p:cNvPr id="758" name="Google Shape;758;g8a776c875f_1_20"/>
          <p:cNvSpPr/>
          <p:nvPr/>
        </p:nvSpPr>
        <p:spPr>
          <a:xfrm>
            <a:off x="6775425" y="1796143"/>
            <a:ext cx="2034900" cy="3347356"/>
          </a:xfrm>
          <a:prstGeom prst="round2DiagRect">
            <a:avLst>
              <a:gd name="adj1" fmla="val 8717"/>
              <a:gd name="adj2" fmla="val 0"/>
            </a:avLst>
          </a:prstGeom>
          <a:solidFill>
            <a:schemeClr val="accent4"/>
          </a:solidFill>
          <a:ln w="9525" cap="flat" cmpd="sng">
            <a:solidFill>
              <a:schemeClr val="dk2"/>
            </a:solidFill>
            <a:prstDash val="solid"/>
            <a:round/>
            <a:headEnd type="none" w="sm" len="sm"/>
            <a:tailEnd type="none" w="sm" len="sm"/>
          </a:ln>
          <a:effectLst>
            <a:outerShdw blurRad="100013" dist="76200" dir="5400000" algn="bl" rotWithShape="0">
              <a:srgbClr val="000000">
                <a:alpha val="50000"/>
              </a:srgbClr>
            </a:outerShdw>
          </a:effectLst>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s" sz="1000" b="1" dirty="0">
                <a:solidFill>
                  <a:srgbClr val="0000FF"/>
                </a:solidFill>
              </a:rPr>
              <a:t>Actividad 2</a:t>
            </a:r>
            <a:r>
              <a:rPr lang="es" sz="1000" dirty="0">
                <a:solidFill>
                  <a:srgbClr val="0000FF"/>
                </a:solidFill>
              </a:rPr>
              <a:t>: </a:t>
            </a:r>
            <a:r>
              <a:rPr lang="es" sz="1000" b="1" dirty="0">
                <a:solidFill>
                  <a:schemeClr val="dk1"/>
                </a:solidFill>
              </a:rPr>
              <a:t>Hazlo tu mismo!. Adjunta una foto del 1er día de la receta:</a:t>
            </a:r>
            <a:endParaRPr sz="1000" b="1" dirty="0">
              <a:solidFill>
                <a:schemeClr val="dk1"/>
              </a:solidFill>
            </a:endParaRPr>
          </a:p>
          <a:p>
            <a:pPr marL="0" lvl="0" indent="0" algn="just" rtl="0">
              <a:spcBef>
                <a:spcPts val="600"/>
              </a:spcBef>
              <a:spcAft>
                <a:spcPts val="0"/>
              </a:spcAft>
              <a:buNone/>
            </a:pPr>
            <a:r>
              <a:rPr lang="es" sz="1100" dirty="0">
                <a:solidFill>
                  <a:schemeClr val="dk1"/>
                </a:solidFill>
              </a:rPr>
              <a:t>Paso 1: Pelar Ajos</a:t>
            </a:r>
            <a:endParaRPr sz="1100" dirty="0">
              <a:solidFill>
                <a:schemeClr val="dk1"/>
              </a:solidFill>
            </a:endParaRPr>
          </a:p>
          <a:p>
            <a:pPr marL="0" lvl="0" indent="0" algn="just" rtl="0">
              <a:spcBef>
                <a:spcPts val="600"/>
              </a:spcBef>
              <a:spcAft>
                <a:spcPts val="0"/>
              </a:spcAft>
              <a:buNone/>
            </a:pPr>
            <a:r>
              <a:rPr lang="es" sz="1100" dirty="0">
                <a:solidFill>
                  <a:schemeClr val="dk1"/>
                </a:solidFill>
              </a:rPr>
              <a:t>Paso 2: En el agua disolver la sal (Hacer una salmuera)</a:t>
            </a:r>
            <a:endParaRPr sz="1100" dirty="0">
              <a:solidFill>
                <a:schemeClr val="dk1"/>
              </a:solidFill>
            </a:endParaRPr>
          </a:p>
          <a:p>
            <a:pPr marL="0" lvl="0" indent="0" algn="just" rtl="0">
              <a:spcBef>
                <a:spcPts val="600"/>
              </a:spcBef>
              <a:spcAft>
                <a:spcPts val="0"/>
              </a:spcAft>
              <a:buNone/>
            </a:pPr>
            <a:r>
              <a:rPr lang="es" sz="1100" dirty="0">
                <a:solidFill>
                  <a:schemeClr val="dk1"/>
                </a:solidFill>
              </a:rPr>
              <a:t>Paso 3: Sumergir Ajos pelados en la salmuera, si falta Salmuera, preparar más, luego tapar.</a:t>
            </a:r>
            <a:endParaRPr sz="1100" dirty="0">
              <a:solidFill>
                <a:schemeClr val="dk1"/>
              </a:solidFill>
            </a:endParaRPr>
          </a:p>
          <a:p>
            <a:pPr marL="0" lvl="0" indent="0" algn="just" rtl="0">
              <a:spcBef>
                <a:spcPts val="600"/>
              </a:spcBef>
              <a:spcAft>
                <a:spcPts val="0"/>
              </a:spcAft>
              <a:buNone/>
            </a:pPr>
            <a:r>
              <a:rPr lang="es" sz="1100" dirty="0">
                <a:solidFill>
                  <a:schemeClr val="dk1"/>
                </a:solidFill>
              </a:rPr>
              <a:t>Paso 4: Reposar en lugar oscuro y fresco de 4 a 7 Días, cuando salen burbujitas refrigerar. </a:t>
            </a:r>
            <a:endParaRPr sz="1100" dirty="0">
              <a:solidFill>
                <a:schemeClr val="dk1"/>
              </a:solidFill>
            </a:endParaRPr>
          </a:p>
          <a:p>
            <a:pPr marL="0" lvl="0" indent="0" algn="just" rtl="0">
              <a:spcBef>
                <a:spcPts val="600"/>
              </a:spcBef>
              <a:spcAft>
                <a:spcPts val="0"/>
              </a:spcAft>
              <a:buNone/>
            </a:pPr>
            <a:r>
              <a:rPr lang="es" sz="1100" dirty="0">
                <a:solidFill>
                  <a:schemeClr val="dk1"/>
                </a:solidFill>
              </a:rPr>
              <a:t>Paso 5: Comer y disfrutar en ensaladas, picados o enteros, siempre crudos!</a:t>
            </a:r>
            <a:endParaRPr sz="1100" dirty="0">
              <a:solidFill>
                <a:schemeClr val="dk1"/>
              </a:solidFill>
            </a:endParaRPr>
          </a:p>
          <a:p>
            <a:pPr marL="0" lvl="0" indent="0" algn="just" rtl="0">
              <a:lnSpc>
                <a:spcPct val="115000"/>
              </a:lnSpc>
              <a:spcBef>
                <a:spcPts val="0"/>
              </a:spcBef>
              <a:spcAft>
                <a:spcPts val="0"/>
              </a:spcAft>
              <a:buNone/>
            </a:pPr>
            <a:endParaRPr sz="500" dirty="0">
              <a:solidFill>
                <a:srgbClr val="674EA7"/>
              </a:solidFill>
            </a:endParaRPr>
          </a:p>
        </p:txBody>
      </p:sp>
      <p:sp>
        <p:nvSpPr>
          <p:cNvPr id="759" name="Google Shape;759;g8a776c875f_1_20"/>
          <p:cNvSpPr/>
          <p:nvPr/>
        </p:nvSpPr>
        <p:spPr>
          <a:xfrm>
            <a:off x="1337075" y="86400"/>
            <a:ext cx="4766400" cy="878100"/>
          </a:xfrm>
          <a:prstGeom prst="wedgeRoundRectCallout">
            <a:avLst>
              <a:gd name="adj1" fmla="val 73246"/>
              <a:gd name="adj2" fmla="val -8143"/>
              <a:gd name="adj3" fmla="val 0"/>
            </a:avLst>
          </a:prstGeom>
          <a:solidFill>
            <a:schemeClr val="accent5"/>
          </a:solidFill>
          <a:ln w="9525" cap="flat" cmpd="sng">
            <a:solidFill>
              <a:schemeClr val="dk2"/>
            </a:solidFill>
            <a:prstDash val="solid"/>
            <a:round/>
            <a:headEnd type="none" w="sm" len="sm"/>
            <a:tailEnd type="none" w="sm" len="sm"/>
          </a:ln>
          <a:effectLst>
            <a:outerShdw blurRad="100013" dist="95250" dir="6780000" algn="bl" rotWithShape="0">
              <a:srgbClr val="000000">
                <a:alpha val="50000"/>
              </a:srgbClr>
            </a:outerShdw>
          </a:effectLst>
        </p:spPr>
        <p:txBody>
          <a:bodyPr spcFirstLastPara="1" wrap="square" lIns="91425" tIns="91425" rIns="91425" bIns="91425" anchor="ctr" anchorCtr="0">
            <a:noAutofit/>
          </a:bodyPr>
          <a:lstStyle/>
          <a:p>
            <a:pPr marL="0" lvl="0" indent="0" algn="just" rtl="0">
              <a:spcBef>
                <a:spcPts val="0"/>
              </a:spcBef>
              <a:spcAft>
                <a:spcPts val="0"/>
              </a:spcAft>
              <a:buNone/>
            </a:pPr>
            <a:r>
              <a:rPr lang="es" sz="1100">
                <a:solidFill>
                  <a:srgbClr val="FFFFFF"/>
                </a:solidFill>
              </a:rPr>
              <a:t>Hola! prepárate para este desafío!, sólo necesitas [1] *Un frasco de vidrio [2] *2 cabezas de Ajos (ojo no son 2 dientes) y [3] *1 Taza de Agua fría hervida; y [4] 1 cucharadita de  Sal. Procura lavar bien el frasco y tus manos para cocinar. Aprenderás ha fermentar el ajo y preparar una conserva ideal para fortalecer tu salud. Así sea!</a:t>
            </a:r>
            <a:endParaRPr sz="1100">
              <a:solidFill>
                <a:srgbClr val="FFFF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3"/>
        <p:cNvGrpSpPr/>
        <p:nvPr/>
      </p:nvGrpSpPr>
      <p:grpSpPr>
        <a:xfrm>
          <a:off x="0" y="0"/>
          <a:ext cx="0" cy="0"/>
          <a:chOff x="0" y="0"/>
          <a:chExt cx="0" cy="0"/>
        </a:xfrm>
      </p:grpSpPr>
      <p:sp>
        <p:nvSpPr>
          <p:cNvPr id="764" name="Google Shape;764;g87c229461d_0_164"/>
          <p:cNvSpPr txBox="1">
            <a:spLocks noGrp="1"/>
          </p:cNvSpPr>
          <p:nvPr>
            <p:ph type="ctrTitle" idx="4294967295"/>
          </p:nvPr>
        </p:nvSpPr>
        <p:spPr>
          <a:xfrm rot="-5400000">
            <a:off x="-285625" y="1713850"/>
            <a:ext cx="2077500" cy="837300"/>
          </a:xfrm>
          <a:prstGeom prst="rect">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Clr>
                <a:schemeClr val="dk1"/>
              </a:buClr>
              <a:buSzPts val="2800"/>
              <a:buFont typeface="Arial"/>
              <a:buNone/>
            </a:pPr>
            <a:r>
              <a:rPr lang="es" sz="2300" b="1" i="0" u="none" strike="noStrike" cap="none">
                <a:solidFill>
                  <a:srgbClr val="FF3E77"/>
                </a:solidFill>
                <a:latin typeface="Arial"/>
                <a:ea typeface="Arial"/>
                <a:cs typeface="Arial"/>
                <a:sym typeface="Arial"/>
              </a:rPr>
              <a:t>EDUCACIÓN</a:t>
            </a:r>
            <a:r>
              <a:rPr lang="es" sz="2300" b="0" i="0" u="none" strike="noStrike" cap="none">
                <a:solidFill>
                  <a:srgbClr val="FF3E77"/>
                </a:solidFill>
                <a:latin typeface="Arial"/>
                <a:ea typeface="Arial"/>
                <a:cs typeface="Arial"/>
                <a:sym typeface="Arial"/>
              </a:rPr>
              <a:t> </a:t>
            </a:r>
            <a:r>
              <a:rPr lang="es" sz="2300" b="1" i="0" u="none" strike="noStrike" cap="none">
                <a:solidFill>
                  <a:srgbClr val="FF3E77"/>
                </a:solidFill>
                <a:latin typeface="Arial"/>
                <a:ea typeface="Arial"/>
                <a:cs typeface="Arial"/>
                <a:sym typeface="Arial"/>
              </a:rPr>
              <a:t>FÍSICA</a:t>
            </a:r>
            <a:endParaRPr sz="2300" b="1" i="0" u="none" strike="noStrike" cap="none">
              <a:solidFill>
                <a:srgbClr val="FF3E77"/>
              </a:solidFill>
              <a:latin typeface="Arial"/>
              <a:ea typeface="Arial"/>
              <a:cs typeface="Arial"/>
              <a:sym typeface="Arial"/>
            </a:endParaRPr>
          </a:p>
        </p:txBody>
      </p:sp>
      <p:sp>
        <p:nvSpPr>
          <p:cNvPr id="765" name="Google Shape;765;g87c229461d_0_164"/>
          <p:cNvSpPr txBox="1"/>
          <p:nvPr/>
        </p:nvSpPr>
        <p:spPr>
          <a:xfrm>
            <a:off x="1444625" y="1469950"/>
            <a:ext cx="6837900" cy="3389400"/>
          </a:xfrm>
          <a:prstGeom prst="rect">
            <a:avLst/>
          </a:prstGeom>
          <a:noFill/>
          <a:ln>
            <a:noFill/>
          </a:ln>
        </p:spPr>
        <p:txBody>
          <a:bodyPr spcFirstLastPara="1" wrap="square" lIns="91425" tIns="91425" rIns="91425" bIns="91425" anchor="t" anchorCtr="0">
            <a:noAutofit/>
          </a:bodyPr>
          <a:lstStyle/>
          <a:p>
            <a:pPr marL="1439999" lvl="0" indent="180000" algn="just" rtl="0">
              <a:lnSpc>
                <a:spcPct val="115000"/>
              </a:lnSpc>
              <a:spcBef>
                <a:spcPts val="0"/>
              </a:spcBef>
              <a:spcAft>
                <a:spcPts val="0"/>
              </a:spcAft>
              <a:buClr>
                <a:schemeClr val="dk1"/>
              </a:buClr>
              <a:buSzPts val="1100"/>
              <a:buFont typeface="Arial"/>
              <a:buNone/>
            </a:pPr>
            <a:r>
              <a:rPr lang="es" sz="1200">
                <a:solidFill>
                  <a:srgbClr val="434343"/>
                </a:solidFill>
              </a:rPr>
              <a:t>Como te mencionamos al principio, este trabajo interdisciplinario está a enfocado a las metas y como educación física no se queda atrás, te invitamos a realizar un nuevo desafío con el siguiente objetivo: </a:t>
            </a:r>
            <a:endParaRPr sz="1200">
              <a:solidFill>
                <a:srgbClr val="434343"/>
              </a:solidFill>
            </a:endParaRPr>
          </a:p>
          <a:p>
            <a:pPr marL="0" lvl="0" indent="0" algn="ctr" rtl="0">
              <a:lnSpc>
                <a:spcPct val="115000"/>
              </a:lnSpc>
              <a:spcBef>
                <a:spcPts val="1000"/>
              </a:spcBef>
              <a:spcAft>
                <a:spcPts val="0"/>
              </a:spcAft>
              <a:buClr>
                <a:schemeClr val="dk1"/>
              </a:buClr>
              <a:buSzPts val="1100"/>
              <a:buFont typeface="Arial"/>
              <a:buNone/>
            </a:pPr>
            <a:r>
              <a:rPr lang="es" sz="1200" b="1" i="1">
                <a:solidFill>
                  <a:srgbClr val="FF3E77"/>
                </a:solidFill>
              </a:rPr>
              <a:t>“Reconocer la importancia de las metas para el logro de los objetivos propuestos y aplicarla a la ejecución de un desafío diario de ejercicios realizados en casa”.</a:t>
            </a:r>
            <a:endParaRPr sz="1200" b="1" i="1">
              <a:solidFill>
                <a:srgbClr val="FF3E77"/>
              </a:solidFill>
            </a:endParaRPr>
          </a:p>
          <a:p>
            <a:pPr marL="0" lvl="0" indent="360000" algn="just" rtl="0">
              <a:lnSpc>
                <a:spcPct val="115000"/>
              </a:lnSpc>
              <a:spcBef>
                <a:spcPts val="1000"/>
              </a:spcBef>
              <a:spcAft>
                <a:spcPts val="0"/>
              </a:spcAft>
              <a:buClr>
                <a:schemeClr val="dk1"/>
              </a:buClr>
              <a:buSzPts val="1100"/>
              <a:buFont typeface="Arial"/>
              <a:buNone/>
            </a:pPr>
            <a:r>
              <a:rPr lang="es" sz="1200">
                <a:solidFill>
                  <a:srgbClr val="434343"/>
                </a:solidFill>
              </a:rPr>
              <a:t>El ejercicio conocido como </a:t>
            </a:r>
            <a:r>
              <a:rPr lang="es" sz="1200" i="1">
                <a:solidFill>
                  <a:srgbClr val="434343"/>
                </a:solidFill>
              </a:rPr>
              <a:t>plank </a:t>
            </a:r>
            <a:r>
              <a:rPr lang="es" sz="1200">
                <a:solidFill>
                  <a:srgbClr val="434343"/>
                </a:solidFill>
              </a:rPr>
              <a:t>o plancha, se enfoca en trabajar la zona abdominal pero, en realidad, trabaja también otros músculos y eso lo convierte en un excelente aliado para el cuerpo. La plancha es un tipo de ejercicio estático en el que </a:t>
            </a:r>
            <a:r>
              <a:rPr lang="es" sz="1200" b="1">
                <a:solidFill>
                  <a:srgbClr val="434343"/>
                </a:solidFill>
              </a:rPr>
              <a:t>se requiere mantener el cuerpo en posición correcta, a pesar de no hacer un movimiento específico</a:t>
            </a:r>
            <a:r>
              <a:rPr lang="es" sz="1200">
                <a:solidFill>
                  <a:srgbClr val="434343"/>
                </a:solidFill>
              </a:rPr>
              <a:t>. Uno de los aspectos más importantes al hacer actividad física es hacer los ejercicios correctamente. En caso contrario, se pueden generar lesiones.</a:t>
            </a:r>
            <a:endParaRPr sz="1200">
              <a:solidFill>
                <a:srgbClr val="434343"/>
              </a:solidFill>
            </a:endParaRPr>
          </a:p>
          <a:p>
            <a:pPr marL="0" lvl="0" indent="360000" algn="just" rtl="0">
              <a:lnSpc>
                <a:spcPct val="115000"/>
              </a:lnSpc>
              <a:spcBef>
                <a:spcPts val="0"/>
              </a:spcBef>
              <a:spcAft>
                <a:spcPts val="0"/>
              </a:spcAft>
              <a:buClr>
                <a:schemeClr val="dk1"/>
              </a:buClr>
              <a:buSzPts val="1100"/>
              <a:buFont typeface="Arial"/>
              <a:buNone/>
            </a:pPr>
            <a:r>
              <a:rPr lang="es" sz="1200">
                <a:solidFill>
                  <a:srgbClr val="434343"/>
                </a:solidFill>
              </a:rPr>
              <a:t>Una correcta postura de este ejercicio es: mantener tus brazos alineados a tus hombros, la espalda recta, tu cadera hacia adentro y las piernas rectas.</a:t>
            </a:r>
            <a:endParaRPr sz="1200">
              <a:solidFill>
                <a:srgbClr val="434343"/>
              </a:solidFill>
            </a:endParaRPr>
          </a:p>
          <a:p>
            <a:pPr marL="0" marR="0" lvl="0" indent="0" algn="just" rtl="0">
              <a:lnSpc>
                <a:spcPct val="115000"/>
              </a:lnSpc>
              <a:spcBef>
                <a:spcPts val="0"/>
              </a:spcBef>
              <a:spcAft>
                <a:spcPts val="0"/>
              </a:spcAft>
              <a:buClr>
                <a:schemeClr val="dk1"/>
              </a:buClr>
              <a:buSzPts val="1100"/>
              <a:buFont typeface="Arial"/>
              <a:buNone/>
            </a:pPr>
            <a:endParaRPr sz="1200">
              <a:solidFill>
                <a:srgbClr val="434343"/>
              </a:solidFill>
            </a:endParaRPr>
          </a:p>
        </p:txBody>
      </p:sp>
      <p:pic>
        <p:nvPicPr>
          <p:cNvPr id="766" name="Google Shape;766;g87c229461d_0_164"/>
          <p:cNvPicPr preferRelativeResize="0"/>
          <p:nvPr/>
        </p:nvPicPr>
        <p:blipFill rotWithShape="1">
          <a:blip r:embed="rId4">
            <a:alphaModFix/>
          </a:blip>
          <a:srcRect t="6596" r="29918" b="6605"/>
          <a:stretch/>
        </p:blipFill>
        <p:spPr>
          <a:xfrm>
            <a:off x="1316250" y="171925"/>
            <a:ext cx="1583850" cy="1961550"/>
          </a:xfrm>
          <a:prstGeom prst="rect">
            <a:avLst/>
          </a:prstGeom>
          <a:noFill/>
          <a:ln>
            <a:noFill/>
          </a:ln>
        </p:spPr>
      </p:pic>
      <p:sp>
        <p:nvSpPr>
          <p:cNvPr id="767" name="Google Shape;767;g87c229461d_0_164"/>
          <p:cNvSpPr/>
          <p:nvPr/>
        </p:nvSpPr>
        <p:spPr>
          <a:xfrm>
            <a:off x="3253075" y="269875"/>
            <a:ext cx="5029500" cy="1043100"/>
          </a:xfrm>
          <a:prstGeom prst="wedgeRoundRectCallout">
            <a:avLst>
              <a:gd name="adj1" fmla="val -65434"/>
              <a:gd name="adj2" fmla="val -1345"/>
              <a:gd name="adj3" fmla="val 0"/>
            </a:avLst>
          </a:prstGeom>
          <a:solidFill>
            <a:schemeClr val="accent5"/>
          </a:solidFill>
          <a:ln w="9525" cap="flat" cmpd="sng">
            <a:solidFill>
              <a:schemeClr val="dk2"/>
            </a:solidFill>
            <a:prstDash val="solid"/>
            <a:round/>
            <a:headEnd type="none" w="sm" len="sm"/>
            <a:tailEnd type="none" w="sm" len="sm"/>
          </a:ln>
          <a:effectLst>
            <a:outerShdw blurRad="100013" dist="95250" dir="6780000" algn="bl" rotWithShape="0">
              <a:srgbClr val="000000">
                <a:alpha val="50000"/>
              </a:srgbClr>
            </a:outerShdw>
          </a:effectLst>
        </p:spPr>
        <p:txBody>
          <a:bodyPr spcFirstLastPara="1" wrap="square" lIns="91425" tIns="91425" rIns="91425" bIns="91425" anchor="ctr" anchorCtr="0">
            <a:noAutofit/>
          </a:bodyPr>
          <a:lstStyle/>
          <a:p>
            <a:pPr marL="0" lvl="0" indent="179999" algn="just" rtl="0">
              <a:lnSpc>
                <a:spcPct val="115000"/>
              </a:lnSpc>
              <a:spcBef>
                <a:spcPts val="0"/>
              </a:spcBef>
              <a:spcAft>
                <a:spcPts val="0"/>
              </a:spcAft>
              <a:buClr>
                <a:schemeClr val="dk1"/>
              </a:buClr>
              <a:buSzPts val="1100"/>
              <a:buFont typeface="Arial"/>
              <a:buNone/>
            </a:pPr>
            <a:r>
              <a:rPr lang="es" sz="1100">
                <a:solidFill>
                  <a:schemeClr val="lt1"/>
                </a:solidFill>
              </a:rPr>
              <a:t>El </a:t>
            </a:r>
            <a:r>
              <a:rPr lang="es" sz="1100" b="1">
                <a:solidFill>
                  <a:srgbClr val="FFFF00"/>
                </a:solidFill>
              </a:rPr>
              <a:t>Objetivo de aprendizaje</a:t>
            </a:r>
            <a:r>
              <a:rPr lang="es" sz="1100">
                <a:solidFill>
                  <a:schemeClr val="lt1"/>
                </a:solidFill>
              </a:rPr>
              <a:t> de Educación Física priorizado por el </a:t>
            </a:r>
            <a:r>
              <a:rPr lang="es" sz="1100">
                <a:solidFill>
                  <a:schemeClr val="accent6"/>
                </a:solidFill>
              </a:rPr>
              <a:t>Ministerio de Educación</a:t>
            </a:r>
            <a:r>
              <a:rPr lang="es" sz="1100">
                <a:solidFill>
                  <a:schemeClr val="lt1"/>
                </a:solidFill>
              </a:rPr>
              <a:t> para ti esta vez, es el siguiente:</a:t>
            </a:r>
            <a:endParaRPr sz="1100">
              <a:solidFill>
                <a:schemeClr val="lt1"/>
              </a:solidFill>
            </a:endParaRPr>
          </a:p>
          <a:p>
            <a:pPr marL="0" lvl="0" indent="179999" algn="just" rtl="0">
              <a:lnSpc>
                <a:spcPct val="115000"/>
              </a:lnSpc>
              <a:spcBef>
                <a:spcPts val="0"/>
              </a:spcBef>
              <a:spcAft>
                <a:spcPts val="0"/>
              </a:spcAft>
              <a:buClr>
                <a:schemeClr val="dk1"/>
              </a:buClr>
              <a:buSzPts val="1100"/>
              <a:buFont typeface="Arial"/>
              <a:buNone/>
            </a:pPr>
            <a:r>
              <a:rPr lang="es" sz="1100" b="1">
                <a:solidFill>
                  <a:schemeClr val="accent6"/>
                </a:solidFill>
              </a:rPr>
              <a:t>Vida Activa Saludable. OA3: </a:t>
            </a:r>
            <a:r>
              <a:rPr lang="es" sz="1100">
                <a:solidFill>
                  <a:schemeClr val="lt1"/>
                </a:solidFill>
              </a:rPr>
              <a:t>Aplicar responsablemente un plan de entrenamiento para mejorar tu rendimiento físico.</a:t>
            </a:r>
            <a:endParaRPr sz="1300">
              <a:solidFill>
                <a:schemeClr val="lt1"/>
              </a:solidFill>
            </a:endParaRPr>
          </a:p>
        </p:txBody>
      </p:sp>
      <p:sp>
        <p:nvSpPr>
          <p:cNvPr id="768" name="Google Shape;768;g87c229461d_0_164"/>
          <p:cNvSpPr/>
          <p:nvPr/>
        </p:nvSpPr>
        <p:spPr>
          <a:xfrm>
            <a:off x="4429375" y="4384175"/>
            <a:ext cx="3853500" cy="623700"/>
          </a:xfrm>
          <a:prstGeom prst="notchedRightArrow">
            <a:avLst>
              <a:gd name="adj1" fmla="val 50000"/>
              <a:gd name="adj2" fmla="val 50000"/>
            </a:avLst>
          </a:prstGeom>
          <a:solidFill>
            <a:schemeClr val="accent5"/>
          </a:solidFill>
          <a:ln w="9525" cap="flat" cmpd="sng">
            <a:solidFill>
              <a:schemeClr val="dk2"/>
            </a:solidFill>
            <a:prstDash val="solid"/>
            <a:round/>
            <a:headEnd type="none" w="sm" len="sm"/>
            <a:tailEnd type="none" w="sm" len="sm"/>
          </a:ln>
          <a:effectLst>
            <a:outerShdw blurRad="100013" dist="95250" dir="6780000" algn="bl" rotWithShape="0">
              <a:srgbClr val="000000">
                <a:alpha val="50000"/>
              </a:srgbClr>
            </a:outerShdw>
          </a:effectLst>
        </p:spPr>
        <p:txBody>
          <a:bodyPr spcFirstLastPara="1" wrap="square" lIns="91425" tIns="91425" rIns="91425" bIns="91425" anchor="ctr" anchorCtr="0">
            <a:noAutofit/>
          </a:bodyPr>
          <a:lstStyle/>
          <a:p>
            <a:pPr marL="0" lvl="0" indent="360000" algn="just" rtl="0">
              <a:lnSpc>
                <a:spcPct val="115000"/>
              </a:lnSpc>
              <a:spcBef>
                <a:spcPts val="0"/>
              </a:spcBef>
              <a:spcAft>
                <a:spcPts val="0"/>
              </a:spcAft>
              <a:buClr>
                <a:schemeClr val="dk1"/>
              </a:buClr>
              <a:buSzPts val="1100"/>
              <a:buFont typeface="Arial"/>
              <a:buNone/>
            </a:pPr>
            <a:r>
              <a:rPr lang="es" sz="1200" b="1" i="1">
                <a:solidFill>
                  <a:srgbClr val="FFFFFF"/>
                </a:solidFill>
              </a:rPr>
              <a:t>A continuación te dejamos la imagen…</a:t>
            </a:r>
            <a:endParaRPr b="1" i="1">
              <a:solidFill>
                <a:srgbClr val="FFFFF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2"/>
        <p:cNvGrpSpPr/>
        <p:nvPr/>
      </p:nvGrpSpPr>
      <p:grpSpPr>
        <a:xfrm>
          <a:off x="0" y="0"/>
          <a:ext cx="0" cy="0"/>
          <a:chOff x="0" y="0"/>
          <a:chExt cx="0" cy="0"/>
        </a:xfrm>
      </p:grpSpPr>
      <p:sp>
        <p:nvSpPr>
          <p:cNvPr id="773" name="Google Shape;773;g8643f72b74_3_4"/>
          <p:cNvSpPr txBox="1">
            <a:spLocks noGrp="1"/>
          </p:cNvSpPr>
          <p:nvPr>
            <p:ph type="ctrTitle" idx="4294967295"/>
          </p:nvPr>
        </p:nvSpPr>
        <p:spPr>
          <a:xfrm rot="-5400000">
            <a:off x="-285625" y="1713850"/>
            <a:ext cx="2077500" cy="837300"/>
          </a:xfrm>
          <a:prstGeom prst="rect">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Clr>
                <a:schemeClr val="dk1"/>
              </a:buClr>
              <a:buSzPts val="2800"/>
              <a:buFont typeface="Arial"/>
              <a:buNone/>
            </a:pPr>
            <a:r>
              <a:rPr lang="es" sz="2300" b="1" i="0" u="none" strike="noStrike" cap="none">
                <a:solidFill>
                  <a:srgbClr val="FF3E77"/>
                </a:solidFill>
                <a:latin typeface="Arial"/>
                <a:ea typeface="Arial"/>
                <a:cs typeface="Arial"/>
                <a:sym typeface="Arial"/>
              </a:rPr>
              <a:t>EDUCACIÓN</a:t>
            </a:r>
            <a:r>
              <a:rPr lang="es" sz="2300" b="0" i="0" u="none" strike="noStrike" cap="none">
                <a:solidFill>
                  <a:srgbClr val="FF3E77"/>
                </a:solidFill>
                <a:latin typeface="Arial"/>
                <a:ea typeface="Arial"/>
                <a:cs typeface="Arial"/>
                <a:sym typeface="Arial"/>
              </a:rPr>
              <a:t> </a:t>
            </a:r>
            <a:r>
              <a:rPr lang="es" sz="2300" b="1" i="0" u="none" strike="noStrike" cap="none">
                <a:solidFill>
                  <a:srgbClr val="FF3E77"/>
                </a:solidFill>
                <a:latin typeface="Arial"/>
                <a:ea typeface="Arial"/>
                <a:cs typeface="Arial"/>
                <a:sym typeface="Arial"/>
              </a:rPr>
              <a:t>FÍSICA</a:t>
            </a:r>
            <a:endParaRPr sz="2300" b="1" i="0" u="none" strike="noStrike" cap="none">
              <a:solidFill>
                <a:srgbClr val="FF3E77"/>
              </a:solidFill>
              <a:latin typeface="Arial"/>
              <a:ea typeface="Arial"/>
              <a:cs typeface="Arial"/>
              <a:sym typeface="Arial"/>
            </a:endParaRPr>
          </a:p>
        </p:txBody>
      </p:sp>
      <p:sp>
        <p:nvSpPr>
          <p:cNvPr id="774" name="Google Shape;774;g8643f72b74_3_4"/>
          <p:cNvSpPr txBox="1"/>
          <p:nvPr/>
        </p:nvSpPr>
        <p:spPr>
          <a:xfrm>
            <a:off x="1444625" y="269875"/>
            <a:ext cx="3418800" cy="1673700"/>
          </a:xfrm>
          <a:prstGeom prst="rect">
            <a:avLst/>
          </a:prstGeom>
          <a:noFill/>
          <a:ln>
            <a:noFill/>
          </a:ln>
        </p:spPr>
        <p:txBody>
          <a:bodyPr spcFirstLastPara="1" wrap="square" lIns="91425" tIns="91425" rIns="91425" bIns="91425" anchor="t" anchorCtr="0">
            <a:noAutofit/>
          </a:bodyPr>
          <a:lstStyle/>
          <a:p>
            <a:pPr marL="0" lvl="0" indent="360000" algn="just" rtl="0">
              <a:lnSpc>
                <a:spcPct val="115000"/>
              </a:lnSpc>
              <a:spcBef>
                <a:spcPts val="0"/>
              </a:spcBef>
              <a:spcAft>
                <a:spcPts val="0"/>
              </a:spcAft>
              <a:buNone/>
            </a:pPr>
            <a:r>
              <a:rPr lang="es" sz="1200">
                <a:solidFill>
                  <a:srgbClr val="434343"/>
                </a:solidFill>
              </a:rPr>
              <a:t>Te preguntarás por qué te mencionamos el ejercicio anterior, pues bien… he aquí nuestro desafío! </a:t>
            </a:r>
            <a:endParaRPr sz="1200">
              <a:solidFill>
                <a:srgbClr val="434343"/>
              </a:solidFill>
            </a:endParaRPr>
          </a:p>
          <a:p>
            <a:pPr marL="0" lvl="0" indent="360000" algn="just" rtl="0">
              <a:lnSpc>
                <a:spcPct val="115000"/>
              </a:lnSpc>
              <a:spcBef>
                <a:spcPts val="0"/>
              </a:spcBef>
              <a:spcAft>
                <a:spcPts val="0"/>
              </a:spcAft>
              <a:buNone/>
            </a:pPr>
            <a:r>
              <a:rPr lang="es" sz="1200" b="1">
                <a:solidFill>
                  <a:srgbClr val="FF3E77"/>
                </a:solidFill>
              </a:rPr>
              <a:t>Deberás realizar por día este ejercicio y enviarnos tu evidencia en un video sólo a nosotros, con el tiempo al lado tuyo para evaluar y retroalimentar tu desafío.</a:t>
            </a:r>
            <a:endParaRPr sz="1200" b="1">
              <a:solidFill>
                <a:srgbClr val="FF3E77"/>
              </a:solidFill>
            </a:endParaRPr>
          </a:p>
          <a:p>
            <a:pPr marL="0" lvl="0" indent="0" algn="just" rtl="0">
              <a:lnSpc>
                <a:spcPct val="115000"/>
              </a:lnSpc>
              <a:spcBef>
                <a:spcPts val="1000"/>
              </a:spcBef>
              <a:spcAft>
                <a:spcPts val="1000"/>
              </a:spcAft>
              <a:buClr>
                <a:schemeClr val="dk1"/>
              </a:buClr>
              <a:buSzPts val="1100"/>
              <a:buFont typeface="Arial"/>
              <a:buNone/>
            </a:pPr>
            <a:endParaRPr/>
          </a:p>
        </p:txBody>
      </p:sp>
      <p:graphicFrame>
        <p:nvGraphicFramePr>
          <p:cNvPr id="775" name="Google Shape;775;g8643f72b74_3_4"/>
          <p:cNvGraphicFramePr/>
          <p:nvPr/>
        </p:nvGraphicFramePr>
        <p:xfrm>
          <a:off x="1594013" y="3005113"/>
          <a:ext cx="3120025" cy="1854250"/>
        </p:xfrm>
        <a:graphic>
          <a:graphicData uri="http://schemas.openxmlformats.org/drawingml/2006/table">
            <a:tbl>
              <a:tblPr>
                <a:noFill/>
                <a:tableStyleId>{8C6D8F11-A9DC-43CA-AB23-6E333259ADC5}</a:tableStyleId>
              </a:tblPr>
              <a:tblGrid>
                <a:gridCol w="634650">
                  <a:extLst>
                    <a:ext uri="{9D8B030D-6E8A-4147-A177-3AD203B41FA5}">
                      <a16:colId xmlns:a16="http://schemas.microsoft.com/office/drawing/2014/main" xmlns="" val="20000"/>
                    </a:ext>
                  </a:extLst>
                </a:gridCol>
                <a:gridCol w="1275550">
                  <a:extLst>
                    <a:ext uri="{9D8B030D-6E8A-4147-A177-3AD203B41FA5}">
                      <a16:colId xmlns:a16="http://schemas.microsoft.com/office/drawing/2014/main" xmlns="" val="20001"/>
                    </a:ext>
                  </a:extLst>
                </a:gridCol>
                <a:gridCol w="1209825">
                  <a:extLst>
                    <a:ext uri="{9D8B030D-6E8A-4147-A177-3AD203B41FA5}">
                      <a16:colId xmlns:a16="http://schemas.microsoft.com/office/drawing/2014/main" xmlns="" val="20002"/>
                    </a:ext>
                  </a:extLst>
                </a:gridCol>
              </a:tblGrid>
              <a:tr h="370850">
                <a:tc>
                  <a:txBody>
                    <a:bodyPr/>
                    <a:lstStyle/>
                    <a:p>
                      <a:pPr marL="0" lvl="0" indent="0" algn="ctr" rtl="0">
                        <a:spcBef>
                          <a:spcPts val="0"/>
                        </a:spcBef>
                        <a:spcAft>
                          <a:spcPts val="0"/>
                        </a:spcAft>
                        <a:buNone/>
                      </a:pPr>
                      <a:r>
                        <a:rPr lang="es" sz="1100" b="1"/>
                        <a:t>DÍA 1</a:t>
                      </a:r>
                      <a:endParaRPr sz="1100" b="1"/>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C800"/>
                    </a:solidFill>
                  </a:tcPr>
                </a:tc>
                <a:tc>
                  <a:txBody>
                    <a:bodyPr/>
                    <a:lstStyle/>
                    <a:p>
                      <a:pPr marL="0" lvl="0" indent="0" algn="ctr" rtl="0">
                        <a:spcBef>
                          <a:spcPts val="0"/>
                        </a:spcBef>
                        <a:spcAft>
                          <a:spcPts val="0"/>
                        </a:spcAft>
                        <a:buNone/>
                      </a:pPr>
                      <a:r>
                        <a:rPr lang="es" sz="1100"/>
                        <a:t>Lunes 22.jun</a:t>
                      </a:r>
                      <a:endParaRPr sz="11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C800"/>
                    </a:solidFill>
                  </a:tcPr>
                </a:tc>
                <a:tc>
                  <a:txBody>
                    <a:bodyPr/>
                    <a:lstStyle/>
                    <a:p>
                      <a:pPr marL="0" lvl="0" indent="0" algn="ctr" rtl="0">
                        <a:spcBef>
                          <a:spcPts val="0"/>
                        </a:spcBef>
                        <a:spcAft>
                          <a:spcPts val="0"/>
                        </a:spcAft>
                        <a:buNone/>
                      </a:pPr>
                      <a:r>
                        <a:rPr lang="es" sz="1100"/>
                        <a:t>00:00:45</a:t>
                      </a:r>
                      <a:endParaRPr sz="11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C800"/>
                    </a:solidFill>
                  </a:tcPr>
                </a:tc>
                <a:extLst>
                  <a:ext uri="{0D108BD9-81ED-4DB2-BD59-A6C34878D82A}">
                    <a16:rowId xmlns:a16="http://schemas.microsoft.com/office/drawing/2014/main" xmlns="" val="10000"/>
                  </a:ext>
                </a:extLst>
              </a:tr>
              <a:tr h="370850">
                <a:tc>
                  <a:txBody>
                    <a:bodyPr/>
                    <a:lstStyle/>
                    <a:p>
                      <a:pPr marL="0" lvl="0" indent="0" algn="ctr" rtl="0">
                        <a:spcBef>
                          <a:spcPts val="0"/>
                        </a:spcBef>
                        <a:spcAft>
                          <a:spcPts val="0"/>
                        </a:spcAft>
                        <a:buNone/>
                      </a:pPr>
                      <a:r>
                        <a:rPr lang="es" sz="1100" b="1"/>
                        <a:t>DÍA 2</a:t>
                      </a:r>
                      <a:endParaRPr sz="1100" b="1"/>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C800"/>
                    </a:solidFill>
                  </a:tcPr>
                </a:tc>
                <a:tc>
                  <a:txBody>
                    <a:bodyPr/>
                    <a:lstStyle/>
                    <a:p>
                      <a:pPr marL="0" lvl="0" indent="0" algn="ctr" rtl="0">
                        <a:spcBef>
                          <a:spcPts val="0"/>
                        </a:spcBef>
                        <a:spcAft>
                          <a:spcPts val="0"/>
                        </a:spcAft>
                        <a:buNone/>
                      </a:pPr>
                      <a:r>
                        <a:rPr lang="es" sz="1100"/>
                        <a:t>Martes 23.jun</a:t>
                      </a:r>
                      <a:endParaRPr sz="11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C800"/>
                    </a:solidFill>
                  </a:tcPr>
                </a:tc>
                <a:tc>
                  <a:txBody>
                    <a:bodyPr/>
                    <a:lstStyle/>
                    <a:p>
                      <a:pPr marL="0" lvl="0" indent="0" algn="ctr" rtl="0">
                        <a:spcBef>
                          <a:spcPts val="0"/>
                        </a:spcBef>
                        <a:spcAft>
                          <a:spcPts val="0"/>
                        </a:spcAft>
                        <a:buNone/>
                      </a:pPr>
                      <a:r>
                        <a:rPr lang="es" sz="1100">
                          <a:solidFill>
                            <a:schemeClr val="dk1"/>
                          </a:solidFill>
                        </a:rPr>
                        <a:t>00:00:50</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C800"/>
                    </a:solidFill>
                  </a:tcPr>
                </a:tc>
                <a:extLst>
                  <a:ext uri="{0D108BD9-81ED-4DB2-BD59-A6C34878D82A}">
                    <a16:rowId xmlns:a16="http://schemas.microsoft.com/office/drawing/2014/main" xmlns="" val="10001"/>
                  </a:ext>
                </a:extLst>
              </a:tr>
              <a:tr h="370850">
                <a:tc>
                  <a:txBody>
                    <a:bodyPr/>
                    <a:lstStyle/>
                    <a:p>
                      <a:pPr marL="0" lvl="0" indent="0" algn="ctr" rtl="0">
                        <a:spcBef>
                          <a:spcPts val="0"/>
                        </a:spcBef>
                        <a:spcAft>
                          <a:spcPts val="0"/>
                        </a:spcAft>
                        <a:buNone/>
                      </a:pPr>
                      <a:r>
                        <a:rPr lang="es" sz="1100" b="1"/>
                        <a:t>DÍA 3</a:t>
                      </a:r>
                      <a:endParaRPr sz="1100" b="1"/>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C800"/>
                    </a:solidFill>
                  </a:tcPr>
                </a:tc>
                <a:tc>
                  <a:txBody>
                    <a:bodyPr/>
                    <a:lstStyle/>
                    <a:p>
                      <a:pPr marL="0" lvl="0" indent="0" algn="ctr" rtl="0">
                        <a:spcBef>
                          <a:spcPts val="0"/>
                        </a:spcBef>
                        <a:spcAft>
                          <a:spcPts val="0"/>
                        </a:spcAft>
                        <a:buNone/>
                      </a:pPr>
                      <a:r>
                        <a:rPr lang="es" sz="1100"/>
                        <a:t>Miércoles 24.jun</a:t>
                      </a:r>
                      <a:endParaRPr sz="11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C800"/>
                    </a:solidFill>
                  </a:tcPr>
                </a:tc>
                <a:tc>
                  <a:txBody>
                    <a:bodyPr/>
                    <a:lstStyle/>
                    <a:p>
                      <a:pPr marL="0" lvl="0" indent="0" algn="ctr" rtl="0">
                        <a:spcBef>
                          <a:spcPts val="0"/>
                        </a:spcBef>
                        <a:spcAft>
                          <a:spcPts val="0"/>
                        </a:spcAft>
                        <a:buNone/>
                      </a:pPr>
                      <a:r>
                        <a:rPr lang="es" sz="1100">
                          <a:solidFill>
                            <a:schemeClr val="dk1"/>
                          </a:solidFill>
                        </a:rPr>
                        <a:t>00:00:55</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C800"/>
                    </a:solidFill>
                  </a:tcPr>
                </a:tc>
                <a:extLst>
                  <a:ext uri="{0D108BD9-81ED-4DB2-BD59-A6C34878D82A}">
                    <a16:rowId xmlns:a16="http://schemas.microsoft.com/office/drawing/2014/main" xmlns="" val="10002"/>
                  </a:ext>
                </a:extLst>
              </a:tr>
              <a:tr h="370850">
                <a:tc>
                  <a:txBody>
                    <a:bodyPr/>
                    <a:lstStyle/>
                    <a:p>
                      <a:pPr marL="0" lvl="0" indent="0" algn="ctr" rtl="0">
                        <a:spcBef>
                          <a:spcPts val="0"/>
                        </a:spcBef>
                        <a:spcAft>
                          <a:spcPts val="0"/>
                        </a:spcAft>
                        <a:buNone/>
                      </a:pPr>
                      <a:r>
                        <a:rPr lang="es" sz="1100" b="1"/>
                        <a:t>DÍA 4</a:t>
                      </a:r>
                      <a:endParaRPr sz="1100" b="1"/>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C800"/>
                    </a:solidFill>
                  </a:tcPr>
                </a:tc>
                <a:tc>
                  <a:txBody>
                    <a:bodyPr/>
                    <a:lstStyle/>
                    <a:p>
                      <a:pPr marL="0" lvl="0" indent="0" algn="ctr" rtl="0">
                        <a:spcBef>
                          <a:spcPts val="0"/>
                        </a:spcBef>
                        <a:spcAft>
                          <a:spcPts val="0"/>
                        </a:spcAft>
                        <a:buNone/>
                      </a:pPr>
                      <a:r>
                        <a:rPr lang="es" sz="1100"/>
                        <a:t>Jueves 25.jun</a:t>
                      </a:r>
                      <a:endParaRPr sz="11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C800"/>
                    </a:solidFill>
                  </a:tcPr>
                </a:tc>
                <a:tc>
                  <a:txBody>
                    <a:bodyPr/>
                    <a:lstStyle/>
                    <a:p>
                      <a:pPr marL="0" lvl="0" indent="0" algn="ctr" rtl="0">
                        <a:spcBef>
                          <a:spcPts val="0"/>
                        </a:spcBef>
                        <a:spcAft>
                          <a:spcPts val="0"/>
                        </a:spcAft>
                        <a:buNone/>
                      </a:pPr>
                      <a:r>
                        <a:rPr lang="es" sz="1100">
                          <a:solidFill>
                            <a:schemeClr val="dk1"/>
                          </a:solidFill>
                        </a:rPr>
                        <a:t>00:01:00</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C800"/>
                    </a:solidFill>
                  </a:tcPr>
                </a:tc>
                <a:extLst>
                  <a:ext uri="{0D108BD9-81ED-4DB2-BD59-A6C34878D82A}">
                    <a16:rowId xmlns:a16="http://schemas.microsoft.com/office/drawing/2014/main" xmlns="" val="10003"/>
                  </a:ext>
                </a:extLst>
              </a:tr>
              <a:tr h="370850">
                <a:tc>
                  <a:txBody>
                    <a:bodyPr/>
                    <a:lstStyle/>
                    <a:p>
                      <a:pPr marL="0" lvl="0" indent="0" algn="ctr" rtl="0">
                        <a:spcBef>
                          <a:spcPts val="0"/>
                        </a:spcBef>
                        <a:spcAft>
                          <a:spcPts val="0"/>
                        </a:spcAft>
                        <a:buNone/>
                      </a:pPr>
                      <a:r>
                        <a:rPr lang="es" sz="1100" b="1"/>
                        <a:t>DÍA 5</a:t>
                      </a:r>
                      <a:endParaRPr sz="1100" b="1"/>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C800"/>
                    </a:solidFill>
                  </a:tcPr>
                </a:tc>
                <a:tc>
                  <a:txBody>
                    <a:bodyPr/>
                    <a:lstStyle/>
                    <a:p>
                      <a:pPr marL="0" lvl="0" indent="0" algn="ctr" rtl="0">
                        <a:spcBef>
                          <a:spcPts val="0"/>
                        </a:spcBef>
                        <a:spcAft>
                          <a:spcPts val="0"/>
                        </a:spcAft>
                        <a:buNone/>
                      </a:pPr>
                      <a:r>
                        <a:rPr lang="es" sz="1100"/>
                        <a:t>Viernes 26.jun</a:t>
                      </a:r>
                      <a:endParaRPr sz="11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C800"/>
                    </a:solidFill>
                  </a:tcPr>
                </a:tc>
                <a:tc>
                  <a:txBody>
                    <a:bodyPr/>
                    <a:lstStyle/>
                    <a:p>
                      <a:pPr marL="0" lvl="0" indent="0" algn="ctr" rtl="0">
                        <a:spcBef>
                          <a:spcPts val="0"/>
                        </a:spcBef>
                        <a:spcAft>
                          <a:spcPts val="0"/>
                        </a:spcAft>
                        <a:buNone/>
                      </a:pPr>
                      <a:r>
                        <a:rPr lang="es" sz="1100">
                          <a:solidFill>
                            <a:schemeClr val="dk1"/>
                          </a:solidFill>
                        </a:rPr>
                        <a:t>00:01:05</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C800"/>
                    </a:solidFill>
                  </a:tcPr>
                </a:tc>
                <a:extLst>
                  <a:ext uri="{0D108BD9-81ED-4DB2-BD59-A6C34878D82A}">
                    <a16:rowId xmlns:a16="http://schemas.microsoft.com/office/drawing/2014/main" xmlns="" val="10004"/>
                  </a:ext>
                </a:extLst>
              </a:tr>
            </a:tbl>
          </a:graphicData>
        </a:graphic>
      </p:graphicFrame>
      <p:pic>
        <p:nvPicPr>
          <p:cNvPr id="776" name="Google Shape;776;g8643f72b74_3_4"/>
          <p:cNvPicPr preferRelativeResize="0"/>
          <p:nvPr/>
        </p:nvPicPr>
        <p:blipFill rotWithShape="1">
          <a:blip r:embed="rId4">
            <a:alphaModFix/>
          </a:blip>
          <a:srcRect l="2827" t="14905" b="18583"/>
          <a:stretch/>
        </p:blipFill>
        <p:spPr>
          <a:xfrm>
            <a:off x="4863437" y="269874"/>
            <a:ext cx="3418800" cy="1506792"/>
          </a:xfrm>
          <a:prstGeom prst="rect">
            <a:avLst/>
          </a:prstGeom>
          <a:noFill/>
          <a:ln>
            <a:noFill/>
          </a:ln>
        </p:spPr>
      </p:pic>
      <p:sp>
        <p:nvSpPr>
          <p:cNvPr id="777" name="Google Shape;777;g8643f72b74_3_4"/>
          <p:cNvSpPr txBox="1"/>
          <p:nvPr/>
        </p:nvSpPr>
        <p:spPr>
          <a:xfrm>
            <a:off x="1445375" y="1828525"/>
            <a:ext cx="6836100" cy="1176600"/>
          </a:xfrm>
          <a:prstGeom prst="rect">
            <a:avLst/>
          </a:prstGeom>
          <a:noFill/>
          <a:ln>
            <a:noFill/>
          </a:ln>
        </p:spPr>
        <p:txBody>
          <a:bodyPr spcFirstLastPara="1" wrap="square" lIns="91425" tIns="91425" rIns="91425" bIns="91425" anchor="ctr" anchorCtr="0">
            <a:noAutofit/>
          </a:bodyPr>
          <a:lstStyle/>
          <a:p>
            <a:pPr marL="0" lvl="0" indent="360000" algn="just" rtl="0">
              <a:lnSpc>
                <a:spcPct val="115000"/>
              </a:lnSpc>
              <a:spcBef>
                <a:spcPts val="0"/>
              </a:spcBef>
              <a:spcAft>
                <a:spcPts val="0"/>
              </a:spcAft>
              <a:buNone/>
            </a:pPr>
            <a:r>
              <a:rPr lang="es" sz="1200">
                <a:solidFill>
                  <a:srgbClr val="434343"/>
                </a:solidFill>
              </a:rPr>
              <a:t>Por esta vez aceptaremos que puedas enviarnos tu video a nuestros whatsapps o al correo, lo que más te acomode a tu conexión. Para esto debes </a:t>
            </a:r>
            <a:r>
              <a:rPr lang="es" sz="1200" b="1">
                <a:solidFill>
                  <a:srgbClr val="FF3E77"/>
                </a:solidFill>
              </a:rPr>
              <a:t>grabarte cada día</a:t>
            </a:r>
            <a:r>
              <a:rPr lang="es" sz="1200">
                <a:solidFill>
                  <a:srgbClr val="434343"/>
                </a:solidFill>
              </a:rPr>
              <a:t> haciendo el desafío de la plancha.</a:t>
            </a:r>
            <a:endParaRPr sz="1200">
              <a:solidFill>
                <a:srgbClr val="434343"/>
              </a:solidFill>
            </a:endParaRPr>
          </a:p>
          <a:p>
            <a:pPr marL="0" lvl="0" indent="360000" algn="just" rtl="0">
              <a:lnSpc>
                <a:spcPct val="115000"/>
              </a:lnSpc>
              <a:spcBef>
                <a:spcPts val="0"/>
              </a:spcBef>
              <a:spcAft>
                <a:spcPts val="1000"/>
              </a:spcAft>
              <a:buClr>
                <a:schemeClr val="dk1"/>
              </a:buClr>
              <a:buSzPts val="1100"/>
              <a:buFont typeface="Arial"/>
              <a:buNone/>
            </a:pPr>
            <a:r>
              <a:rPr lang="es" sz="1200">
                <a:solidFill>
                  <a:srgbClr val="434343"/>
                </a:solidFill>
              </a:rPr>
              <a:t>Aquí te dejamos los días con su respectivo tiempo. Además, puedes ver el ejemplo que hicimos para ti, que se adjuntará a este trabajo.</a:t>
            </a:r>
            <a:endParaRPr sz="1200">
              <a:solidFill>
                <a:srgbClr val="434343"/>
              </a:solidFill>
            </a:endParaRPr>
          </a:p>
        </p:txBody>
      </p:sp>
      <p:graphicFrame>
        <p:nvGraphicFramePr>
          <p:cNvPr id="778" name="Google Shape;778;g8643f72b74_3_4"/>
          <p:cNvGraphicFramePr/>
          <p:nvPr/>
        </p:nvGraphicFramePr>
        <p:xfrm>
          <a:off x="5048163" y="3005088"/>
          <a:ext cx="3056725" cy="1854250"/>
        </p:xfrm>
        <a:graphic>
          <a:graphicData uri="http://schemas.openxmlformats.org/drawingml/2006/table">
            <a:tbl>
              <a:tblPr>
                <a:noFill/>
                <a:tableStyleId>{8C6D8F11-A9DC-43CA-AB23-6E333259ADC5}</a:tableStyleId>
              </a:tblPr>
              <a:tblGrid>
                <a:gridCol w="704475">
                  <a:extLst>
                    <a:ext uri="{9D8B030D-6E8A-4147-A177-3AD203B41FA5}">
                      <a16:colId xmlns:a16="http://schemas.microsoft.com/office/drawing/2014/main" xmlns="" val="20000"/>
                    </a:ext>
                  </a:extLst>
                </a:gridCol>
                <a:gridCol w="1249675">
                  <a:extLst>
                    <a:ext uri="{9D8B030D-6E8A-4147-A177-3AD203B41FA5}">
                      <a16:colId xmlns:a16="http://schemas.microsoft.com/office/drawing/2014/main" xmlns="" val="20001"/>
                    </a:ext>
                  </a:extLst>
                </a:gridCol>
                <a:gridCol w="1102575">
                  <a:extLst>
                    <a:ext uri="{9D8B030D-6E8A-4147-A177-3AD203B41FA5}">
                      <a16:colId xmlns:a16="http://schemas.microsoft.com/office/drawing/2014/main" xmlns="" val="20002"/>
                    </a:ext>
                  </a:extLst>
                </a:gridCol>
              </a:tblGrid>
              <a:tr h="370850">
                <a:tc>
                  <a:txBody>
                    <a:bodyPr/>
                    <a:lstStyle/>
                    <a:p>
                      <a:pPr marL="0" lvl="0" indent="0" algn="ctr" rtl="0">
                        <a:spcBef>
                          <a:spcPts val="0"/>
                        </a:spcBef>
                        <a:spcAft>
                          <a:spcPts val="0"/>
                        </a:spcAft>
                        <a:buNone/>
                      </a:pPr>
                      <a:r>
                        <a:rPr lang="es" sz="1100" b="1"/>
                        <a:t>DÍA 6</a:t>
                      </a:r>
                      <a:endParaRPr sz="1100" b="1"/>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C800"/>
                    </a:solidFill>
                  </a:tcPr>
                </a:tc>
                <a:tc>
                  <a:txBody>
                    <a:bodyPr/>
                    <a:lstStyle/>
                    <a:p>
                      <a:pPr marL="0" lvl="0" indent="0" algn="ctr" rtl="0">
                        <a:spcBef>
                          <a:spcPts val="0"/>
                        </a:spcBef>
                        <a:spcAft>
                          <a:spcPts val="0"/>
                        </a:spcAft>
                        <a:buNone/>
                      </a:pPr>
                      <a:r>
                        <a:rPr lang="es" sz="1100"/>
                        <a:t>Lunes 29.jun</a:t>
                      </a:r>
                      <a:endParaRPr sz="11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C800"/>
                    </a:solidFill>
                  </a:tcPr>
                </a:tc>
                <a:tc>
                  <a:txBody>
                    <a:bodyPr/>
                    <a:lstStyle/>
                    <a:p>
                      <a:pPr marL="0" lvl="0" indent="0" algn="ctr" rtl="0">
                        <a:spcBef>
                          <a:spcPts val="0"/>
                        </a:spcBef>
                        <a:spcAft>
                          <a:spcPts val="0"/>
                        </a:spcAft>
                        <a:buNone/>
                      </a:pPr>
                      <a:r>
                        <a:rPr lang="es" sz="1100">
                          <a:solidFill>
                            <a:schemeClr val="dk1"/>
                          </a:solidFill>
                        </a:rPr>
                        <a:t>00:01:10</a:t>
                      </a:r>
                      <a:endParaRPr>
                        <a:solidFill>
                          <a:schemeClr val="dk1"/>
                        </a:solidFill>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C800"/>
                    </a:solidFill>
                  </a:tcPr>
                </a:tc>
                <a:extLst>
                  <a:ext uri="{0D108BD9-81ED-4DB2-BD59-A6C34878D82A}">
                    <a16:rowId xmlns:a16="http://schemas.microsoft.com/office/drawing/2014/main" xmlns="" val="10000"/>
                  </a:ext>
                </a:extLst>
              </a:tr>
              <a:tr h="370850">
                <a:tc>
                  <a:txBody>
                    <a:bodyPr/>
                    <a:lstStyle/>
                    <a:p>
                      <a:pPr marL="0" lvl="0" indent="0" algn="ctr" rtl="0">
                        <a:spcBef>
                          <a:spcPts val="0"/>
                        </a:spcBef>
                        <a:spcAft>
                          <a:spcPts val="0"/>
                        </a:spcAft>
                        <a:buNone/>
                      </a:pPr>
                      <a:r>
                        <a:rPr lang="es" sz="1100" b="1"/>
                        <a:t>DÍA 7</a:t>
                      </a:r>
                      <a:endParaRPr sz="1100" b="1"/>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C800"/>
                    </a:solidFill>
                  </a:tcPr>
                </a:tc>
                <a:tc>
                  <a:txBody>
                    <a:bodyPr/>
                    <a:lstStyle/>
                    <a:p>
                      <a:pPr marL="0" lvl="0" indent="0" algn="ctr" rtl="0">
                        <a:spcBef>
                          <a:spcPts val="0"/>
                        </a:spcBef>
                        <a:spcAft>
                          <a:spcPts val="0"/>
                        </a:spcAft>
                        <a:buNone/>
                      </a:pPr>
                      <a:r>
                        <a:rPr lang="es" sz="1100"/>
                        <a:t>Martes 30.jun</a:t>
                      </a:r>
                      <a:endParaRPr sz="11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C800"/>
                    </a:solidFill>
                  </a:tcPr>
                </a:tc>
                <a:tc>
                  <a:txBody>
                    <a:bodyPr/>
                    <a:lstStyle/>
                    <a:p>
                      <a:pPr marL="0" lvl="0" indent="0" algn="ctr" rtl="0">
                        <a:spcBef>
                          <a:spcPts val="0"/>
                        </a:spcBef>
                        <a:spcAft>
                          <a:spcPts val="0"/>
                        </a:spcAft>
                        <a:buNone/>
                      </a:pPr>
                      <a:r>
                        <a:rPr lang="es" sz="1100">
                          <a:solidFill>
                            <a:schemeClr val="dk1"/>
                          </a:solidFill>
                        </a:rPr>
                        <a:t>00:01:15</a:t>
                      </a:r>
                      <a:endParaRPr>
                        <a:solidFill>
                          <a:schemeClr val="dk1"/>
                        </a:solidFill>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C800"/>
                    </a:solidFill>
                  </a:tcPr>
                </a:tc>
                <a:extLst>
                  <a:ext uri="{0D108BD9-81ED-4DB2-BD59-A6C34878D82A}">
                    <a16:rowId xmlns:a16="http://schemas.microsoft.com/office/drawing/2014/main" xmlns="" val="10001"/>
                  </a:ext>
                </a:extLst>
              </a:tr>
              <a:tr h="370850">
                <a:tc>
                  <a:txBody>
                    <a:bodyPr/>
                    <a:lstStyle/>
                    <a:p>
                      <a:pPr marL="0" lvl="0" indent="0" algn="ctr" rtl="0">
                        <a:spcBef>
                          <a:spcPts val="0"/>
                        </a:spcBef>
                        <a:spcAft>
                          <a:spcPts val="0"/>
                        </a:spcAft>
                        <a:buNone/>
                      </a:pPr>
                      <a:r>
                        <a:rPr lang="es" sz="1100" b="1"/>
                        <a:t>DÍA 8</a:t>
                      </a:r>
                      <a:endParaRPr sz="1100" b="1"/>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C800"/>
                    </a:solidFill>
                  </a:tcPr>
                </a:tc>
                <a:tc>
                  <a:txBody>
                    <a:bodyPr/>
                    <a:lstStyle/>
                    <a:p>
                      <a:pPr marL="0" lvl="0" indent="0" algn="ctr" rtl="0">
                        <a:spcBef>
                          <a:spcPts val="0"/>
                        </a:spcBef>
                        <a:spcAft>
                          <a:spcPts val="0"/>
                        </a:spcAft>
                        <a:buNone/>
                      </a:pPr>
                      <a:r>
                        <a:rPr lang="es" sz="1100"/>
                        <a:t>Miércoles 01.jul</a:t>
                      </a:r>
                      <a:endParaRPr sz="11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C800"/>
                    </a:solidFill>
                  </a:tcPr>
                </a:tc>
                <a:tc>
                  <a:txBody>
                    <a:bodyPr/>
                    <a:lstStyle/>
                    <a:p>
                      <a:pPr marL="0" lvl="0" indent="0" algn="ctr" rtl="0">
                        <a:spcBef>
                          <a:spcPts val="0"/>
                        </a:spcBef>
                        <a:spcAft>
                          <a:spcPts val="0"/>
                        </a:spcAft>
                        <a:buNone/>
                      </a:pPr>
                      <a:r>
                        <a:rPr lang="es" sz="1100">
                          <a:solidFill>
                            <a:schemeClr val="dk1"/>
                          </a:solidFill>
                        </a:rPr>
                        <a:t>00:01:20</a:t>
                      </a:r>
                      <a:endParaRPr>
                        <a:solidFill>
                          <a:schemeClr val="dk1"/>
                        </a:solidFill>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C800"/>
                    </a:solidFill>
                  </a:tcPr>
                </a:tc>
                <a:extLst>
                  <a:ext uri="{0D108BD9-81ED-4DB2-BD59-A6C34878D82A}">
                    <a16:rowId xmlns:a16="http://schemas.microsoft.com/office/drawing/2014/main" xmlns="" val="10002"/>
                  </a:ext>
                </a:extLst>
              </a:tr>
              <a:tr h="370850">
                <a:tc>
                  <a:txBody>
                    <a:bodyPr/>
                    <a:lstStyle/>
                    <a:p>
                      <a:pPr marL="0" lvl="0" indent="0" algn="ctr" rtl="0">
                        <a:spcBef>
                          <a:spcPts val="0"/>
                        </a:spcBef>
                        <a:spcAft>
                          <a:spcPts val="0"/>
                        </a:spcAft>
                        <a:buNone/>
                      </a:pPr>
                      <a:r>
                        <a:rPr lang="es" sz="1100" b="1"/>
                        <a:t>DÍA 9</a:t>
                      </a:r>
                      <a:endParaRPr sz="1100" b="1"/>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C800"/>
                    </a:solidFill>
                  </a:tcPr>
                </a:tc>
                <a:tc>
                  <a:txBody>
                    <a:bodyPr/>
                    <a:lstStyle/>
                    <a:p>
                      <a:pPr marL="0" lvl="0" indent="0" algn="ctr" rtl="0">
                        <a:spcBef>
                          <a:spcPts val="0"/>
                        </a:spcBef>
                        <a:spcAft>
                          <a:spcPts val="0"/>
                        </a:spcAft>
                        <a:buNone/>
                      </a:pPr>
                      <a:r>
                        <a:rPr lang="es" sz="1100"/>
                        <a:t>Jueves 02.jul</a:t>
                      </a:r>
                      <a:endParaRPr sz="11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C800"/>
                    </a:solidFill>
                  </a:tcPr>
                </a:tc>
                <a:tc>
                  <a:txBody>
                    <a:bodyPr/>
                    <a:lstStyle/>
                    <a:p>
                      <a:pPr marL="0" lvl="0" indent="0" algn="ctr" rtl="0">
                        <a:spcBef>
                          <a:spcPts val="0"/>
                        </a:spcBef>
                        <a:spcAft>
                          <a:spcPts val="0"/>
                        </a:spcAft>
                        <a:buNone/>
                      </a:pPr>
                      <a:r>
                        <a:rPr lang="es" sz="1100">
                          <a:solidFill>
                            <a:schemeClr val="dk1"/>
                          </a:solidFill>
                        </a:rPr>
                        <a:t>00:01:25</a:t>
                      </a:r>
                      <a:endParaRPr>
                        <a:solidFill>
                          <a:schemeClr val="dk1"/>
                        </a:solidFill>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C800"/>
                    </a:solidFill>
                  </a:tcPr>
                </a:tc>
                <a:extLst>
                  <a:ext uri="{0D108BD9-81ED-4DB2-BD59-A6C34878D82A}">
                    <a16:rowId xmlns:a16="http://schemas.microsoft.com/office/drawing/2014/main" xmlns="" val="10003"/>
                  </a:ext>
                </a:extLst>
              </a:tr>
              <a:tr h="370850">
                <a:tc>
                  <a:txBody>
                    <a:bodyPr/>
                    <a:lstStyle/>
                    <a:p>
                      <a:pPr marL="0" lvl="0" indent="0" algn="ctr" rtl="0">
                        <a:spcBef>
                          <a:spcPts val="0"/>
                        </a:spcBef>
                        <a:spcAft>
                          <a:spcPts val="0"/>
                        </a:spcAft>
                        <a:buNone/>
                      </a:pPr>
                      <a:r>
                        <a:rPr lang="es" sz="1100" b="1"/>
                        <a:t>DÍA 10</a:t>
                      </a:r>
                      <a:endParaRPr sz="1100" b="1"/>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C800"/>
                    </a:solidFill>
                  </a:tcPr>
                </a:tc>
                <a:tc>
                  <a:txBody>
                    <a:bodyPr/>
                    <a:lstStyle/>
                    <a:p>
                      <a:pPr marL="0" lvl="0" indent="0" algn="ctr" rtl="0">
                        <a:spcBef>
                          <a:spcPts val="0"/>
                        </a:spcBef>
                        <a:spcAft>
                          <a:spcPts val="0"/>
                        </a:spcAft>
                        <a:buNone/>
                      </a:pPr>
                      <a:r>
                        <a:rPr lang="es" sz="1100"/>
                        <a:t>Viernes 03.jul</a:t>
                      </a:r>
                      <a:endParaRPr sz="11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C800"/>
                    </a:solidFill>
                  </a:tcPr>
                </a:tc>
                <a:tc>
                  <a:txBody>
                    <a:bodyPr/>
                    <a:lstStyle/>
                    <a:p>
                      <a:pPr marL="0" lvl="0" indent="0" algn="ctr" rtl="0">
                        <a:spcBef>
                          <a:spcPts val="0"/>
                        </a:spcBef>
                        <a:spcAft>
                          <a:spcPts val="0"/>
                        </a:spcAft>
                        <a:buNone/>
                      </a:pPr>
                      <a:r>
                        <a:rPr lang="es" sz="1100">
                          <a:solidFill>
                            <a:schemeClr val="dk1"/>
                          </a:solidFill>
                        </a:rPr>
                        <a:t>00:01:30</a:t>
                      </a:r>
                      <a:endParaRPr>
                        <a:solidFill>
                          <a:schemeClr val="dk1"/>
                        </a:solidFill>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C800"/>
                    </a:solidFill>
                  </a:tcPr>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2"/>
        <p:cNvGrpSpPr/>
        <p:nvPr/>
      </p:nvGrpSpPr>
      <p:grpSpPr>
        <a:xfrm>
          <a:off x="0" y="0"/>
          <a:ext cx="0" cy="0"/>
          <a:chOff x="0" y="0"/>
          <a:chExt cx="0" cy="0"/>
        </a:xfrm>
      </p:grpSpPr>
      <p:sp>
        <p:nvSpPr>
          <p:cNvPr id="783" name="Google Shape;783;g8643f72b74_3_17"/>
          <p:cNvSpPr txBox="1">
            <a:spLocks noGrp="1"/>
          </p:cNvSpPr>
          <p:nvPr>
            <p:ph type="ctrTitle" idx="4294967295"/>
          </p:nvPr>
        </p:nvSpPr>
        <p:spPr>
          <a:xfrm rot="-5400000">
            <a:off x="-285625" y="1713850"/>
            <a:ext cx="2077500" cy="837300"/>
          </a:xfrm>
          <a:prstGeom prst="rect">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Clr>
                <a:schemeClr val="dk1"/>
              </a:buClr>
              <a:buSzPts val="2800"/>
              <a:buFont typeface="Arial"/>
              <a:buNone/>
            </a:pPr>
            <a:r>
              <a:rPr lang="es" sz="2300" b="1" i="0" u="none" strike="noStrike" cap="none">
                <a:solidFill>
                  <a:srgbClr val="FF3E77"/>
                </a:solidFill>
                <a:latin typeface="Arial"/>
                <a:ea typeface="Arial"/>
                <a:cs typeface="Arial"/>
                <a:sym typeface="Arial"/>
              </a:rPr>
              <a:t>EDUCACIÓN</a:t>
            </a:r>
            <a:r>
              <a:rPr lang="es" sz="2300" b="0" i="0" u="none" strike="noStrike" cap="none">
                <a:solidFill>
                  <a:srgbClr val="FF3E77"/>
                </a:solidFill>
                <a:latin typeface="Arial"/>
                <a:ea typeface="Arial"/>
                <a:cs typeface="Arial"/>
                <a:sym typeface="Arial"/>
              </a:rPr>
              <a:t> </a:t>
            </a:r>
            <a:r>
              <a:rPr lang="es" sz="2300" b="1" i="0" u="none" strike="noStrike" cap="none">
                <a:solidFill>
                  <a:srgbClr val="FF3E77"/>
                </a:solidFill>
                <a:latin typeface="Arial"/>
                <a:ea typeface="Arial"/>
                <a:cs typeface="Arial"/>
                <a:sym typeface="Arial"/>
              </a:rPr>
              <a:t>FÍSICA</a:t>
            </a:r>
            <a:endParaRPr sz="2300" b="1" i="0" u="none" strike="noStrike" cap="none">
              <a:solidFill>
                <a:srgbClr val="FF3E77"/>
              </a:solidFill>
              <a:latin typeface="Arial"/>
              <a:ea typeface="Arial"/>
              <a:cs typeface="Arial"/>
              <a:sym typeface="Arial"/>
            </a:endParaRPr>
          </a:p>
        </p:txBody>
      </p:sp>
      <p:pic>
        <p:nvPicPr>
          <p:cNvPr id="784" name="Google Shape;784;g8643f72b74_3_17"/>
          <p:cNvPicPr preferRelativeResize="0"/>
          <p:nvPr/>
        </p:nvPicPr>
        <p:blipFill>
          <a:blip r:embed="rId4">
            <a:alphaModFix/>
          </a:blip>
          <a:stretch>
            <a:fillRect/>
          </a:stretch>
        </p:blipFill>
        <p:spPr>
          <a:xfrm>
            <a:off x="6053625" y="2642812"/>
            <a:ext cx="2228925" cy="2228925"/>
          </a:xfrm>
          <a:prstGeom prst="rect">
            <a:avLst/>
          </a:prstGeom>
          <a:noFill/>
          <a:ln>
            <a:noFill/>
          </a:ln>
        </p:spPr>
      </p:pic>
      <p:sp>
        <p:nvSpPr>
          <p:cNvPr id="785" name="Google Shape;785;g8643f72b74_3_17"/>
          <p:cNvSpPr/>
          <p:nvPr/>
        </p:nvSpPr>
        <p:spPr>
          <a:xfrm>
            <a:off x="1444625" y="3312275"/>
            <a:ext cx="4525500" cy="1221900"/>
          </a:xfrm>
          <a:prstGeom prst="round2DiagRect">
            <a:avLst>
              <a:gd name="adj1" fmla="val 50000"/>
              <a:gd name="adj2" fmla="val 0"/>
            </a:avLst>
          </a:prstGeom>
          <a:solidFill>
            <a:schemeClr val="accent5"/>
          </a:solidFill>
          <a:ln w="9525" cap="flat" cmpd="sng">
            <a:solidFill>
              <a:schemeClr val="dk2"/>
            </a:solidFill>
            <a:prstDash val="solid"/>
            <a:round/>
            <a:headEnd type="none" w="sm" len="sm"/>
            <a:tailEnd type="none" w="sm" len="sm"/>
          </a:ln>
          <a:effectLst>
            <a:outerShdw blurRad="100013" dist="7620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s" sz="1200">
                <a:solidFill>
                  <a:srgbClr val="FFFFFF"/>
                </a:solidFill>
              </a:rPr>
              <a:t>Recuerda enviarnos tu vídeo </a:t>
            </a:r>
            <a:r>
              <a:rPr lang="es" sz="1200" b="1">
                <a:solidFill>
                  <a:srgbClr val="FFC800"/>
                </a:solidFill>
              </a:rPr>
              <a:t>día a día</a:t>
            </a:r>
            <a:r>
              <a:rPr lang="es" sz="1200">
                <a:solidFill>
                  <a:srgbClr val="FFFFFF"/>
                </a:solidFill>
              </a:rPr>
              <a:t> con tu nombre, apellido y curso, </a:t>
            </a:r>
            <a:r>
              <a:rPr lang="es" sz="1200" b="1">
                <a:solidFill>
                  <a:srgbClr val="FFC800"/>
                </a:solidFill>
              </a:rPr>
              <a:t>mostrando el tiempo a tu lado</a:t>
            </a:r>
            <a:r>
              <a:rPr lang="es" sz="1200">
                <a:solidFill>
                  <a:srgbClr val="FFFFFF"/>
                </a:solidFill>
              </a:rPr>
              <a:t> a:</a:t>
            </a:r>
            <a:endParaRPr sz="1200">
              <a:solidFill>
                <a:srgbClr val="FFFFFF"/>
              </a:solidFill>
            </a:endParaRPr>
          </a:p>
          <a:p>
            <a:pPr marL="0" lvl="0" indent="0" algn="ctr" rtl="0">
              <a:lnSpc>
                <a:spcPct val="115000"/>
              </a:lnSpc>
              <a:spcBef>
                <a:spcPts val="0"/>
              </a:spcBef>
              <a:spcAft>
                <a:spcPts val="0"/>
              </a:spcAft>
              <a:buNone/>
            </a:pPr>
            <a:r>
              <a:rPr lang="es" sz="1200" b="1">
                <a:solidFill>
                  <a:srgbClr val="FFFFFF"/>
                </a:solidFill>
              </a:rPr>
              <a:t> </a:t>
            </a:r>
            <a:r>
              <a:rPr lang="es" sz="1200" b="1">
                <a:solidFill>
                  <a:schemeClr val="accent6"/>
                </a:solidFill>
              </a:rPr>
              <a:t>educacionfisica.arrupe@gmail.com</a:t>
            </a:r>
            <a:r>
              <a:rPr lang="es" sz="1200" b="1">
                <a:solidFill>
                  <a:srgbClr val="FFFFFF"/>
                </a:solidFill>
              </a:rPr>
              <a:t> </a:t>
            </a:r>
            <a:r>
              <a:rPr lang="es" sz="1200">
                <a:solidFill>
                  <a:srgbClr val="FFFFFF"/>
                </a:solidFill>
              </a:rPr>
              <a:t>o a nuestros wsp </a:t>
            </a:r>
            <a:r>
              <a:rPr lang="es" sz="1200" b="1">
                <a:solidFill>
                  <a:schemeClr val="accent6"/>
                </a:solidFill>
              </a:rPr>
              <a:t>+56987758696</a:t>
            </a:r>
            <a:r>
              <a:rPr lang="es" sz="1200" b="1">
                <a:solidFill>
                  <a:srgbClr val="FFFFFF"/>
                </a:solidFill>
              </a:rPr>
              <a:t> y </a:t>
            </a:r>
            <a:r>
              <a:rPr lang="es" sz="1200" b="1">
                <a:solidFill>
                  <a:schemeClr val="accent6"/>
                </a:solidFill>
              </a:rPr>
              <a:t>+56978536031</a:t>
            </a:r>
            <a:endParaRPr sz="1200" b="1">
              <a:solidFill>
                <a:schemeClr val="accent6"/>
              </a:solidFill>
            </a:endParaRPr>
          </a:p>
        </p:txBody>
      </p:sp>
      <p:sp>
        <p:nvSpPr>
          <p:cNvPr id="786" name="Google Shape;786;g8643f72b74_3_17"/>
          <p:cNvSpPr/>
          <p:nvPr/>
        </p:nvSpPr>
        <p:spPr>
          <a:xfrm>
            <a:off x="2427175" y="263150"/>
            <a:ext cx="4874400" cy="335100"/>
          </a:xfrm>
          <a:prstGeom prst="roundRect">
            <a:avLst>
              <a:gd name="adj" fmla="val 16667"/>
            </a:avLst>
          </a:prstGeom>
          <a:solidFill>
            <a:schemeClr val="accent5"/>
          </a:solidFill>
          <a:ln w="9525" cap="flat" cmpd="sng">
            <a:solidFill>
              <a:srgbClr val="0070C0"/>
            </a:solidFill>
            <a:prstDash val="solid"/>
            <a:round/>
            <a:headEnd type="none" w="sm" len="sm"/>
            <a:tailEnd type="none" w="sm" len="sm"/>
          </a:ln>
          <a:effectLst>
            <a:outerShdw blurRad="100013" dist="57150" dir="588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rgbClr val="FFFFFF"/>
                </a:solidFill>
              </a:rPr>
              <a:t>¿Cómo te evaluaremos? Bueno será de la siguiente manera:</a:t>
            </a:r>
            <a:endParaRPr>
              <a:solidFill>
                <a:srgbClr val="FFFFFF"/>
              </a:solidFill>
            </a:endParaRPr>
          </a:p>
        </p:txBody>
      </p:sp>
      <p:pic>
        <p:nvPicPr>
          <p:cNvPr id="787" name="Google Shape;787;g8643f72b74_3_17"/>
          <p:cNvPicPr preferRelativeResize="0"/>
          <p:nvPr/>
        </p:nvPicPr>
        <p:blipFill>
          <a:blip r:embed="rId5">
            <a:alphaModFix/>
          </a:blip>
          <a:stretch>
            <a:fillRect/>
          </a:stretch>
        </p:blipFill>
        <p:spPr>
          <a:xfrm>
            <a:off x="1444625" y="750650"/>
            <a:ext cx="6837901" cy="20775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7"/>
        <p:cNvGrpSpPr/>
        <p:nvPr/>
      </p:nvGrpSpPr>
      <p:grpSpPr>
        <a:xfrm>
          <a:off x="0" y="0"/>
          <a:ext cx="0" cy="0"/>
          <a:chOff x="0" y="0"/>
          <a:chExt cx="0" cy="0"/>
        </a:xfrm>
      </p:grpSpPr>
      <p:graphicFrame>
        <p:nvGraphicFramePr>
          <p:cNvPr id="628" name="Google Shape;628;g87c229461d_0_119"/>
          <p:cNvGraphicFramePr/>
          <p:nvPr/>
        </p:nvGraphicFramePr>
        <p:xfrm>
          <a:off x="1784412" y="360000"/>
          <a:ext cx="4194800" cy="2128200"/>
        </p:xfrm>
        <a:graphic>
          <a:graphicData uri="http://schemas.openxmlformats.org/drawingml/2006/table">
            <a:tbl>
              <a:tblPr>
                <a:noFill/>
                <a:tableStyleId>{A55DCDC1-1646-4705-B80F-9F08A8A5C0CB}</a:tableStyleId>
              </a:tblPr>
              <a:tblGrid>
                <a:gridCol w="2009550">
                  <a:extLst>
                    <a:ext uri="{9D8B030D-6E8A-4147-A177-3AD203B41FA5}">
                      <a16:colId xmlns:a16="http://schemas.microsoft.com/office/drawing/2014/main" xmlns="" val="20000"/>
                    </a:ext>
                  </a:extLst>
                </a:gridCol>
                <a:gridCol w="2185250">
                  <a:extLst>
                    <a:ext uri="{9D8B030D-6E8A-4147-A177-3AD203B41FA5}">
                      <a16:colId xmlns:a16="http://schemas.microsoft.com/office/drawing/2014/main" xmlns="" val="20001"/>
                    </a:ext>
                  </a:extLst>
                </a:gridCol>
              </a:tblGrid>
              <a:tr h="1555325">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latin typeface="Source Code Pro"/>
                        <a:ea typeface="Source Code Pro"/>
                        <a:cs typeface="Source Code Pro"/>
                        <a:sym typeface="Source Code Pro"/>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Source Code Pro"/>
                        <a:ea typeface="Source Code Pro"/>
                        <a:cs typeface="Source Code Pro"/>
                        <a:sym typeface="Source Code Pro"/>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latin typeface="Source Code Pro"/>
                        <a:ea typeface="Source Code Pro"/>
                        <a:cs typeface="Source Code Pro"/>
                        <a:sym typeface="Source Code Pro"/>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Source Code Pro"/>
                        <a:ea typeface="Source Code Pro"/>
                        <a:cs typeface="Source Code Pro"/>
                        <a:sym typeface="Source Code Pro"/>
                      </a:endParaRPr>
                    </a:p>
                  </a:txBody>
                  <a:tcPr marL="91425" marR="91425" marT="91425" marB="91425"/>
                </a:tc>
                <a:extLst>
                  <a:ext uri="{0D108BD9-81ED-4DB2-BD59-A6C34878D82A}">
                    <a16:rowId xmlns:a16="http://schemas.microsoft.com/office/drawing/2014/main" xmlns="" val="10000"/>
                  </a:ext>
                </a:extLst>
              </a:tr>
              <a:tr h="572875">
                <a:tc>
                  <a:txBody>
                    <a:bodyPr/>
                    <a:lstStyle/>
                    <a:p>
                      <a:pPr marL="0" marR="0" lvl="0" indent="0" algn="ctr" rtl="0">
                        <a:lnSpc>
                          <a:spcPct val="100000"/>
                        </a:lnSpc>
                        <a:spcBef>
                          <a:spcPts val="0"/>
                        </a:spcBef>
                        <a:spcAft>
                          <a:spcPts val="0"/>
                        </a:spcAft>
                        <a:buClr>
                          <a:srgbClr val="000000"/>
                        </a:buClr>
                        <a:buSzPts val="1000"/>
                        <a:buFont typeface="Arial"/>
                        <a:buNone/>
                      </a:pPr>
                      <a:r>
                        <a:rPr lang="es" sz="1000" b="1" u="none" strike="noStrike" cap="none">
                          <a:latin typeface="Source Code Pro"/>
                          <a:ea typeface="Source Code Pro"/>
                          <a:cs typeface="Source Code Pro"/>
                          <a:sym typeface="Source Code Pro"/>
                        </a:rPr>
                        <a:t>IGNACIO RÍOS</a:t>
                      </a:r>
                      <a:endParaRPr sz="1000" b="1"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 sz="900" u="none" strike="noStrike" cap="none">
                          <a:latin typeface="Source Code Pro"/>
                          <a:ea typeface="Source Code Pro"/>
                          <a:cs typeface="Source Code Pro"/>
                          <a:sym typeface="Source Code Pro"/>
                        </a:rPr>
                        <a:t>Historia</a:t>
                      </a:r>
                      <a:endParaRPr sz="900"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 sz="900" u="none" strike="noStrike" cap="none">
                          <a:latin typeface="Source Code Pro"/>
                          <a:ea typeface="Source Code Pro"/>
                          <a:cs typeface="Source Code Pro"/>
                          <a:sym typeface="Source Code Pro"/>
                        </a:rPr>
                        <a:t>entregotarea2@gmail.com</a:t>
                      </a:r>
                      <a:endParaRPr sz="900" u="none" strike="noStrike" cap="none">
                        <a:latin typeface="Source Code Pro"/>
                        <a:ea typeface="Source Code Pro"/>
                        <a:cs typeface="Source Code Pro"/>
                        <a:sym typeface="Source Code Pro"/>
                      </a:endParaRPr>
                    </a:p>
                  </a:txBody>
                  <a:tcPr marL="91425" marR="91425" marT="0" marB="0" anchor="ctr">
                    <a:solidFill>
                      <a:schemeClr val="accent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s" sz="1000" b="1" u="none" strike="noStrike" cap="none">
                          <a:latin typeface="Source Code Pro"/>
                          <a:ea typeface="Source Code Pro"/>
                          <a:cs typeface="Source Code Pro"/>
                          <a:sym typeface="Source Code Pro"/>
                        </a:rPr>
                        <a:t>KARLA MÉNDEZ</a:t>
                      </a:r>
                      <a:endParaRPr sz="1000" b="1"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 sz="900" u="none" strike="noStrike" cap="none">
                          <a:latin typeface="Source Code Pro"/>
                          <a:ea typeface="Source Code Pro"/>
                          <a:cs typeface="Source Code Pro"/>
                          <a:sym typeface="Source Code Pro"/>
                        </a:rPr>
                        <a:t>Filosofía - Religión</a:t>
                      </a:r>
                      <a:endParaRPr sz="900"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 sz="900" u="none" strike="noStrike" cap="none">
                          <a:solidFill>
                            <a:schemeClr val="hlink"/>
                          </a:solidFill>
                          <a:uFill>
                            <a:noFill/>
                          </a:uFill>
                          <a:latin typeface="Source Code Pro"/>
                          <a:ea typeface="Source Code Pro"/>
                          <a:cs typeface="Source Code Pro"/>
                          <a:sym typeface="Source Code Pro"/>
                          <a:hlinkClick r:id="rId4"/>
                        </a:rPr>
                        <a:t>karlamendezaravena@gmail.com</a:t>
                      </a:r>
                      <a:endParaRPr sz="900" u="none" strike="noStrike" cap="none">
                        <a:latin typeface="Source Code Pro"/>
                        <a:ea typeface="Source Code Pro"/>
                        <a:cs typeface="Source Code Pro"/>
                        <a:sym typeface="Source Code Pro"/>
                      </a:endParaRPr>
                    </a:p>
                  </a:txBody>
                  <a:tcPr marL="0" marR="34450" marT="0" marB="0" anchor="ctr">
                    <a:solidFill>
                      <a:schemeClr val="accent6"/>
                    </a:solidFill>
                  </a:tcPr>
                </a:tc>
                <a:extLst>
                  <a:ext uri="{0D108BD9-81ED-4DB2-BD59-A6C34878D82A}">
                    <a16:rowId xmlns:a16="http://schemas.microsoft.com/office/drawing/2014/main" xmlns="" val="10001"/>
                  </a:ext>
                </a:extLst>
              </a:tr>
            </a:tbl>
          </a:graphicData>
        </a:graphic>
      </p:graphicFrame>
      <p:graphicFrame>
        <p:nvGraphicFramePr>
          <p:cNvPr id="629" name="Google Shape;629;g87c229461d_0_119"/>
          <p:cNvGraphicFramePr/>
          <p:nvPr/>
        </p:nvGraphicFramePr>
        <p:xfrm>
          <a:off x="1723988" y="2755075"/>
          <a:ext cx="6500875" cy="2128200"/>
        </p:xfrm>
        <a:graphic>
          <a:graphicData uri="http://schemas.openxmlformats.org/drawingml/2006/table">
            <a:tbl>
              <a:tblPr>
                <a:noFill/>
                <a:tableStyleId>{A55DCDC1-1646-4705-B80F-9F08A8A5C0CB}</a:tableStyleId>
              </a:tblPr>
              <a:tblGrid>
                <a:gridCol w="1848950">
                  <a:extLst>
                    <a:ext uri="{9D8B030D-6E8A-4147-A177-3AD203B41FA5}">
                      <a16:colId xmlns:a16="http://schemas.microsoft.com/office/drawing/2014/main" xmlns="" val="20000"/>
                    </a:ext>
                  </a:extLst>
                </a:gridCol>
                <a:gridCol w="1848950">
                  <a:extLst>
                    <a:ext uri="{9D8B030D-6E8A-4147-A177-3AD203B41FA5}">
                      <a16:colId xmlns:a16="http://schemas.microsoft.com/office/drawing/2014/main" xmlns="" val="20001"/>
                    </a:ext>
                  </a:extLst>
                </a:gridCol>
                <a:gridCol w="1848950">
                  <a:extLst>
                    <a:ext uri="{9D8B030D-6E8A-4147-A177-3AD203B41FA5}">
                      <a16:colId xmlns:a16="http://schemas.microsoft.com/office/drawing/2014/main" xmlns="" val="20002"/>
                    </a:ext>
                  </a:extLst>
                </a:gridCol>
                <a:gridCol w="954025">
                  <a:extLst>
                    <a:ext uri="{9D8B030D-6E8A-4147-A177-3AD203B41FA5}">
                      <a16:colId xmlns:a16="http://schemas.microsoft.com/office/drawing/2014/main" xmlns="" val="20003"/>
                    </a:ext>
                  </a:extLst>
                </a:gridCol>
              </a:tblGrid>
              <a:tr h="1547775">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latin typeface="Source Code Pro"/>
                        <a:ea typeface="Source Code Pro"/>
                        <a:cs typeface="Source Code Pro"/>
                        <a:sym typeface="Source Code Pro"/>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Source Code Pro"/>
                        <a:ea typeface="Source Code Pro"/>
                        <a:cs typeface="Source Code Pro"/>
                        <a:sym typeface="Source Code Pro"/>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Source Code Pro"/>
                        <a:ea typeface="Source Code Pro"/>
                        <a:cs typeface="Source Code Pro"/>
                        <a:sym typeface="Source Code Pro"/>
                      </a:endParaRPr>
                    </a:p>
                  </a:txBody>
                  <a:tcPr marL="91425" marR="91425" marT="91425" marB="91425"/>
                </a:tc>
                <a:tc gridSpan="2">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latin typeface="Source Code Pro"/>
                        <a:ea typeface="Source Code Pro"/>
                        <a:cs typeface="Source Code Pro"/>
                        <a:sym typeface="Source Code Pro"/>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Source Code Pro"/>
                        <a:ea typeface="Source Code Pro"/>
                        <a:cs typeface="Source Code Pro"/>
                        <a:sym typeface="Source Code Pro"/>
                      </a:endParaRPr>
                    </a:p>
                  </a:txBody>
                  <a:tcPr marL="91425" marR="91425" marT="91425" marB="91425"/>
                </a:tc>
                <a:tc hMerge="1">
                  <a:txBody>
                    <a:bodyPr/>
                    <a:lstStyle/>
                    <a:p>
                      <a:endParaRPr lang="es-ES"/>
                    </a:p>
                  </a:txBody>
                  <a:tcPr/>
                </a:tc>
                <a:extLst>
                  <a:ext uri="{0D108BD9-81ED-4DB2-BD59-A6C34878D82A}">
                    <a16:rowId xmlns:a16="http://schemas.microsoft.com/office/drawing/2014/main" xmlns="" val="10000"/>
                  </a:ext>
                </a:extLst>
              </a:tr>
              <a:tr h="580425">
                <a:tc>
                  <a:txBody>
                    <a:bodyPr/>
                    <a:lstStyle/>
                    <a:p>
                      <a:pPr marL="0" marR="0" lvl="0" indent="0" algn="ctr" rtl="0">
                        <a:lnSpc>
                          <a:spcPct val="100000"/>
                        </a:lnSpc>
                        <a:spcBef>
                          <a:spcPts val="0"/>
                        </a:spcBef>
                        <a:spcAft>
                          <a:spcPts val="0"/>
                        </a:spcAft>
                        <a:buClr>
                          <a:srgbClr val="000000"/>
                        </a:buClr>
                        <a:buSzPts val="1000"/>
                        <a:buFont typeface="Arial"/>
                        <a:buNone/>
                      </a:pPr>
                      <a:r>
                        <a:rPr lang="es" sz="1000" b="1" u="none" strike="noStrike" cap="none">
                          <a:latin typeface="Source Code Pro"/>
                          <a:ea typeface="Source Code Pro"/>
                          <a:cs typeface="Source Code Pro"/>
                          <a:sym typeface="Source Code Pro"/>
                        </a:rPr>
                        <a:t>LETICIA ARELLANO</a:t>
                      </a:r>
                      <a:endParaRPr sz="1000" b="1"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 sz="900" u="none" strike="noStrike" cap="none">
                          <a:latin typeface="Source Code Pro"/>
                          <a:ea typeface="Source Code Pro"/>
                          <a:cs typeface="Source Code Pro"/>
                          <a:sym typeface="Source Code Pro"/>
                        </a:rPr>
                        <a:t>Inglés</a:t>
                      </a:r>
                      <a:endParaRPr sz="900"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 sz="900" u="none" strike="noStrike" cap="none">
                          <a:latin typeface="Source Code Pro"/>
                          <a:ea typeface="Source Code Pro"/>
                          <a:cs typeface="Source Code Pro"/>
                          <a:sym typeface="Source Code Pro"/>
                        </a:rPr>
                        <a:t>larellanosilva@gmail.com</a:t>
                      </a:r>
                      <a:endParaRPr sz="900" u="none" strike="noStrike" cap="none">
                        <a:latin typeface="Source Code Pro"/>
                        <a:ea typeface="Source Code Pro"/>
                        <a:cs typeface="Source Code Pro"/>
                        <a:sym typeface="Source Code Pro"/>
                      </a:endParaRPr>
                    </a:p>
                  </a:txBody>
                  <a:tcPr marL="91425" marR="91425" marT="0" marB="0" anchor="ctr">
                    <a:solidFill>
                      <a:schemeClr val="accent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s" sz="1000" b="1" u="none" strike="noStrike" cap="none">
                          <a:latin typeface="Source Code Pro"/>
                          <a:ea typeface="Source Code Pro"/>
                          <a:cs typeface="Source Code Pro"/>
                          <a:sym typeface="Source Code Pro"/>
                        </a:rPr>
                        <a:t>PEDRO ARREDONDO</a:t>
                      </a:r>
                      <a:endParaRPr sz="1000" b="1"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 sz="900" u="none" strike="noStrike" cap="none">
                          <a:latin typeface="Source Code Pro"/>
                          <a:ea typeface="Source Code Pro"/>
                          <a:cs typeface="Source Code Pro"/>
                          <a:sym typeface="Source Code Pro"/>
                        </a:rPr>
                        <a:t>Ciencias para la ciudadanía</a:t>
                      </a:r>
                      <a:endParaRPr sz="900"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 sz="900" u="none" strike="noStrike" cap="none">
                          <a:latin typeface="Source Code Pro"/>
                          <a:ea typeface="Source Code Pro"/>
                          <a:cs typeface="Source Code Pro"/>
                          <a:sym typeface="Source Code Pro"/>
                        </a:rPr>
                        <a:t>pedrokixd@gmail.com</a:t>
                      </a:r>
                      <a:endParaRPr sz="900" u="none" strike="noStrike" cap="none">
                        <a:latin typeface="Source Code Pro"/>
                        <a:ea typeface="Source Code Pro"/>
                        <a:cs typeface="Source Code Pro"/>
                        <a:sym typeface="Source Code Pro"/>
                      </a:endParaRPr>
                    </a:p>
                  </a:txBody>
                  <a:tcPr marL="0" marR="38350" marT="0" marB="0" anchor="ctr">
                    <a:solidFill>
                      <a:schemeClr val="accent6"/>
                    </a:solidFill>
                  </a:tcPr>
                </a:tc>
                <a:tc gridSpan="2">
                  <a:txBody>
                    <a:bodyPr/>
                    <a:lstStyle/>
                    <a:p>
                      <a:pPr marL="0" marR="0" lvl="0" indent="0" algn="ctr" rtl="0">
                        <a:lnSpc>
                          <a:spcPct val="100000"/>
                        </a:lnSpc>
                        <a:spcBef>
                          <a:spcPts val="0"/>
                        </a:spcBef>
                        <a:spcAft>
                          <a:spcPts val="0"/>
                        </a:spcAft>
                        <a:buClr>
                          <a:srgbClr val="000000"/>
                        </a:buClr>
                        <a:buSzPts val="1000"/>
                        <a:buFont typeface="Arial"/>
                        <a:buNone/>
                      </a:pPr>
                      <a:r>
                        <a:rPr lang="es" sz="1000" b="1" u="none" strike="noStrike" cap="none">
                          <a:latin typeface="Source Code Pro"/>
                          <a:ea typeface="Source Code Pro"/>
                          <a:cs typeface="Source Code Pro"/>
                          <a:sym typeface="Source Code Pro"/>
                        </a:rPr>
                        <a:t>CARLA PARADA - MARCELO RUZ</a:t>
                      </a:r>
                      <a:endParaRPr sz="1000" b="1"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 sz="900" u="none" strike="noStrike" cap="none">
                          <a:latin typeface="Source Code Pro"/>
                          <a:ea typeface="Source Code Pro"/>
                          <a:cs typeface="Source Code Pro"/>
                          <a:sym typeface="Source Code Pro"/>
                        </a:rPr>
                        <a:t>Educación Física</a:t>
                      </a:r>
                      <a:endParaRPr sz="900"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 sz="900" u="none" strike="noStrike" cap="none">
                          <a:latin typeface="Source Code Pro"/>
                          <a:ea typeface="Source Code Pro"/>
                          <a:cs typeface="Source Code Pro"/>
                          <a:sym typeface="Source Code Pro"/>
                        </a:rPr>
                        <a:t>educacionfisica.arrupe@gmail.com</a:t>
                      </a:r>
                      <a:endParaRPr sz="900" u="none" strike="noStrike" cap="none">
                        <a:latin typeface="Source Code Pro"/>
                        <a:ea typeface="Source Code Pro"/>
                        <a:cs typeface="Source Code Pro"/>
                        <a:sym typeface="Source Code Pro"/>
                      </a:endParaRPr>
                    </a:p>
                  </a:txBody>
                  <a:tcPr marL="0" marR="34450" marT="0" marB="0" anchor="ctr">
                    <a:solidFill>
                      <a:schemeClr val="accent6"/>
                    </a:solidFill>
                  </a:tcPr>
                </a:tc>
                <a:tc hMerge="1">
                  <a:txBody>
                    <a:bodyPr/>
                    <a:lstStyle/>
                    <a:p>
                      <a:endParaRPr lang="es-ES"/>
                    </a:p>
                  </a:txBody>
                  <a:tcPr/>
                </a:tc>
                <a:extLst>
                  <a:ext uri="{0D108BD9-81ED-4DB2-BD59-A6C34878D82A}">
                    <a16:rowId xmlns:a16="http://schemas.microsoft.com/office/drawing/2014/main" xmlns="" val="10001"/>
                  </a:ext>
                </a:extLst>
              </a:tr>
            </a:tbl>
          </a:graphicData>
        </a:graphic>
      </p:graphicFrame>
      <p:sp>
        <p:nvSpPr>
          <p:cNvPr id="630" name="Google Shape;630;g87c229461d_0_119"/>
          <p:cNvSpPr txBox="1">
            <a:spLocks noGrp="1"/>
          </p:cNvSpPr>
          <p:nvPr>
            <p:ph type="ctrTitle" idx="4294967295"/>
          </p:nvPr>
        </p:nvSpPr>
        <p:spPr>
          <a:xfrm rot="-2700000">
            <a:off x="-33606" y="1249475"/>
            <a:ext cx="1722512" cy="543907"/>
          </a:xfrm>
          <a:prstGeom prst="rect">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Clr>
                <a:schemeClr val="dk1"/>
              </a:buClr>
              <a:buSzPts val="2800"/>
              <a:buFont typeface="Arial"/>
              <a:buNone/>
            </a:pPr>
            <a:r>
              <a:rPr lang="es" sz="2300" b="1" i="0" u="sng" strike="noStrike" cap="none">
                <a:solidFill>
                  <a:srgbClr val="FF3E77"/>
                </a:solidFill>
                <a:latin typeface="Arial"/>
                <a:ea typeface="Arial"/>
                <a:cs typeface="Arial"/>
                <a:sym typeface="Arial"/>
              </a:rPr>
              <a:t>Profesores</a:t>
            </a:r>
            <a:endParaRPr sz="2300" b="1" i="0" u="sng" strike="noStrike" cap="none">
              <a:solidFill>
                <a:srgbClr val="FF3E77"/>
              </a:solidFill>
              <a:latin typeface="Arial"/>
              <a:ea typeface="Arial"/>
              <a:cs typeface="Arial"/>
              <a:sym typeface="Arial"/>
            </a:endParaRPr>
          </a:p>
        </p:txBody>
      </p:sp>
      <p:pic>
        <p:nvPicPr>
          <p:cNvPr id="631" name="Google Shape;631;g87c229461d_0_119"/>
          <p:cNvPicPr preferRelativeResize="0"/>
          <p:nvPr/>
        </p:nvPicPr>
        <p:blipFill rotWithShape="1">
          <a:blip r:embed="rId5">
            <a:alphaModFix/>
          </a:blip>
          <a:srcRect/>
          <a:stretch/>
        </p:blipFill>
        <p:spPr>
          <a:xfrm>
            <a:off x="2050488" y="443775"/>
            <a:ext cx="1313075" cy="1414350"/>
          </a:xfrm>
          <a:prstGeom prst="rect">
            <a:avLst/>
          </a:prstGeom>
          <a:noFill/>
          <a:ln>
            <a:noFill/>
          </a:ln>
        </p:spPr>
      </p:pic>
      <p:pic>
        <p:nvPicPr>
          <p:cNvPr id="632" name="Google Shape;632;g87c229461d_0_119"/>
          <p:cNvPicPr preferRelativeResize="0"/>
          <p:nvPr/>
        </p:nvPicPr>
        <p:blipFill rotWithShape="1">
          <a:blip r:embed="rId6">
            <a:alphaModFix/>
          </a:blip>
          <a:srcRect/>
          <a:stretch/>
        </p:blipFill>
        <p:spPr>
          <a:xfrm>
            <a:off x="1905738" y="2796488"/>
            <a:ext cx="1602600" cy="1470885"/>
          </a:xfrm>
          <a:prstGeom prst="rect">
            <a:avLst/>
          </a:prstGeom>
          <a:noFill/>
          <a:ln>
            <a:noFill/>
          </a:ln>
        </p:spPr>
      </p:pic>
      <p:pic>
        <p:nvPicPr>
          <p:cNvPr id="633" name="Google Shape;633;g87c229461d_0_119"/>
          <p:cNvPicPr preferRelativeResize="0"/>
          <p:nvPr/>
        </p:nvPicPr>
        <p:blipFill rotWithShape="1">
          <a:blip r:embed="rId7">
            <a:alphaModFix/>
          </a:blip>
          <a:srcRect/>
          <a:stretch/>
        </p:blipFill>
        <p:spPr>
          <a:xfrm>
            <a:off x="3785125" y="443775"/>
            <a:ext cx="2185250" cy="1553726"/>
          </a:xfrm>
          <a:prstGeom prst="rect">
            <a:avLst/>
          </a:prstGeom>
          <a:noFill/>
          <a:ln>
            <a:noFill/>
          </a:ln>
        </p:spPr>
      </p:pic>
      <p:pic>
        <p:nvPicPr>
          <p:cNvPr id="634" name="Google Shape;634;g87c229461d_0_119"/>
          <p:cNvPicPr preferRelativeResize="0"/>
          <p:nvPr/>
        </p:nvPicPr>
        <p:blipFill rotWithShape="1">
          <a:blip r:embed="rId8">
            <a:alphaModFix/>
          </a:blip>
          <a:srcRect t="17518"/>
          <a:stretch/>
        </p:blipFill>
        <p:spPr>
          <a:xfrm>
            <a:off x="5886950" y="2755075"/>
            <a:ext cx="1806865" cy="1490350"/>
          </a:xfrm>
          <a:prstGeom prst="rect">
            <a:avLst/>
          </a:prstGeom>
          <a:noFill/>
          <a:ln>
            <a:noFill/>
          </a:ln>
        </p:spPr>
      </p:pic>
      <p:pic>
        <p:nvPicPr>
          <p:cNvPr id="635" name="Google Shape;635;g87c229461d_0_119"/>
          <p:cNvPicPr preferRelativeResize="0"/>
          <p:nvPr/>
        </p:nvPicPr>
        <p:blipFill>
          <a:blip r:embed="rId9">
            <a:alphaModFix/>
          </a:blip>
          <a:stretch>
            <a:fillRect/>
          </a:stretch>
        </p:blipFill>
        <p:spPr>
          <a:xfrm>
            <a:off x="3672875" y="2786775"/>
            <a:ext cx="1806875" cy="14903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1"/>
        <p:cNvGrpSpPr/>
        <p:nvPr/>
      </p:nvGrpSpPr>
      <p:grpSpPr>
        <a:xfrm>
          <a:off x="0" y="0"/>
          <a:ext cx="0" cy="0"/>
          <a:chOff x="0" y="0"/>
          <a:chExt cx="0" cy="0"/>
        </a:xfrm>
      </p:grpSpPr>
      <p:sp>
        <p:nvSpPr>
          <p:cNvPr id="792" name="Google Shape;792;g87c229461d_0_170"/>
          <p:cNvSpPr txBox="1">
            <a:spLocks noGrp="1"/>
          </p:cNvSpPr>
          <p:nvPr>
            <p:ph type="ctrTitle" idx="4294967295"/>
          </p:nvPr>
        </p:nvSpPr>
        <p:spPr>
          <a:xfrm rot="-5400000">
            <a:off x="-483718" y="1749189"/>
            <a:ext cx="2513100" cy="819300"/>
          </a:xfrm>
          <a:prstGeom prst="rect">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Clr>
                <a:schemeClr val="dk1"/>
              </a:buClr>
              <a:buSzPts val="2800"/>
              <a:buFont typeface="Arial"/>
              <a:buNone/>
            </a:pPr>
            <a:r>
              <a:rPr lang="es" sz="2300" b="1" i="0" u="none" strike="noStrike" cap="none">
                <a:solidFill>
                  <a:srgbClr val="FF3E77"/>
                </a:solidFill>
                <a:highlight>
                  <a:srgbClr val="FFFFFF"/>
                </a:highlight>
                <a:latin typeface="Arial"/>
                <a:ea typeface="Arial"/>
                <a:cs typeface="Arial"/>
                <a:sym typeface="Arial"/>
              </a:rPr>
              <a:t>Área psicosocial  y familiar</a:t>
            </a:r>
            <a:endParaRPr sz="2300" b="1" i="0" u="none" strike="noStrike" cap="none">
              <a:solidFill>
                <a:srgbClr val="FF3E77"/>
              </a:solidFill>
              <a:highlight>
                <a:srgbClr val="FFFFFF"/>
              </a:highlight>
              <a:latin typeface="Arial"/>
              <a:ea typeface="Arial"/>
              <a:cs typeface="Arial"/>
              <a:sym typeface="Arial"/>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6543" y="0"/>
            <a:ext cx="7957457"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1"/>
        <p:cNvGrpSpPr/>
        <p:nvPr/>
      </p:nvGrpSpPr>
      <p:grpSpPr>
        <a:xfrm>
          <a:off x="0" y="0"/>
          <a:ext cx="0" cy="0"/>
          <a:chOff x="0" y="0"/>
          <a:chExt cx="0" cy="0"/>
        </a:xfrm>
      </p:grpSpPr>
      <p:sp>
        <p:nvSpPr>
          <p:cNvPr id="3" name="2 Rectángulo"/>
          <p:cNvSpPr/>
          <p:nvPr/>
        </p:nvSpPr>
        <p:spPr>
          <a:xfrm>
            <a:off x="1530220" y="977504"/>
            <a:ext cx="6494107" cy="206210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 sz="3600" b="1" i="0" u="none" strike="noStrike" kern="0" cap="none" spc="0" normalizeH="0" baseline="0" noProof="0" dirty="0" smtClean="0">
                <a:ln>
                  <a:noFill/>
                </a:ln>
                <a:solidFill>
                  <a:srgbClr val="0070C0"/>
                </a:solidFill>
                <a:effectLst/>
                <a:uLnTx/>
                <a:uFillTx/>
                <a:latin typeface="Montserrat"/>
                <a:sym typeface="Montserrat"/>
              </a:rPr>
              <a:t>A compartir lo aprendido! </a:t>
            </a:r>
          </a:p>
          <a:p>
            <a:pPr marL="0" marR="0" lvl="0" indent="0" defTabSz="914400" eaLnBrk="1" fontAlgn="auto" latinLnBrk="0" hangingPunct="1">
              <a:lnSpc>
                <a:spcPct val="100000"/>
              </a:lnSpc>
              <a:spcBef>
                <a:spcPts val="0"/>
              </a:spcBef>
              <a:spcAft>
                <a:spcPts val="0"/>
              </a:spcAft>
              <a:buClrTx/>
              <a:buSzTx/>
              <a:buFontTx/>
              <a:buNone/>
              <a:tabLst/>
              <a:defRPr/>
            </a:pPr>
            <a:endParaRPr kumimoji="0" lang="es" sz="2000" b="1" i="0" u="none" strike="noStrike" kern="0" cap="none" spc="0" normalizeH="0" baseline="0" noProof="0" dirty="0" smtClean="0">
              <a:ln>
                <a:noFill/>
              </a:ln>
              <a:solidFill>
                <a:srgbClr val="0070C0"/>
              </a:solidFill>
              <a:effectLst/>
              <a:uLnTx/>
              <a:uFillTx/>
              <a:latin typeface="Montserrat"/>
              <a:sym typeface="Montserra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 sz="3600" b="1" i="0" u="none" strike="noStrike" kern="0" cap="none" spc="0" normalizeH="0" baseline="0" noProof="0" dirty="0" smtClean="0">
                <a:ln>
                  <a:noFill/>
                </a:ln>
                <a:solidFill>
                  <a:srgbClr val="0070C0"/>
                </a:solidFill>
                <a:effectLst/>
                <a:uLnTx/>
                <a:uFillTx/>
                <a:latin typeface="Montserrat"/>
                <a:sym typeface="Montserrat"/>
              </a:rPr>
              <a:t>Suerte y te deseamos mucho Bienestar!</a:t>
            </a:r>
            <a:endParaRPr kumimoji="0" lang="es-CL" sz="1600" b="0" i="0" u="none" strike="noStrike" kern="0" cap="none" spc="0" normalizeH="0" baseline="0" noProof="0" dirty="0" smtClean="0">
              <a:ln>
                <a:noFill/>
              </a:ln>
              <a:solidFill>
                <a:srgbClr val="0070C0"/>
              </a:solidFill>
              <a:effectLst/>
              <a:uLnTx/>
              <a:uFillTx/>
            </a:endParaRPr>
          </a:p>
        </p:txBody>
      </p:sp>
      <p:sp>
        <p:nvSpPr>
          <p:cNvPr id="4" name="Google Shape;813;p18"/>
          <p:cNvSpPr txBox="1">
            <a:spLocks/>
          </p:cNvSpPr>
          <p:nvPr/>
        </p:nvSpPr>
        <p:spPr>
          <a:xfrm>
            <a:off x="2174203" y="3200400"/>
            <a:ext cx="4476000" cy="9040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8300" algn="l" rtl="0">
              <a:lnSpc>
                <a:spcPct val="100000"/>
              </a:lnSpc>
              <a:spcBef>
                <a:spcPts val="600"/>
              </a:spcBef>
              <a:spcAft>
                <a:spcPts val="0"/>
              </a:spcAft>
              <a:buClr>
                <a:srgbClr val="FFC800"/>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1pPr>
            <a:lvl2pPr marL="914400" marR="0" lvl="1" indent="-368300" algn="l" rtl="0">
              <a:lnSpc>
                <a:spcPct val="100000"/>
              </a:lnSpc>
              <a:spcBef>
                <a:spcPts val="0"/>
              </a:spcBef>
              <a:spcAft>
                <a:spcPts val="0"/>
              </a:spcAft>
              <a:buClr>
                <a:srgbClr val="FFC800"/>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2pPr>
            <a:lvl3pPr marL="1371600" marR="0" lvl="2" indent="-368300" algn="l" rtl="0">
              <a:lnSpc>
                <a:spcPct val="100000"/>
              </a:lnSpc>
              <a:spcBef>
                <a:spcPts val="0"/>
              </a:spcBef>
              <a:spcAft>
                <a:spcPts val="0"/>
              </a:spcAft>
              <a:buClr>
                <a:srgbClr val="FFC800"/>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3pPr>
            <a:lvl4pPr marL="1828800" marR="0" lvl="3" indent="-368300" algn="l" rtl="0">
              <a:lnSpc>
                <a:spcPct val="100000"/>
              </a:lnSpc>
              <a:spcBef>
                <a:spcPts val="0"/>
              </a:spcBef>
              <a:spcAft>
                <a:spcPts val="0"/>
              </a:spcAft>
              <a:buClr>
                <a:srgbClr val="FFC800"/>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4pPr>
            <a:lvl5pPr marL="2286000" marR="0" lvl="4" indent="-368300" algn="l" rtl="0">
              <a:lnSpc>
                <a:spcPct val="100000"/>
              </a:lnSpc>
              <a:spcBef>
                <a:spcPts val="0"/>
              </a:spcBef>
              <a:spcAft>
                <a:spcPts val="0"/>
              </a:spcAft>
              <a:buClr>
                <a:srgbClr val="434343"/>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5pPr>
            <a:lvl6pPr marL="2743200" marR="0" lvl="5" indent="-368300" algn="l" rtl="0">
              <a:lnSpc>
                <a:spcPct val="100000"/>
              </a:lnSpc>
              <a:spcBef>
                <a:spcPts val="0"/>
              </a:spcBef>
              <a:spcAft>
                <a:spcPts val="0"/>
              </a:spcAft>
              <a:buClr>
                <a:srgbClr val="434343"/>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6pPr>
            <a:lvl7pPr marL="3200400" marR="0" lvl="6" indent="-368300" algn="l" rtl="0">
              <a:lnSpc>
                <a:spcPct val="100000"/>
              </a:lnSpc>
              <a:spcBef>
                <a:spcPts val="0"/>
              </a:spcBef>
              <a:spcAft>
                <a:spcPts val="0"/>
              </a:spcAft>
              <a:buClr>
                <a:srgbClr val="434343"/>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7pPr>
            <a:lvl8pPr marL="3657600" marR="0" lvl="7" indent="-368300" algn="l" rtl="0">
              <a:lnSpc>
                <a:spcPct val="100000"/>
              </a:lnSpc>
              <a:spcBef>
                <a:spcPts val="0"/>
              </a:spcBef>
              <a:spcAft>
                <a:spcPts val="0"/>
              </a:spcAft>
              <a:buClr>
                <a:srgbClr val="434343"/>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8pPr>
            <a:lvl9pPr marL="4114800" marR="0" lvl="8" indent="-368300" algn="l" rtl="0">
              <a:lnSpc>
                <a:spcPct val="100000"/>
              </a:lnSpc>
              <a:spcBef>
                <a:spcPts val="0"/>
              </a:spcBef>
              <a:spcAft>
                <a:spcPts val="0"/>
              </a:spcAft>
              <a:buClr>
                <a:srgbClr val="434343"/>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9pPr>
          </a:lstStyle>
          <a:p>
            <a:pPr marL="0" marR="0" lvl="0" indent="0" algn="l" defTabSz="914400" rtl="0" eaLnBrk="1" fontAlgn="auto" latinLnBrk="0" hangingPunct="1">
              <a:lnSpc>
                <a:spcPct val="100000"/>
              </a:lnSpc>
              <a:spcBef>
                <a:spcPts val="600"/>
              </a:spcBef>
              <a:spcAft>
                <a:spcPts val="0"/>
              </a:spcAft>
              <a:buClr>
                <a:srgbClr val="FFC800"/>
              </a:buClr>
              <a:buSzPts val="2200"/>
              <a:buFont typeface="Montserrat Light"/>
              <a:buNone/>
              <a:tabLst/>
              <a:defRPr/>
            </a:pPr>
            <a:r>
              <a:rPr kumimoji="0" lang="es-MX" sz="2200" b="1" i="0" u="none" strike="noStrike" kern="0" cap="none" spc="0" normalizeH="0" baseline="0" noProof="0" dirty="0" smtClean="0">
                <a:ln>
                  <a:noFill/>
                </a:ln>
                <a:solidFill>
                  <a:srgbClr val="00B050"/>
                </a:solidFill>
                <a:effectLst/>
                <a:uLnTx/>
                <a:uFillTx/>
                <a:latin typeface="Montserrat Light"/>
                <a:sym typeface="Montserrat Light"/>
              </a:rPr>
              <a:t>Con cariño, Profesores del Segundo Ciclo</a:t>
            </a:r>
            <a:r>
              <a:rPr kumimoji="0" lang="es-MX" sz="2200" b="0" i="0" u="none" strike="noStrike" kern="0" cap="none" spc="0" normalizeH="0" baseline="0" noProof="0" dirty="0" smtClean="0">
                <a:ln>
                  <a:noFill/>
                </a:ln>
                <a:solidFill>
                  <a:srgbClr val="00B050"/>
                </a:solidFill>
                <a:effectLst/>
                <a:uLnTx/>
                <a:uFillTx/>
                <a:latin typeface="Montserrat Light"/>
                <a:sym typeface="Montserrat Light"/>
              </a:rPr>
              <a:t>.</a:t>
            </a:r>
            <a:endParaRPr kumimoji="0" lang="es-MX" sz="2200" b="0" i="0" u="none" strike="noStrike" kern="0" cap="none" spc="0" normalizeH="0" baseline="0" noProof="0" dirty="0">
              <a:ln>
                <a:noFill/>
              </a:ln>
              <a:solidFill>
                <a:srgbClr val="00B050"/>
              </a:solidFill>
              <a:effectLst/>
              <a:uLnTx/>
              <a:uFillTx/>
              <a:latin typeface="Montserrat Light"/>
              <a:sym typeface="Montserrat Light"/>
            </a:endParaRPr>
          </a:p>
        </p:txBody>
      </p:sp>
      <p:sp>
        <p:nvSpPr>
          <p:cNvPr id="5" name="4 CuadroTexto"/>
          <p:cNvSpPr txBox="1"/>
          <p:nvPr/>
        </p:nvSpPr>
        <p:spPr>
          <a:xfrm>
            <a:off x="3354465" y="4270176"/>
            <a:ext cx="4083169"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s-MX" sz="1800" b="1" dirty="0" smtClean="0">
                <a:solidFill>
                  <a:srgbClr val="FF0000"/>
                </a:solidFill>
              </a:rPr>
              <a:t>FECHA DE ENTREGA: 03 DE JULIO</a:t>
            </a:r>
            <a:endParaRPr lang="es-CL" sz="1800" b="1" dirty="0">
              <a:solidFill>
                <a:srgbClr val="FF0000"/>
              </a:solidFill>
            </a:endParaRPr>
          </a:p>
        </p:txBody>
      </p:sp>
    </p:spTree>
    <p:extLst>
      <p:ext uri="{BB962C8B-B14F-4D97-AF65-F5344CB8AC3E}">
        <p14:creationId xmlns:p14="http://schemas.microsoft.com/office/powerpoint/2010/main" val="3659058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9"/>
        <p:cNvGrpSpPr/>
        <p:nvPr/>
      </p:nvGrpSpPr>
      <p:grpSpPr>
        <a:xfrm>
          <a:off x="0" y="0"/>
          <a:ext cx="0" cy="0"/>
          <a:chOff x="0" y="0"/>
          <a:chExt cx="0" cy="0"/>
        </a:xfrm>
      </p:grpSpPr>
      <p:sp>
        <p:nvSpPr>
          <p:cNvPr id="640" name="Google Shape;640;g87c229461d_0_132"/>
          <p:cNvSpPr txBox="1">
            <a:spLocks noGrp="1"/>
          </p:cNvSpPr>
          <p:nvPr>
            <p:ph type="ctrTitle" idx="4294967295"/>
          </p:nvPr>
        </p:nvSpPr>
        <p:spPr>
          <a:xfrm rot="-5400000">
            <a:off x="-254549" y="1659950"/>
            <a:ext cx="2128200" cy="899100"/>
          </a:xfrm>
          <a:prstGeom prst="rect">
            <a:avLst/>
          </a:prstGeom>
          <a:noFill/>
          <a:ln>
            <a:noFill/>
          </a:ln>
        </p:spPr>
        <p:txBody>
          <a:bodyPr spcFirstLastPara="1" wrap="square" lIns="91425" tIns="0" rIns="91425" bIns="0" anchor="t" anchorCtr="0">
            <a:noAutofit/>
          </a:bodyPr>
          <a:lstStyle/>
          <a:p>
            <a:pPr marL="0" marR="0" lvl="0" indent="0" algn="r" rtl="0">
              <a:lnSpc>
                <a:spcPct val="100000"/>
              </a:lnSpc>
              <a:spcBef>
                <a:spcPts val="0"/>
              </a:spcBef>
              <a:spcAft>
                <a:spcPts val="0"/>
              </a:spcAft>
              <a:buClr>
                <a:schemeClr val="dk1"/>
              </a:buClr>
              <a:buSzPts val="2800"/>
              <a:buFont typeface="Arial"/>
              <a:buNone/>
            </a:pPr>
            <a:r>
              <a:rPr lang="es" sz="2300" b="1" i="0" u="none" strike="noStrike" cap="none">
                <a:solidFill>
                  <a:srgbClr val="FF3E77"/>
                </a:solidFill>
                <a:latin typeface="Arial"/>
                <a:ea typeface="Arial"/>
                <a:cs typeface="Arial"/>
                <a:sym typeface="Arial"/>
              </a:rPr>
              <a:t>Instrucciones generales</a:t>
            </a:r>
            <a:endParaRPr sz="2300" b="1" i="0" u="none" strike="noStrike" cap="none">
              <a:solidFill>
                <a:srgbClr val="FF3E77"/>
              </a:solidFill>
              <a:latin typeface="Arial"/>
              <a:ea typeface="Arial"/>
              <a:cs typeface="Arial"/>
              <a:sym typeface="Arial"/>
            </a:endParaRPr>
          </a:p>
        </p:txBody>
      </p:sp>
      <p:sp>
        <p:nvSpPr>
          <p:cNvPr id="641" name="Google Shape;641;g87c229461d_0_132"/>
          <p:cNvSpPr txBox="1"/>
          <p:nvPr/>
        </p:nvSpPr>
        <p:spPr>
          <a:xfrm>
            <a:off x="1612075" y="290949"/>
            <a:ext cx="6537900" cy="265643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s" sz="2400" b="1" i="0" u="none" strike="noStrike" cap="none">
                <a:solidFill>
                  <a:srgbClr val="222222"/>
                </a:solidFill>
                <a:latin typeface="Montserrat"/>
                <a:ea typeface="Montserrat"/>
                <a:cs typeface="Montserrat"/>
                <a:sym typeface="Montserrat"/>
              </a:rPr>
              <a:t>Palabras iniciales</a:t>
            </a:r>
            <a:endParaRPr sz="1500" b="0" i="0" u="none" strike="noStrike" cap="none">
              <a:solidFill>
                <a:schemeClr val="dk1"/>
              </a:solidFill>
              <a:latin typeface="Arial"/>
              <a:ea typeface="Arial"/>
              <a:cs typeface="Arial"/>
              <a:sym typeface="Arial"/>
            </a:endParaRPr>
          </a:p>
          <a:p>
            <a:pPr marL="0" marR="0" lvl="0" indent="0" algn="just" rtl="0">
              <a:lnSpc>
                <a:spcPct val="100000"/>
              </a:lnSpc>
              <a:spcBef>
                <a:spcPts val="600"/>
              </a:spcBef>
              <a:spcAft>
                <a:spcPts val="0"/>
              </a:spcAft>
              <a:buNone/>
            </a:pPr>
            <a:r>
              <a:rPr lang="es" sz="1500" b="0" i="0" u="none" strike="noStrike" cap="none">
                <a:solidFill>
                  <a:schemeClr val="dk1"/>
                </a:solidFill>
                <a:latin typeface="Arial"/>
                <a:ea typeface="Arial"/>
                <a:cs typeface="Arial"/>
                <a:sym typeface="Arial"/>
              </a:rPr>
              <a:t>Como ya hemos visto y asimilado en aprendizajes anteriores, el bienestar y la salud son factores muy importantes para nuestra vida tanto personal como social. Como consecuencia y vínculo del cuidado y autocuidado de nuestra salud, podemos experimentar cuánto influye lo anterior en las metas y propósitos que vamos adquiriendo en nuestras vidas. Es por este motivo que te invitamos a una preparación </a:t>
            </a:r>
            <a:r>
              <a:rPr lang="es" sz="1400" b="0" i="0" u="none" strike="noStrike" cap="none">
                <a:solidFill>
                  <a:schemeClr val="dk1"/>
                </a:solidFill>
                <a:latin typeface="Arial"/>
                <a:ea typeface="Arial"/>
                <a:cs typeface="Arial"/>
                <a:sym typeface="Arial"/>
              </a:rPr>
              <a:t>física, emocional, espiritual, mental y social para que puedas cumplir todas tus metas y proyectos con el éxito que te mereces. </a:t>
            </a:r>
            <a:endParaRPr/>
          </a:p>
          <a:p>
            <a:pPr marL="0" marR="0" lvl="0" indent="0" algn="just" rtl="0">
              <a:lnSpc>
                <a:spcPct val="100000"/>
              </a:lnSpc>
              <a:spcBef>
                <a:spcPts val="600"/>
              </a:spcBef>
              <a:spcAft>
                <a:spcPts val="0"/>
              </a:spcAft>
              <a:buNone/>
            </a:pPr>
            <a:r>
              <a:rPr lang="es" sz="1400" b="0" i="0" u="none" strike="noStrike" cap="none">
                <a:solidFill>
                  <a:schemeClr val="dk1"/>
                </a:solidFill>
                <a:latin typeface="Arial"/>
                <a:ea typeface="Arial"/>
                <a:cs typeface="Arial"/>
                <a:sym typeface="Arial"/>
              </a:rPr>
              <a:t>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s" sz="2400" b="1" i="0" u="none" strike="noStrike" cap="none">
                <a:solidFill>
                  <a:srgbClr val="222222"/>
                </a:solidFill>
                <a:latin typeface="Montserrat"/>
                <a:ea typeface="Montserrat"/>
                <a:cs typeface="Montserrat"/>
                <a:sym typeface="Montserrat"/>
              </a:rPr>
              <a:t>Objetivos del Proyecto</a:t>
            </a:r>
            <a:endParaRPr sz="2400" b="1" i="0" u="none" strike="noStrike" cap="none">
              <a:solidFill>
                <a:srgbClr val="222222"/>
              </a:solidFill>
              <a:latin typeface="Montserrat"/>
              <a:ea typeface="Montserrat"/>
              <a:cs typeface="Montserrat"/>
              <a:sym typeface="Montserrat"/>
            </a:endParaRPr>
          </a:p>
          <a:p>
            <a:pPr marL="457200" marR="0" lvl="0" indent="-323850" algn="just" rtl="0">
              <a:lnSpc>
                <a:spcPct val="100000"/>
              </a:lnSpc>
              <a:spcBef>
                <a:spcPts val="600"/>
              </a:spcBef>
              <a:spcAft>
                <a:spcPts val="0"/>
              </a:spcAft>
              <a:buClr>
                <a:srgbClr val="000000"/>
              </a:buClr>
              <a:buSzPts val="1500"/>
              <a:buFont typeface="Arial"/>
              <a:buChar char="◂"/>
            </a:pPr>
            <a:r>
              <a:rPr lang="es" sz="1500" b="0" i="0" u="none" strike="noStrike" cap="none">
                <a:solidFill>
                  <a:srgbClr val="000000"/>
                </a:solidFill>
                <a:latin typeface="Arial"/>
                <a:ea typeface="Arial"/>
                <a:cs typeface="Arial"/>
                <a:sym typeface="Arial"/>
              </a:rPr>
              <a:t>Aportar a mi bienestar y salud personal.</a:t>
            </a:r>
            <a:endParaRPr sz="1500" b="0" i="0" u="none" strike="noStrike" cap="none">
              <a:solidFill>
                <a:srgbClr val="000000"/>
              </a:solidFill>
              <a:latin typeface="Arial"/>
              <a:ea typeface="Arial"/>
              <a:cs typeface="Arial"/>
              <a:sym typeface="Arial"/>
            </a:endParaRPr>
          </a:p>
          <a:p>
            <a:pPr marL="457200" marR="0" lvl="0" indent="-323850" algn="just" rtl="0">
              <a:lnSpc>
                <a:spcPct val="100000"/>
              </a:lnSpc>
              <a:spcBef>
                <a:spcPts val="600"/>
              </a:spcBef>
              <a:spcAft>
                <a:spcPts val="0"/>
              </a:spcAft>
              <a:buClr>
                <a:srgbClr val="000000"/>
              </a:buClr>
              <a:buSzPts val="1500"/>
              <a:buFont typeface="Arial"/>
              <a:buChar char="◂"/>
            </a:pPr>
            <a:r>
              <a:rPr lang="es" sz="1500" b="0" i="0" u="none" strike="noStrike" cap="none">
                <a:solidFill>
                  <a:srgbClr val="000000"/>
                </a:solidFill>
                <a:latin typeface="Arial"/>
                <a:ea typeface="Arial"/>
                <a:cs typeface="Arial"/>
                <a:sym typeface="Arial"/>
              </a:rPr>
              <a:t>Asociar y reconocer la importancia de la salud y bienestar en el logro de nuestras metas.</a:t>
            </a:r>
            <a:endParaRPr sz="1500" b="0" i="0" u="none" strike="noStrike" cap="none">
              <a:solidFill>
                <a:srgbClr val="000000"/>
              </a:solidFill>
              <a:latin typeface="Arial"/>
              <a:ea typeface="Arial"/>
              <a:cs typeface="Arial"/>
              <a:sym typeface="Arial"/>
            </a:endParaRPr>
          </a:p>
          <a:p>
            <a:pPr marL="457200" marR="0" lvl="0" indent="-323850" algn="just" rtl="0">
              <a:lnSpc>
                <a:spcPct val="100000"/>
              </a:lnSpc>
              <a:spcBef>
                <a:spcPts val="600"/>
              </a:spcBef>
              <a:spcAft>
                <a:spcPts val="0"/>
              </a:spcAft>
              <a:buClr>
                <a:srgbClr val="000000"/>
              </a:buClr>
              <a:buSzPts val="1500"/>
              <a:buFont typeface="Arial"/>
              <a:buChar char="◂"/>
            </a:pPr>
            <a:r>
              <a:rPr lang="es" sz="1500" b="0" i="0" u="none" strike="noStrike" cap="none">
                <a:solidFill>
                  <a:srgbClr val="000000"/>
                </a:solidFill>
                <a:latin typeface="Arial"/>
                <a:ea typeface="Arial"/>
                <a:cs typeface="Arial"/>
                <a:sym typeface="Arial"/>
              </a:rPr>
              <a:t>Compartir y reflexionar lo aprendido con mi </a:t>
            </a:r>
            <a:r>
              <a:rPr lang="es" sz="1500"/>
              <a:t>círculo</a:t>
            </a:r>
            <a:r>
              <a:rPr lang="es" sz="1500" b="0" i="0" u="none" strike="noStrike" cap="none">
                <a:solidFill>
                  <a:srgbClr val="000000"/>
                </a:solidFill>
                <a:latin typeface="Arial"/>
                <a:ea typeface="Arial"/>
                <a:cs typeface="Arial"/>
                <a:sym typeface="Arial"/>
              </a:rPr>
              <a:t> más cercano. </a:t>
            </a:r>
            <a:endParaRPr/>
          </a:p>
          <a:p>
            <a:pPr marL="457200" marR="0" lvl="0" indent="-323850" algn="just" rtl="0">
              <a:lnSpc>
                <a:spcPct val="100000"/>
              </a:lnSpc>
              <a:spcBef>
                <a:spcPts val="600"/>
              </a:spcBef>
              <a:spcAft>
                <a:spcPts val="0"/>
              </a:spcAft>
              <a:buClr>
                <a:srgbClr val="000000"/>
              </a:buClr>
              <a:buSzPts val="1500"/>
              <a:buFont typeface="Arial"/>
              <a:buChar char="◂"/>
            </a:pPr>
            <a:r>
              <a:rPr lang="es" sz="1500" b="0" i="0" u="none" strike="noStrike" cap="none">
                <a:solidFill>
                  <a:srgbClr val="000000"/>
                </a:solidFill>
                <a:latin typeface="Arial"/>
                <a:ea typeface="Arial"/>
                <a:cs typeface="Arial"/>
                <a:sym typeface="Arial"/>
              </a:rPr>
              <a:t>Experimentar aprendizajes que permitan contribuir al logro de mis metas. </a:t>
            </a:r>
            <a:endParaRPr sz="15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5"/>
        <p:cNvGrpSpPr/>
        <p:nvPr/>
      </p:nvGrpSpPr>
      <p:grpSpPr>
        <a:xfrm>
          <a:off x="0" y="0"/>
          <a:ext cx="0" cy="0"/>
          <a:chOff x="0" y="0"/>
          <a:chExt cx="0" cy="0"/>
        </a:xfrm>
      </p:grpSpPr>
      <p:sp>
        <p:nvSpPr>
          <p:cNvPr id="646" name="Google Shape;646;g88311cc446_0_0"/>
          <p:cNvSpPr txBox="1">
            <a:spLocks noGrp="1"/>
          </p:cNvSpPr>
          <p:nvPr>
            <p:ph type="ctrTitle" idx="4294967295"/>
          </p:nvPr>
        </p:nvSpPr>
        <p:spPr>
          <a:xfrm rot="-5400000">
            <a:off x="-254549" y="1659950"/>
            <a:ext cx="2128200" cy="899100"/>
          </a:xfrm>
          <a:prstGeom prst="rect">
            <a:avLst/>
          </a:prstGeom>
          <a:noFill/>
          <a:ln>
            <a:noFill/>
          </a:ln>
        </p:spPr>
        <p:txBody>
          <a:bodyPr spcFirstLastPara="1" wrap="square" lIns="91425" tIns="0" rIns="91425" bIns="0" anchor="t" anchorCtr="0">
            <a:noAutofit/>
          </a:bodyPr>
          <a:lstStyle/>
          <a:p>
            <a:pPr marL="0" marR="0" lvl="0" indent="0" algn="r" rtl="0">
              <a:lnSpc>
                <a:spcPct val="100000"/>
              </a:lnSpc>
              <a:spcBef>
                <a:spcPts val="0"/>
              </a:spcBef>
              <a:spcAft>
                <a:spcPts val="0"/>
              </a:spcAft>
              <a:buClr>
                <a:schemeClr val="dk1"/>
              </a:buClr>
              <a:buSzPts val="2800"/>
              <a:buFont typeface="Arial"/>
              <a:buNone/>
            </a:pPr>
            <a:r>
              <a:rPr lang="es" sz="2300" b="1" i="0" u="none" strike="noStrike" cap="none">
                <a:solidFill>
                  <a:srgbClr val="FF3E77"/>
                </a:solidFill>
                <a:latin typeface="Arial"/>
                <a:ea typeface="Arial"/>
                <a:cs typeface="Arial"/>
                <a:sym typeface="Arial"/>
              </a:rPr>
              <a:t>Instrucciones generales</a:t>
            </a:r>
            <a:endParaRPr sz="2300" b="1" i="0" u="none" strike="noStrike" cap="none">
              <a:solidFill>
                <a:srgbClr val="FF3E77"/>
              </a:solidFill>
              <a:latin typeface="Arial"/>
              <a:ea typeface="Arial"/>
              <a:cs typeface="Arial"/>
              <a:sym typeface="Arial"/>
            </a:endParaRPr>
          </a:p>
        </p:txBody>
      </p:sp>
      <p:sp>
        <p:nvSpPr>
          <p:cNvPr id="647" name="Google Shape;647;g88311cc446_0_0"/>
          <p:cNvSpPr txBox="1"/>
          <p:nvPr/>
        </p:nvSpPr>
        <p:spPr>
          <a:xfrm>
            <a:off x="1612075" y="290950"/>
            <a:ext cx="6537900" cy="22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 sz="2400" b="1" i="0" u="none" strike="noStrike" cap="none">
                <a:solidFill>
                  <a:srgbClr val="222222"/>
                </a:solidFill>
                <a:latin typeface="Montserrat"/>
                <a:ea typeface="Montserrat"/>
                <a:cs typeface="Montserrat"/>
                <a:sym typeface="Montserrat"/>
              </a:rPr>
              <a:t>Etapas del proyecto</a:t>
            </a:r>
            <a:endParaRPr sz="1500" b="0" i="0" u="none" strike="noStrike" cap="none">
              <a:solidFill>
                <a:schemeClr val="dk1"/>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648" name="Google Shape;648;g88311cc446_0_0"/>
          <p:cNvSpPr txBox="1"/>
          <p:nvPr/>
        </p:nvSpPr>
        <p:spPr>
          <a:xfrm>
            <a:off x="2282150" y="801750"/>
            <a:ext cx="6537900" cy="40941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600"/>
              </a:spcBef>
              <a:spcAft>
                <a:spcPts val="0"/>
              </a:spcAft>
              <a:buClr>
                <a:srgbClr val="000000"/>
              </a:buClr>
              <a:buSzPts val="1500"/>
              <a:buFont typeface="Arial"/>
              <a:buNone/>
            </a:pPr>
            <a:r>
              <a:rPr lang="es" sz="1500" b="1" i="0" u="none" strike="noStrike" cap="none">
                <a:solidFill>
                  <a:schemeClr val="dk1"/>
                </a:solidFill>
                <a:latin typeface="Arial"/>
                <a:ea typeface="Arial"/>
                <a:cs typeface="Arial"/>
                <a:sym typeface="Arial"/>
              </a:rPr>
              <a:t>Leer atentamente cada actividad:</a:t>
            </a:r>
            <a:r>
              <a:rPr lang="es" sz="1500" b="0" i="0" u="none" strike="noStrike" cap="none">
                <a:solidFill>
                  <a:schemeClr val="dk1"/>
                </a:solidFill>
                <a:latin typeface="Arial"/>
                <a:ea typeface="Arial"/>
                <a:cs typeface="Arial"/>
                <a:sym typeface="Arial"/>
              </a:rPr>
              <a:t> Cada asignatura te propondrá preguntas y desafíos a realizar en torno a la salud, el bienestar y el logro de tus metas, desde diferentes enfoques.</a:t>
            </a:r>
            <a:endParaRPr sz="1500" b="0" i="0" u="none" strike="noStrike" cap="none">
              <a:solidFill>
                <a:schemeClr val="dk1"/>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500"/>
              <a:buFont typeface="Arial"/>
              <a:buNone/>
            </a:pPr>
            <a:r>
              <a:rPr lang="es" sz="1500" b="0" i="0" u="none" strike="noStrike" cap="none">
                <a:solidFill>
                  <a:schemeClr val="dk1"/>
                </a:solidFill>
                <a:latin typeface="Arial"/>
                <a:ea typeface="Arial"/>
                <a:cs typeface="Arial"/>
                <a:sym typeface="Arial"/>
              </a:rPr>
              <a:t> </a:t>
            </a:r>
            <a:endParaRPr sz="1500" b="0" i="0" u="none" strike="noStrike" cap="none">
              <a:solidFill>
                <a:schemeClr val="dk1"/>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500"/>
              <a:buFont typeface="Arial"/>
              <a:buNone/>
            </a:pPr>
            <a:r>
              <a:rPr lang="es" sz="1500" b="1" i="0" u="none" strike="noStrike" cap="none">
                <a:solidFill>
                  <a:schemeClr val="dk1"/>
                </a:solidFill>
                <a:latin typeface="Arial"/>
                <a:ea typeface="Arial"/>
                <a:cs typeface="Arial"/>
                <a:sym typeface="Arial"/>
              </a:rPr>
              <a:t>Reflexionar con paciencia y responder: </a:t>
            </a:r>
            <a:r>
              <a:rPr lang="es" sz="1500" b="0" i="0" u="none" strike="noStrike" cap="none">
                <a:solidFill>
                  <a:schemeClr val="dk1"/>
                </a:solidFill>
                <a:latin typeface="Arial"/>
                <a:ea typeface="Arial"/>
                <a:cs typeface="Arial"/>
                <a:sym typeface="Arial"/>
              </a:rPr>
              <a:t>Luego,</a:t>
            </a:r>
            <a:r>
              <a:rPr lang="es" sz="1500" b="1" i="0" u="none" strike="noStrike" cap="none">
                <a:solidFill>
                  <a:schemeClr val="dk1"/>
                </a:solidFill>
                <a:latin typeface="Arial"/>
                <a:ea typeface="Arial"/>
                <a:cs typeface="Arial"/>
                <a:sym typeface="Arial"/>
              </a:rPr>
              <a:t> </a:t>
            </a:r>
            <a:r>
              <a:rPr lang="es" sz="1500" b="0" i="0" u="none" strike="noStrike" cap="none">
                <a:solidFill>
                  <a:schemeClr val="dk1"/>
                </a:solidFill>
                <a:latin typeface="Arial"/>
                <a:ea typeface="Arial"/>
                <a:cs typeface="Arial"/>
                <a:sym typeface="Arial"/>
              </a:rPr>
              <a:t>a medida que vayas avanzando en las actividades por asignatura, te darás cuenta que hay actividades teóricas, prácticas y didácticas, algunas de ellas diseñadas para ser compartidas con tus círculos cercanos. No olvides que este es tu espacio de aprendizaje, aprovecha y date el tiempo.</a:t>
            </a:r>
            <a:endParaRPr sz="1500" b="0" i="0" u="none" strike="noStrike" cap="none">
              <a:solidFill>
                <a:schemeClr val="dk1"/>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500"/>
              <a:buFont typeface="Arial"/>
              <a:buNone/>
            </a:pPr>
            <a:r>
              <a:rPr lang="es" sz="1500" b="1">
                <a:solidFill>
                  <a:schemeClr val="dk1"/>
                </a:solidFill>
              </a:rPr>
              <a:t>¡</a:t>
            </a:r>
            <a:r>
              <a:rPr lang="es" sz="1500" b="1" i="0" u="none" strike="noStrike" cap="none">
                <a:solidFill>
                  <a:schemeClr val="dk1"/>
                </a:solidFill>
                <a:latin typeface="Arial"/>
                <a:ea typeface="Arial"/>
                <a:cs typeface="Arial"/>
                <a:sym typeface="Arial"/>
              </a:rPr>
              <a:t>Compartir y pedir ayuda! Es importante para el bienestar social compartir tus conocimientos con quienes te rodean, las actividades están preparadas para que te sientas en libertad de crear, si no se te ocurren ideas puedes contactarte con tus profesores! </a:t>
            </a:r>
            <a:endParaRPr sz="1500" b="1" i="0" u="none" strike="noStrike" cap="none">
              <a:solidFill>
                <a:schemeClr val="dk1"/>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5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g88311cc446_0_0"/>
          <p:cNvSpPr/>
          <p:nvPr/>
        </p:nvSpPr>
        <p:spPr>
          <a:xfrm>
            <a:off x="1435550" y="924850"/>
            <a:ext cx="713100" cy="724200"/>
          </a:xfrm>
          <a:prstGeom prst="ellipse">
            <a:avLst/>
          </a:prstGeom>
          <a:solidFill>
            <a:srgbClr val="45818E"/>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100"/>
              <a:buFont typeface="Arial"/>
              <a:buNone/>
            </a:pPr>
            <a:r>
              <a:rPr lang="es" sz="3100" b="0" i="0" u="none" strike="noStrike" cap="none">
                <a:solidFill>
                  <a:srgbClr val="000000"/>
                </a:solidFill>
                <a:latin typeface="Comic Sans MS"/>
                <a:ea typeface="Comic Sans MS"/>
                <a:cs typeface="Comic Sans MS"/>
                <a:sym typeface="Comic Sans MS"/>
              </a:rPr>
              <a:t>1</a:t>
            </a:r>
            <a:endParaRPr sz="3100" b="0" i="0" u="none" strike="noStrike" cap="none">
              <a:solidFill>
                <a:srgbClr val="000000"/>
              </a:solidFill>
              <a:latin typeface="Comic Sans MS"/>
              <a:ea typeface="Comic Sans MS"/>
              <a:cs typeface="Comic Sans MS"/>
              <a:sym typeface="Comic Sans MS"/>
            </a:endParaRPr>
          </a:p>
        </p:txBody>
      </p:sp>
      <p:sp>
        <p:nvSpPr>
          <p:cNvPr id="650" name="Google Shape;650;g88311cc446_0_0"/>
          <p:cNvSpPr/>
          <p:nvPr/>
        </p:nvSpPr>
        <p:spPr>
          <a:xfrm>
            <a:off x="1414087" y="2154850"/>
            <a:ext cx="713100" cy="724200"/>
          </a:xfrm>
          <a:prstGeom prst="ellipse">
            <a:avLst/>
          </a:prstGeom>
          <a:solidFill>
            <a:srgbClr val="45818E"/>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100"/>
              <a:buFont typeface="Arial"/>
              <a:buNone/>
            </a:pPr>
            <a:r>
              <a:rPr lang="es" sz="3100" b="0" i="0" u="none" strike="noStrike" cap="none">
                <a:solidFill>
                  <a:srgbClr val="000000"/>
                </a:solidFill>
                <a:latin typeface="Comic Sans MS"/>
                <a:ea typeface="Comic Sans MS"/>
                <a:cs typeface="Comic Sans MS"/>
                <a:sym typeface="Comic Sans MS"/>
              </a:rPr>
              <a:t>2</a:t>
            </a:r>
            <a:endParaRPr sz="3100" b="0" i="0" u="none" strike="noStrike" cap="none">
              <a:solidFill>
                <a:srgbClr val="000000"/>
              </a:solidFill>
              <a:latin typeface="Comic Sans MS"/>
              <a:ea typeface="Comic Sans MS"/>
              <a:cs typeface="Comic Sans MS"/>
              <a:sym typeface="Comic Sans MS"/>
            </a:endParaRPr>
          </a:p>
        </p:txBody>
      </p:sp>
      <p:sp>
        <p:nvSpPr>
          <p:cNvPr id="651" name="Google Shape;651;g88311cc446_0_0"/>
          <p:cNvSpPr/>
          <p:nvPr/>
        </p:nvSpPr>
        <p:spPr>
          <a:xfrm>
            <a:off x="1435550" y="3384850"/>
            <a:ext cx="713100" cy="724200"/>
          </a:xfrm>
          <a:prstGeom prst="ellipse">
            <a:avLst/>
          </a:prstGeom>
          <a:solidFill>
            <a:srgbClr val="45818E"/>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100"/>
              <a:buFont typeface="Arial"/>
              <a:buNone/>
            </a:pPr>
            <a:r>
              <a:rPr lang="es" sz="3100" b="0" i="0" u="none" strike="noStrike" cap="none">
                <a:solidFill>
                  <a:srgbClr val="000000"/>
                </a:solidFill>
                <a:latin typeface="Comic Sans MS"/>
                <a:ea typeface="Comic Sans MS"/>
                <a:cs typeface="Comic Sans MS"/>
                <a:sym typeface="Comic Sans MS"/>
              </a:rPr>
              <a:t>3</a:t>
            </a:r>
            <a:endParaRPr sz="3100" b="0"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5"/>
        <p:cNvGrpSpPr/>
        <p:nvPr/>
      </p:nvGrpSpPr>
      <p:grpSpPr>
        <a:xfrm>
          <a:off x="0" y="0"/>
          <a:ext cx="0" cy="0"/>
          <a:chOff x="0" y="0"/>
          <a:chExt cx="0" cy="0"/>
        </a:xfrm>
      </p:grpSpPr>
      <p:sp>
        <p:nvSpPr>
          <p:cNvPr id="656" name="Google Shape;656;g8a776c875f_5_21"/>
          <p:cNvSpPr txBox="1">
            <a:spLocks noGrp="1"/>
          </p:cNvSpPr>
          <p:nvPr>
            <p:ph type="ctrTitle" idx="4294967295"/>
          </p:nvPr>
        </p:nvSpPr>
        <p:spPr>
          <a:xfrm rot="-5400000">
            <a:off x="-271945" y="1974063"/>
            <a:ext cx="1937139" cy="819300"/>
          </a:xfrm>
          <a:prstGeom prst="rect">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Clr>
                <a:schemeClr val="dk1"/>
              </a:buClr>
              <a:buSzPts val="2800"/>
              <a:buFont typeface="Arial"/>
              <a:buNone/>
            </a:pPr>
            <a:r>
              <a:rPr lang="es" sz="2300" b="1" dirty="0">
                <a:solidFill>
                  <a:srgbClr val="FF3E77"/>
                </a:solidFill>
                <a:highlight>
                  <a:srgbClr val="FFFFFF"/>
                </a:highlight>
              </a:rPr>
              <a:t>R</a:t>
            </a:r>
            <a:r>
              <a:rPr lang="es" sz="2300" b="1" dirty="0" smtClean="0">
                <a:solidFill>
                  <a:srgbClr val="FF3E77"/>
                </a:solidFill>
                <a:highlight>
                  <a:srgbClr val="FFFFFF"/>
                </a:highlight>
              </a:rPr>
              <a:t>úbrica</a:t>
            </a:r>
            <a:r>
              <a:rPr lang="es" sz="2300" b="1" dirty="0" smtClean="0">
                <a:solidFill>
                  <a:srgbClr val="FF3E77"/>
                </a:solidFill>
                <a:highlight>
                  <a:srgbClr val="FFFFFF"/>
                </a:highlight>
              </a:rPr>
              <a:t> </a:t>
            </a:r>
            <a:r>
              <a:rPr lang="es" sz="2300" b="1" dirty="0">
                <a:solidFill>
                  <a:srgbClr val="FF3E77"/>
                </a:solidFill>
                <a:highlight>
                  <a:srgbClr val="FFFFFF"/>
                </a:highlight>
              </a:rPr>
              <a:t>de evaluación</a:t>
            </a:r>
            <a:endParaRPr sz="2300" b="1" i="0" u="none" strike="noStrike" cap="none" dirty="0">
              <a:solidFill>
                <a:srgbClr val="FF3E77"/>
              </a:solidFill>
              <a:highlight>
                <a:srgbClr val="FFFFFF"/>
              </a:highlight>
              <a:latin typeface="Arial"/>
              <a:ea typeface="Arial"/>
              <a:cs typeface="Arial"/>
              <a:sym typeface="Arial"/>
            </a:endParaRPr>
          </a:p>
        </p:txBody>
      </p:sp>
      <p:sp>
        <p:nvSpPr>
          <p:cNvPr id="2" name="1 CuadroTexto"/>
          <p:cNvSpPr txBox="1"/>
          <p:nvPr/>
        </p:nvSpPr>
        <p:spPr>
          <a:xfrm>
            <a:off x="1382485" y="489855"/>
            <a:ext cx="7537831" cy="3900555"/>
          </a:xfrm>
          <a:prstGeom prst="rect">
            <a:avLst/>
          </a:prstGeom>
          <a:noFill/>
        </p:spPr>
        <p:txBody>
          <a:bodyPr wrap="square" rtlCol="0">
            <a:spAutoFit/>
          </a:bodyPr>
          <a:lstStyle/>
          <a:p>
            <a:pPr algn="ctr"/>
            <a:r>
              <a:rPr lang="es-CL" sz="1800" b="1" i="1" dirty="0">
                <a:solidFill>
                  <a:srgbClr val="E709B7"/>
                </a:solidFill>
                <a:latin typeface="Calibri"/>
                <a:ea typeface="Calibri"/>
              </a:rPr>
              <a:t>Rúbrica para evaluar proyecto interdisciplinario.</a:t>
            </a:r>
          </a:p>
          <a:p>
            <a:pPr>
              <a:lnSpc>
                <a:spcPct val="107000"/>
              </a:lnSpc>
            </a:pPr>
            <a:r>
              <a:rPr lang="es-CL" sz="1600" dirty="0">
                <a:latin typeface="Times New Roman"/>
                <a:ea typeface="Times New Roman"/>
              </a:rPr>
              <a:t> </a:t>
            </a:r>
            <a:endParaRPr lang="es-CL" dirty="0">
              <a:latin typeface="Calibri"/>
              <a:ea typeface="Calibri"/>
            </a:endParaRPr>
          </a:p>
          <a:p>
            <a:pPr>
              <a:lnSpc>
                <a:spcPct val="107000"/>
              </a:lnSpc>
            </a:pPr>
            <a:r>
              <a:rPr lang="es-CL" dirty="0">
                <a:solidFill>
                  <a:srgbClr val="7030A0"/>
                </a:solidFill>
              </a:rPr>
              <a:t>Querido y querida estudiante, desde el presente Aprendizaje Interdisciplinario, incluiremos una pauta de evaluación, te invitamos a leerla y así desarrollar un mejor trabajo. Cada profesor/a utilizará esta pauta para revisar las actividades. Si tienes dudas, contáctanos.</a:t>
            </a:r>
            <a:endParaRPr lang="es-CL" dirty="0">
              <a:solidFill>
                <a:srgbClr val="7030A0"/>
              </a:solidFill>
              <a:latin typeface="Calibri"/>
              <a:ea typeface="Calibri"/>
            </a:endParaRPr>
          </a:p>
          <a:p>
            <a:pPr>
              <a:lnSpc>
                <a:spcPct val="107000"/>
              </a:lnSpc>
            </a:pPr>
            <a:r>
              <a:rPr lang="es-CL" sz="1600" dirty="0">
                <a:solidFill>
                  <a:srgbClr val="7030A0"/>
                </a:solidFill>
                <a:latin typeface="Times New Roman"/>
                <a:ea typeface="Times New Roman"/>
              </a:rPr>
              <a:t> </a:t>
            </a:r>
            <a:endParaRPr lang="es-CL" dirty="0">
              <a:solidFill>
                <a:srgbClr val="7030A0"/>
              </a:solidFill>
              <a:latin typeface="Calibri"/>
              <a:ea typeface="Calibri"/>
            </a:endParaRPr>
          </a:p>
          <a:p>
            <a:pPr>
              <a:lnSpc>
                <a:spcPct val="107000"/>
              </a:lnSpc>
              <a:spcAft>
                <a:spcPts val="800"/>
              </a:spcAft>
            </a:pPr>
            <a:r>
              <a:rPr lang="es-CL" sz="1600" dirty="0">
                <a:solidFill>
                  <a:srgbClr val="7030A0"/>
                </a:solidFill>
                <a:latin typeface="Times New Roman"/>
                <a:ea typeface="Times New Roman"/>
              </a:rPr>
              <a:t/>
            </a:r>
            <a:br>
              <a:rPr lang="es-CL" sz="1600" dirty="0">
                <a:solidFill>
                  <a:srgbClr val="7030A0"/>
                </a:solidFill>
                <a:latin typeface="Times New Roman"/>
                <a:ea typeface="Times New Roman"/>
              </a:rPr>
            </a:br>
            <a:r>
              <a:rPr lang="es-CL" b="1" dirty="0">
                <a:solidFill>
                  <a:srgbClr val="7030A0"/>
                </a:solidFill>
              </a:rPr>
              <a:t>Objetivo general: </a:t>
            </a:r>
            <a:r>
              <a:rPr lang="es-CL" dirty="0">
                <a:solidFill>
                  <a:srgbClr val="7030A0"/>
                </a:solidFill>
              </a:rPr>
              <a:t>Desarrollar actividades de diversas asignaturas, aplicando habilidades y competencias en relación a una temática común.</a:t>
            </a:r>
            <a:endParaRPr lang="es-CL" dirty="0">
              <a:solidFill>
                <a:srgbClr val="7030A0"/>
              </a:solidFill>
              <a:latin typeface="Calibri"/>
              <a:ea typeface="Calibri"/>
            </a:endParaRPr>
          </a:p>
          <a:p>
            <a:pPr>
              <a:lnSpc>
                <a:spcPct val="107000"/>
              </a:lnSpc>
              <a:spcAft>
                <a:spcPts val="800"/>
              </a:spcAft>
            </a:pPr>
            <a:r>
              <a:rPr lang="es-CL" dirty="0">
                <a:solidFill>
                  <a:srgbClr val="7030A0"/>
                </a:solidFill>
              </a:rPr>
              <a:t>Recuerda que cada aprendizaje interdisciplinario contempla una evaluación formativa, la cual se obtiene de la siguiente forma:</a:t>
            </a:r>
            <a:endParaRPr lang="es-CL" dirty="0">
              <a:solidFill>
                <a:srgbClr val="7030A0"/>
              </a:solidFill>
              <a:latin typeface="Calibri"/>
              <a:ea typeface="Calibri"/>
            </a:endParaRPr>
          </a:p>
          <a:p>
            <a:pPr marL="342900" lvl="0" indent="-342900">
              <a:lnSpc>
                <a:spcPct val="107000"/>
              </a:lnSpc>
              <a:buFont typeface="Symbol"/>
              <a:buChar char="-"/>
            </a:pPr>
            <a:r>
              <a:rPr lang="es-CL" dirty="0">
                <a:solidFill>
                  <a:srgbClr val="7030A0"/>
                </a:solidFill>
              </a:rPr>
              <a:t>Logrado (L): Entre 15 y 21 puntos (70% - 100% de logro)</a:t>
            </a:r>
          </a:p>
          <a:p>
            <a:pPr marL="342900" lvl="0" indent="-342900">
              <a:lnSpc>
                <a:spcPct val="107000"/>
              </a:lnSpc>
              <a:buFont typeface="Symbol"/>
              <a:buChar char="-"/>
            </a:pPr>
            <a:r>
              <a:rPr lang="es-CL" dirty="0">
                <a:solidFill>
                  <a:srgbClr val="7030A0"/>
                </a:solidFill>
              </a:rPr>
              <a:t>Medianamente Logrado (ML): Entre 8 y 14 puntos (40% - 70% de logro)</a:t>
            </a:r>
          </a:p>
          <a:p>
            <a:pPr marL="342900" lvl="0" indent="-342900">
              <a:lnSpc>
                <a:spcPct val="107000"/>
              </a:lnSpc>
              <a:buFont typeface="Symbol"/>
              <a:buChar char="-"/>
            </a:pPr>
            <a:r>
              <a:rPr lang="es-CL" dirty="0">
                <a:solidFill>
                  <a:srgbClr val="7030A0"/>
                </a:solidFill>
              </a:rPr>
              <a:t>No Logrado (NL): 7 puntos o menos (Menos del 40% de logro)</a:t>
            </a:r>
          </a:p>
          <a:p>
            <a:pPr marL="342900" lvl="0" indent="-342900">
              <a:lnSpc>
                <a:spcPct val="107000"/>
              </a:lnSpc>
              <a:spcAft>
                <a:spcPts val="800"/>
              </a:spcAft>
              <a:buFont typeface="Symbol"/>
              <a:buChar char="-"/>
            </a:pPr>
            <a:r>
              <a:rPr lang="es-CL" dirty="0">
                <a:solidFill>
                  <a:srgbClr val="7030A0"/>
                </a:solidFill>
              </a:rPr>
              <a:t>No observado (NO): Estudiante no hace entrega de su trabajo.</a:t>
            </a:r>
            <a:endParaRPr lang="es-CL" dirty="0">
              <a:solidFill>
                <a:srgbClr val="7030A0"/>
              </a:solidFill>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7"/>
        <p:cNvGrpSpPr/>
        <p:nvPr/>
      </p:nvGrpSpPr>
      <p:grpSpPr>
        <a:xfrm>
          <a:off x="0" y="0"/>
          <a:ext cx="0" cy="0"/>
          <a:chOff x="0" y="0"/>
          <a:chExt cx="0" cy="0"/>
        </a:xfrm>
      </p:grpSpPr>
      <p:graphicFrame>
        <p:nvGraphicFramePr>
          <p:cNvPr id="10" name="9 Tabla"/>
          <p:cNvGraphicFramePr>
            <a:graphicFrameLocks noGrp="1"/>
          </p:cNvGraphicFramePr>
          <p:nvPr>
            <p:extLst>
              <p:ext uri="{D42A27DB-BD31-4B8C-83A1-F6EECF244321}">
                <p14:modId xmlns:p14="http://schemas.microsoft.com/office/powerpoint/2010/main" val="3839970372"/>
              </p:ext>
            </p:extLst>
          </p:nvPr>
        </p:nvGraphicFramePr>
        <p:xfrm>
          <a:off x="996950" y="341641"/>
          <a:ext cx="7395937" cy="4508647"/>
        </p:xfrm>
        <a:graphic>
          <a:graphicData uri="http://schemas.openxmlformats.org/drawingml/2006/table">
            <a:tbl>
              <a:tblPr/>
              <a:tblGrid>
                <a:gridCol w="1626507"/>
                <a:gridCol w="1643743"/>
                <a:gridCol w="1556657"/>
                <a:gridCol w="1491343"/>
                <a:gridCol w="1077687"/>
              </a:tblGrid>
              <a:tr h="0">
                <a:tc>
                  <a:txBody>
                    <a:bodyPr/>
                    <a:lstStyle/>
                    <a:p>
                      <a:pPr>
                        <a:lnSpc>
                          <a:spcPct val="107000"/>
                        </a:lnSpc>
                        <a:spcAft>
                          <a:spcPts val="800"/>
                        </a:spcAft>
                      </a:pPr>
                      <a:r>
                        <a:rPr lang="es-CL" sz="1050" b="1" dirty="0">
                          <a:effectLst/>
                          <a:latin typeface="Trebuchet MS"/>
                          <a:ea typeface="Trebuchet MS"/>
                          <a:cs typeface="Trebuchet MS"/>
                        </a:rPr>
                        <a:t>Criterios</a:t>
                      </a:r>
                      <a:endParaRPr lang="es-CL" sz="1050" dirty="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800"/>
                        </a:spcAft>
                      </a:pPr>
                      <a:r>
                        <a:rPr lang="es-CL" sz="1050" b="1">
                          <a:effectLst/>
                          <a:latin typeface="Trebuchet MS"/>
                          <a:ea typeface="Trebuchet MS"/>
                          <a:cs typeface="Trebuchet MS"/>
                        </a:rPr>
                        <a:t>Nivel de desempeño</a:t>
                      </a:r>
                      <a:endParaRPr lang="es-CL" sz="105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tr>
              <a:tr h="272143">
                <a:tc>
                  <a:txBody>
                    <a:bodyPr/>
                    <a:lstStyle/>
                    <a:p>
                      <a:pPr>
                        <a:lnSpc>
                          <a:spcPct val="107000"/>
                        </a:lnSpc>
                        <a:spcAft>
                          <a:spcPts val="800"/>
                        </a:spcAft>
                      </a:pPr>
                      <a:r>
                        <a:rPr lang="es-CL" sz="1050" b="1">
                          <a:effectLst/>
                          <a:latin typeface="Trebuchet MS"/>
                          <a:ea typeface="Trebuchet MS"/>
                          <a:cs typeface="Trebuchet MS"/>
                        </a:rPr>
                        <a:t>1. Reporte / Entrega al profesor</a:t>
                      </a:r>
                      <a:endParaRPr lang="es-CL" sz="105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CL" sz="1050" b="1" dirty="0">
                          <a:effectLst/>
                          <a:latin typeface="Trebuchet MS"/>
                          <a:ea typeface="Trebuchet MS"/>
                          <a:cs typeface="Trebuchet MS"/>
                        </a:rPr>
                        <a:t>Excelente</a:t>
                      </a:r>
                      <a:endParaRPr lang="es-CL" sz="1050" dirty="0">
                        <a:effectLst/>
                        <a:latin typeface="Calibri"/>
                        <a:ea typeface="Calibri"/>
                      </a:endParaRPr>
                    </a:p>
                    <a:p>
                      <a:pPr algn="ctr">
                        <a:lnSpc>
                          <a:spcPct val="107000"/>
                        </a:lnSpc>
                        <a:spcAft>
                          <a:spcPts val="800"/>
                        </a:spcAft>
                      </a:pPr>
                      <a:r>
                        <a:rPr lang="es-CL" sz="1050" b="1" dirty="0">
                          <a:effectLst/>
                          <a:latin typeface="Trebuchet MS"/>
                          <a:ea typeface="Trebuchet MS"/>
                          <a:cs typeface="Trebuchet MS"/>
                        </a:rPr>
                        <a:t>3 puntos</a:t>
                      </a:r>
                      <a:endParaRPr lang="es-CL" sz="1050" dirty="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CL" sz="1050" b="1" dirty="0">
                          <a:effectLst/>
                          <a:latin typeface="Trebuchet MS"/>
                          <a:ea typeface="Trebuchet MS"/>
                          <a:cs typeface="Trebuchet MS"/>
                        </a:rPr>
                        <a:t>Satisfactorio</a:t>
                      </a:r>
                      <a:endParaRPr lang="es-CL" sz="1050" dirty="0">
                        <a:effectLst/>
                        <a:latin typeface="Calibri"/>
                        <a:ea typeface="Calibri"/>
                      </a:endParaRPr>
                    </a:p>
                    <a:p>
                      <a:pPr algn="ctr">
                        <a:lnSpc>
                          <a:spcPct val="107000"/>
                        </a:lnSpc>
                        <a:spcAft>
                          <a:spcPts val="800"/>
                        </a:spcAft>
                      </a:pPr>
                      <a:r>
                        <a:rPr lang="es-CL" sz="1050" b="1" dirty="0">
                          <a:effectLst/>
                          <a:latin typeface="Trebuchet MS"/>
                          <a:ea typeface="Trebuchet MS"/>
                          <a:cs typeface="Trebuchet MS"/>
                        </a:rPr>
                        <a:t>2 puntos</a:t>
                      </a:r>
                      <a:endParaRPr lang="es-CL" sz="1050" dirty="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CL" sz="1050" b="1" dirty="0">
                          <a:effectLst/>
                          <a:latin typeface="Trebuchet MS"/>
                          <a:ea typeface="Trebuchet MS"/>
                          <a:cs typeface="Trebuchet MS"/>
                        </a:rPr>
                        <a:t>Puede mejorar</a:t>
                      </a:r>
                      <a:endParaRPr lang="es-CL" sz="1050" dirty="0">
                        <a:effectLst/>
                        <a:latin typeface="Calibri"/>
                        <a:ea typeface="Calibri"/>
                      </a:endParaRPr>
                    </a:p>
                    <a:p>
                      <a:pPr algn="ctr">
                        <a:lnSpc>
                          <a:spcPct val="107000"/>
                        </a:lnSpc>
                        <a:spcAft>
                          <a:spcPts val="800"/>
                        </a:spcAft>
                      </a:pPr>
                      <a:r>
                        <a:rPr lang="es-CL" sz="1050" b="1" dirty="0">
                          <a:effectLst/>
                          <a:latin typeface="Trebuchet MS"/>
                          <a:ea typeface="Trebuchet MS"/>
                          <a:cs typeface="Trebuchet MS"/>
                        </a:rPr>
                        <a:t>1 punto</a:t>
                      </a:r>
                      <a:endParaRPr lang="es-CL" sz="1050" dirty="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CL" sz="1050" b="1">
                          <a:effectLst/>
                          <a:latin typeface="Trebuchet MS"/>
                          <a:ea typeface="Trebuchet MS"/>
                          <a:cs typeface="Trebuchet MS"/>
                        </a:rPr>
                        <a:t>No observado</a:t>
                      </a:r>
                      <a:endParaRPr lang="es-CL" sz="1050">
                        <a:effectLst/>
                        <a:latin typeface="Calibri"/>
                        <a:ea typeface="Calibri"/>
                      </a:endParaRPr>
                    </a:p>
                    <a:p>
                      <a:pPr algn="ctr">
                        <a:lnSpc>
                          <a:spcPct val="107000"/>
                        </a:lnSpc>
                        <a:spcAft>
                          <a:spcPts val="800"/>
                        </a:spcAft>
                      </a:pPr>
                      <a:r>
                        <a:rPr lang="es-CL" sz="1050" b="1">
                          <a:effectLst/>
                          <a:latin typeface="Trebuchet MS"/>
                          <a:ea typeface="Trebuchet MS"/>
                          <a:cs typeface="Trebuchet MS"/>
                        </a:rPr>
                        <a:t> </a:t>
                      </a:r>
                      <a:endParaRPr lang="es-CL" sz="105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667911">
                <a:tc>
                  <a:txBody>
                    <a:bodyPr/>
                    <a:lstStyle/>
                    <a:p>
                      <a:pPr algn="just">
                        <a:lnSpc>
                          <a:spcPct val="107000"/>
                        </a:lnSpc>
                        <a:spcAft>
                          <a:spcPts val="800"/>
                        </a:spcAft>
                      </a:pPr>
                      <a:r>
                        <a:rPr lang="es-CL" sz="1050">
                          <a:effectLst/>
                          <a:latin typeface="Trebuchet MS"/>
                          <a:ea typeface="Trebuchet MS"/>
                          <a:cs typeface="Trebuchet MS"/>
                        </a:rPr>
                        <a:t>El o la estudiante entrega las actividades completas a cada profesor/a, utilizando los canales destinados a ello (correo electrónico o whatsapp), y respeta el plazo de entrega.</a:t>
                      </a:r>
                      <a:endParaRPr lang="es-CL" sz="105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L" sz="1050" dirty="0">
                          <a:effectLst/>
                          <a:latin typeface="Trebuchet MS"/>
                          <a:ea typeface="Trebuchet MS"/>
                          <a:cs typeface="Trebuchet MS"/>
                        </a:rPr>
                        <a:t>Desarrolla la actividad propuesta de forma completa, y la entrega a través de los canales destinados para ello en el plazo estipulado.</a:t>
                      </a:r>
                      <a:endParaRPr lang="es-CL" sz="1050" dirty="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L" sz="1050" dirty="0">
                          <a:effectLst/>
                          <a:latin typeface="Trebuchet MS"/>
                          <a:ea typeface="Trebuchet MS"/>
                          <a:cs typeface="Trebuchet MS"/>
                        </a:rPr>
                        <a:t>Desarrolla la actividad propuesta de forma completa, y no  la entrega a través de los canales destinados para ello, o no cumple con el plazo estipulado.</a:t>
                      </a:r>
                      <a:endParaRPr lang="es-CL" sz="1050" dirty="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L" sz="1050" dirty="0">
                          <a:effectLst/>
                          <a:latin typeface="Trebuchet MS"/>
                          <a:ea typeface="Trebuchet MS"/>
                          <a:cs typeface="Trebuchet MS"/>
                        </a:rPr>
                        <a:t>Desarrolla la actividad propuesta de forma incompleta, y no la entrega a través del canal destinado para ello, o no cumple con el plazo estipulado.</a:t>
                      </a:r>
                      <a:endParaRPr lang="es-CL" sz="1050" dirty="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L" sz="1050" dirty="0">
                          <a:effectLst/>
                          <a:latin typeface="Trebuchet MS"/>
                          <a:ea typeface="Trebuchet MS"/>
                          <a:cs typeface="Trebuchet MS"/>
                        </a:rPr>
                        <a:t>No hace entrega de las actividades.</a:t>
                      </a:r>
                      <a:endParaRPr lang="es-CL" sz="1050" dirty="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143">
                <a:tc>
                  <a:txBody>
                    <a:bodyPr/>
                    <a:lstStyle/>
                    <a:p>
                      <a:pPr>
                        <a:lnSpc>
                          <a:spcPct val="107000"/>
                        </a:lnSpc>
                        <a:spcAft>
                          <a:spcPts val="0"/>
                        </a:spcAft>
                      </a:pPr>
                      <a:r>
                        <a:rPr lang="es-CL" sz="1050" b="1">
                          <a:effectLst/>
                          <a:latin typeface="Trebuchet MS"/>
                          <a:ea typeface="Trebuchet MS"/>
                          <a:cs typeface="Trebuchet MS"/>
                        </a:rPr>
                        <a:t>2. Redacción/ Aplicación práctica</a:t>
                      </a:r>
                      <a:endParaRPr lang="es-CL" sz="105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CL" sz="1050" b="1" dirty="0">
                          <a:effectLst/>
                          <a:latin typeface="Trebuchet MS"/>
                          <a:ea typeface="Trebuchet MS"/>
                          <a:cs typeface="Trebuchet MS"/>
                        </a:rPr>
                        <a:t>Excelente</a:t>
                      </a:r>
                      <a:endParaRPr lang="es-CL" sz="1050" dirty="0">
                        <a:effectLst/>
                        <a:latin typeface="Calibri"/>
                        <a:ea typeface="Calibri"/>
                      </a:endParaRPr>
                    </a:p>
                    <a:p>
                      <a:pPr algn="ctr">
                        <a:lnSpc>
                          <a:spcPct val="107000"/>
                        </a:lnSpc>
                        <a:spcAft>
                          <a:spcPts val="0"/>
                        </a:spcAft>
                      </a:pPr>
                      <a:r>
                        <a:rPr lang="es-CL" sz="1050" b="1" dirty="0">
                          <a:effectLst/>
                          <a:latin typeface="Trebuchet MS"/>
                          <a:ea typeface="Trebuchet MS"/>
                          <a:cs typeface="Trebuchet MS"/>
                        </a:rPr>
                        <a:t>6 puntos</a:t>
                      </a:r>
                      <a:endParaRPr lang="es-CL" sz="1050" dirty="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CL" sz="1050" b="1">
                          <a:effectLst/>
                          <a:latin typeface="Trebuchet MS"/>
                          <a:ea typeface="Trebuchet MS"/>
                          <a:cs typeface="Trebuchet MS"/>
                        </a:rPr>
                        <a:t>Satisfactorio</a:t>
                      </a:r>
                      <a:endParaRPr lang="es-CL" sz="1050">
                        <a:effectLst/>
                        <a:latin typeface="Calibri"/>
                        <a:ea typeface="Calibri"/>
                      </a:endParaRPr>
                    </a:p>
                    <a:p>
                      <a:pPr algn="ctr">
                        <a:lnSpc>
                          <a:spcPct val="107000"/>
                        </a:lnSpc>
                        <a:spcAft>
                          <a:spcPts val="0"/>
                        </a:spcAft>
                      </a:pPr>
                      <a:r>
                        <a:rPr lang="es-CL" sz="1050" b="1">
                          <a:effectLst/>
                          <a:latin typeface="Trebuchet MS"/>
                          <a:ea typeface="Trebuchet MS"/>
                          <a:cs typeface="Trebuchet MS"/>
                        </a:rPr>
                        <a:t>4 puntos</a:t>
                      </a:r>
                      <a:endParaRPr lang="es-CL" sz="105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CL" sz="1050" b="1" dirty="0">
                          <a:effectLst/>
                          <a:latin typeface="Trebuchet MS"/>
                          <a:ea typeface="Trebuchet MS"/>
                          <a:cs typeface="Trebuchet MS"/>
                        </a:rPr>
                        <a:t>Puede mejorar</a:t>
                      </a:r>
                      <a:endParaRPr lang="es-CL" sz="1050" dirty="0">
                        <a:effectLst/>
                        <a:latin typeface="Calibri"/>
                        <a:ea typeface="Calibri"/>
                      </a:endParaRPr>
                    </a:p>
                    <a:p>
                      <a:pPr algn="ctr">
                        <a:lnSpc>
                          <a:spcPct val="107000"/>
                        </a:lnSpc>
                        <a:spcAft>
                          <a:spcPts val="0"/>
                        </a:spcAft>
                      </a:pPr>
                      <a:r>
                        <a:rPr lang="es-CL" sz="1050" b="1" dirty="0">
                          <a:effectLst/>
                          <a:latin typeface="Trebuchet MS"/>
                          <a:ea typeface="Trebuchet MS"/>
                          <a:cs typeface="Trebuchet MS"/>
                        </a:rPr>
                        <a:t>2 puntos</a:t>
                      </a:r>
                      <a:endParaRPr lang="es-CL" sz="1050" dirty="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CL" sz="1050" b="1" dirty="0">
                          <a:effectLst/>
                          <a:latin typeface="Trebuchet MS"/>
                          <a:ea typeface="Trebuchet MS"/>
                          <a:cs typeface="Trebuchet MS"/>
                        </a:rPr>
                        <a:t>No observado</a:t>
                      </a:r>
                      <a:endParaRPr lang="es-CL" sz="1050" dirty="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947065">
                <a:tc>
                  <a:txBody>
                    <a:bodyPr/>
                    <a:lstStyle/>
                    <a:p>
                      <a:pPr>
                        <a:lnSpc>
                          <a:spcPct val="107000"/>
                        </a:lnSpc>
                        <a:spcAft>
                          <a:spcPts val="800"/>
                        </a:spcAft>
                      </a:pPr>
                      <a:r>
                        <a:rPr lang="es-CL" sz="1050" dirty="0">
                          <a:effectLst/>
                          <a:latin typeface="Trebuchet MS"/>
                          <a:ea typeface="Trebuchet MS"/>
                          <a:cs typeface="Trebuchet MS"/>
                        </a:rPr>
                        <a:t>El o la estudiante redacta sus respuestas de forma coherente, utilizando conectores, y argumentos que validan sus análisis y/o desarrolla aplicación práctica de actividades de acuerdo a los criterios dados por sus profesores.</a:t>
                      </a:r>
                      <a:endParaRPr lang="es-CL" sz="1050" dirty="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L" sz="1050">
                          <a:effectLst/>
                          <a:latin typeface="Trebuchet MS"/>
                          <a:ea typeface="Trebuchet MS"/>
                          <a:cs typeface="Trebuchet MS"/>
                        </a:rPr>
                        <a:t>Redacta de forma coherente y cohesionada sus respuestas, utilizando argumentos sólidos que sirven de apoyo a sus diversos análisis. </a:t>
                      </a:r>
                      <a:endParaRPr lang="es-CL" sz="1050">
                        <a:effectLst/>
                        <a:latin typeface="Calibri"/>
                        <a:ea typeface="Calibri"/>
                      </a:endParaRPr>
                    </a:p>
                    <a:p>
                      <a:pPr>
                        <a:lnSpc>
                          <a:spcPct val="107000"/>
                        </a:lnSpc>
                        <a:spcAft>
                          <a:spcPts val="800"/>
                        </a:spcAft>
                      </a:pPr>
                      <a:r>
                        <a:rPr lang="es-CL" sz="1050">
                          <a:effectLst/>
                          <a:latin typeface="Trebuchet MS"/>
                          <a:ea typeface="Trebuchet MS"/>
                          <a:cs typeface="Trebuchet MS"/>
                        </a:rPr>
                        <a:t>Aplica de forma correcta entre un 81% y un 100% de las actividades prácticas propuestas.</a:t>
                      </a:r>
                      <a:endParaRPr lang="es-CL" sz="105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L" sz="1050" dirty="0">
                          <a:effectLst/>
                          <a:latin typeface="Trebuchet MS"/>
                          <a:ea typeface="Trebuchet MS"/>
                          <a:cs typeface="Trebuchet MS"/>
                        </a:rPr>
                        <a:t>Redacta de forma coherente y cohesionada sus respuestas, sin utilizar argumentos que validen su análisis.</a:t>
                      </a:r>
                      <a:endParaRPr lang="es-CL" sz="1050" dirty="0">
                        <a:effectLst/>
                        <a:latin typeface="Calibri"/>
                        <a:ea typeface="Calibri"/>
                      </a:endParaRPr>
                    </a:p>
                    <a:p>
                      <a:pPr>
                        <a:lnSpc>
                          <a:spcPct val="107000"/>
                        </a:lnSpc>
                        <a:spcAft>
                          <a:spcPts val="800"/>
                        </a:spcAft>
                      </a:pPr>
                      <a:r>
                        <a:rPr lang="es-CL" sz="1050" dirty="0">
                          <a:effectLst/>
                          <a:latin typeface="Trebuchet MS"/>
                          <a:ea typeface="Trebuchet MS"/>
                          <a:cs typeface="Trebuchet MS"/>
                        </a:rPr>
                        <a:t>Aplica de forma correcta entre un 60% a un 80% de las actividades prácticas propuestas.</a:t>
                      </a:r>
                      <a:endParaRPr lang="es-CL" sz="1050" dirty="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L" sz="1050" dirty="0">
                          <a:effectLst/>
                          <a:latin typeface="Trebuchet MS"/>
                          <a:ea typeface="Trebuchet MS"/>
                          <a:cs typeface="Trebuchet MS"/>
                        </a:rPr>
                        <a:t>Redacta con poca coherencia y poca cohesión sus respuestas, sin utilizar argumentos que validen su análisis.</a:t>
                      </a:r>
                      <a:endParaRPr lang="es-CL" sz="1050" dirty="0">
                        <a:effectLst/>
                        <a:latin typeface="Calibri"/>
                        <a:ea typeface="Calibri"/>
                      </a:endParaRPr>
                    </a:p>
                    <a:p>
                      <a:pPr>
                        <a:lnSpc>
                          <a:spcPct val="107000"/>
                        </a:lnSpc>
                        <a:spcAft>
                          <a:spcPts val="800"/>
                        </a:spcAft>
                      </a:pPr>
                      <a:r>
                        <a:rPr lang="es-CL" sz="1050" dirty="0">
                          <a:effectLst/>
                          <a:latin typeface="Trebuchet MS"/>
                          <a:ea typeface="Trebuchet MS"/>
                          <a:cs typeface="Trebuchet MS"/>
                        </a:rPr>
                        <a:t>Aplica de forma correcta menos de un 60% de las actividades prácticas propuestas.</a:t>
                      </a:r>
                      <a:endParaRPr lang="es-CL" sz="1050" dirty="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L" sz="1050" dirty="0">
                          <a:effectLst/>
                          <a:latin typeface="Trebuchet MS"/>
                          <a:ea typeface="Trebuchet MS"/>
                          <a:cs typeface="Trebuchet MS"/>
                        </a:rPr>
                        <a:t>No hace entrega de las actividades.</a:t>
                      </a:r>
                      <a:endParaRPr lang="es-CL" sz="1050" dirty="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03137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7"/>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3731327498"/>
              </p:ext>
            </p:extLst>
          </p:nvPr>
        </p:nvGraphicFramePr>
        <p:xfrm>
          <a:off x="1023256" y="328075"/>
          <a:ext cx="7696200" cy="4570860"/>
        </p:xfrm>
        <a:graphic>
          <a:graphicData uri="http://schemas.openxmlformats.org/drawingml/2006/table">
            <a:tbl>
              <a:tblPr/>
              <a:tblGrid>
                <a:gridCol w="1850572"/>
                <a:gridCol w="1654628"/>
                <a:gridCol w="1436915"/>
                <a:gridCol w="1426028"/>
                <a:gridCol w="1328057"/>
              </a:tblGrid>
              <a:tr h="251976">
                <a:tc>
                  <a:txBody>
                    <a:bodyPr/>
                    <a:lstStyle/>
                    <a:p>
                      <a:pPr>
                        <a:lnSpc>
                          <a:spcPct val="107000"/>
                        </a:lnSpc>
                        <a:spcAft>
                          <a:spcPts val="800"/>
                        </a:spcAft>
                      </a:pPr>
                      <a:r>
                        <a:rPr lang="es-CL" sz="1050" b="1" dirty="0">
                          <a:effectLst/>
                          <a:latin typeface="Trebuchet MS"/>
                          <a:ea typeface="Trebuchet MS"/>
                          <a:cs typeface="Trebuchet MS"/>
                        </a:rPr>
                        <a:t>3. Ortografía </a:t>
                      </a:r>
                      <a:endParaRPr lang="es-CL" sz="1050" dirty="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CL" sz="1050" b="1" dirty="0">
                          <a:effectLst/>
                          <a:latin typeface="Trebuchet MS"/>
                          <a:ea typeface="Trebuchet MS"/>
                          <a:cs typeface="Trebuchet MS"/>
                        </a:rPr>
                        <a:t>Excelente</a:t>
                      </a:r>
                      <a:endParaRPr lang="es-CL" sz="1050" dirty="0">
                        <a:effectLst/>
                        <a:latin typeface="Calibri"/>
                        <a:ea typeface="Calibri"/>
                      </a:endParaRPr>
                    </a:p>
                    <a:p>
                      <a:pPr algn="ctr">
                        <a:lnSpc>
                          <a:spcPct val="107000"/>
                        </a:lnSpc>
                        <a:spcAft>
                          <a:spcPts val="0"/>
                        </a:spcAft>
                      </a:pPr>
                      <a:r>
                        <a:rPr lang="es-CL" sz="1050" b="1" dirty="0">
                          <a:effectLst/>
                          <a:latin typeface="Trebuchet MS"/>
                          <a:ea typeface="Trebuchet MS"/>
                          <a:cs typeface="Trebuchet MS"/>
                        </a:rPr>
                        <a:t>3 puntos</a:t>
                      </a:r>
                      <a:endParaRPr lang="es-CL" sz="1050" dirty="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CL" sz="1050" b="1" dirty="0">
                          <a:effectLst/>
                          <a:latin typeface="Trebuchet MS"/>
                          <a:ea typeface="Trebuchet MS"/>
                          <a:cs typeface="Trebuchet MS"/>
                        </a:rPr>
                        <a:t>Satisfactorio</a:t>
                      </a:r>
                      <a:endParaRPr lang="es-CL" sz="1050" dirty="0">
                        <a:effectLst/>
                        <a:latin typeface="Calibri"/>
                        <a:ea typeface="Calibri"/>
                      </a:endParaRPr>
                    </a:p>
                    <a:p>
                      <a:pPr algn="ctr">
                        <a:lnSpc>
                          <a:spcPct val="107000"/>
                        </a:lnSpc>
                        <a:spcAft>
                          <a:spcPts val="0"/>
                        </a:spcAft>
                      </a:pPr>
                      <a:r>
                        <a:rPr lang="es-CL" sz="1050" b="1" dirty="0">
                          <a:effectLst/>
                          <a:latin typeface="Trebuchet MS"/>
                          <a:ea typeface="Trebuchet MS"/>
                          <a:cs typeface="Trebuchet MS"/>
                        </a:rPr>
                        <a:t>2 puntos</a:t>
                      </a:r>
                      <a:endParaRPr lang="es-CL" sz="1050" dirty="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CL" sz="1050" b="1" dirty="0">
                          <a:effectLst/>
                          <a:latin typeface="Trebuchet MS"/>
                          <a:ea typeface="Trebuchet MS"/>
                          <a:cs typeface="Trebuchet MS"/>
                        </a:rPr>
                        <a:t>Puede mejorar</a:t>
                      </a:r>
                      <a:endParaRPr lang="es-CL" sz="1050" dirty="0">
                        <a:effectLst/>
                        <a:latin typeface="Calibri"/>
                        <a:ea typeface="Calibri"/>
                      </a:endParaRPr>
                    </a:p>
                    <a:p>
                      <a:pPr algn="ctr">
                        <a:lnSpc>
                          <a:spcPct val="107000"/>
                        </a:lnSpc>
                        <a:spcAft>
                          <a:spcPts val="0"/>
                        </a:spcAft>
                      </a:pPr>
                      <a:r>
                        <a:rPr lang="es-CL" sz="1050" b="1" dirty="0">
                          <a:effectLst/>
                          <a:latin typeface="Trebuchet MS"/>
                          <a:ea typeface="Trebuchet MS"/>
                          <a:cs typeface="Trebuchet MS"/>
                        </a:rPr>
                        <a:t>1 punto</a:t>
                      </a:r>
                      <a:endParaRPr lang="es-CL" sz="1050" dirty="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CL" sz="1050" b="1">
                          <a:effectLst/>
                          <a:latin typeface="Trebuchet MS"/>
                          <a:ea typeface="Trebuchet MS"/>
                          <a:cs typeface="Trebuchet MS"/>
                        </a:rPr>
                        <a:t>No observado</a:t>
                      </a:r>
                      <a:endParaRPr lang="es-CL" sz="105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77964">
                <a:tc>
                  <a:txBody>
                    <a:bodyPr/>
                    <a:lstStyle/>
                    <a:p>
                      <a:pPr>
                        <a:lnSpc>
                          <a:spcPct val="107000"/>
                        </a:lnSpc>
                        <a:spcAft>
                          <a:spcPts val="800"/>
                        </a:spcAft>
                      </a:pPr>
                      <a:r>
                        <a:rPr lang="es-CL" sz="1050">
                          <a:effectLst/>
                          <a:latin typeface="Trebuchet MS"/>
                          <a:ea typeface="Trebuchet MS"/>
                          <a:cs typeface="Trebuchet MS"/>
                        </a:rPr>
                        <a:t>El o la estudiante desarrolla sus respuestas cuidando el uso de las reglas ortográficas.</a:t>
                      </a:r>
                      <a:endParaRPr lang="es-CL" sz="105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L" sz="1050">
                          <a:effectLst/>
                          <a:latin typeface="Trebuchet MS"/>
                          <a:ea typeface="Trebuchet MS"/>
                          <a:cs typeface="Trebuchet MS"/>
                        </a:rPr>
                        <a:t>Presenta un máximo de tres faltas de ortografía.</a:t>
                      </a:r>
                      <a:endParaRPr lang="es-CL" sz="105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L" sz="1050" dirty="0">
                          <a:effectLst/>
                          <a:latin typeface="Trebuchet MS"/>
                          <a:ea typeface="Trebuchet MS"/>
                          <a:cs typeface="Trebuchet MS"/>
                        </a:rPr>
                        <a:t>Presenta entre 4 y 8 faltas de ortografía.</a:t>
                      </a:r>
                      <a:endParaRPr lang="es-CL" sz="1050" dirty="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CL" sz="1050">
                          <a:effectLst/>
                          <a:latin typeface="Trebuchet MS"/>
                          <a:ea typeface="Trebuchet MS"/>
                          <a:cs typeface="Trebuchet MS"/>
                        </a:rPr>
                        <a:t>Presenta 9 o más faltas de ortografía.</a:t>
                      </a:r>
                      <a:endParaRPr lang="es-CL" sz="105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L" sz="1050">
                          <a:effectLst/>
                          <a:latin typeface="Trebuchet MS"/>
                          <a:ea typeface="Trebuchet MS"/>
                          <a:cs typeface="Trebuchet MS"/>
                        </a:rPr>
                        <a:t>No hace entrega de las actividades.</a:t>
                      </a:r>
                      <a:endParaRPr lang="es-CL" sz="105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976">
                <a:tc>
                  <a:txBody>
                    <a:bodyPr/>
                    <a:lstStyle/>
                    <a:p>
                      <a:pPr algn="just">
                        <a:lnSpc>
                          <a:spcPct val="107000"/>
                        </a:lnSpc>
                        <a:spcAft>
                          <a:spcPts val="0"/>
                        </a:spcAft>
                      </a:pPr>
                      <a:r>
                        <a:rPr lang="es-CL" sz="1050" b="1">
                          <a:effectLst/>
                          <a:latin typeface="Trebuchet MS"/>
                          <a:ea typeface="Trebuchet MS"/>
                          <a:cs typeface="Trebuchet MS"/>
                        </a:rPr>
                        <a:t>4. Uso de fuentes externas</a:t>
                      </a:r>
                      <a:endParaRPr lang="es-CL" sz="105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CL" sz="1050" b="1" dirty="0">
                          <a:effectLst/>
                          <a:latin typeface="Trebuchet MS"/>
                          <a:ea typeface="Trebuchet MS"/>
                          <a:cs typeface="Trebuchet MS"/>
                        </a:rPr>
                        <a:t>Excelente</a:t>
                      </a:r>
                      <a:endParaRPr lang="es-CL" sz="1050" dirty="0">
                        <a:effectLst/>
                        <a:latin typeface="Calibri"/>
                        <a:ea typeface="Calibri"/>
                      </a:endParaRPr>
                    </a:p>
                    <a:p>
                      <a:pPr algn="ctr">
                        <a:lnSpc>
                          <a:spcPct val="107000"/>
                        </a:lnSpc>
                        <a:spcAft>
                          <a:spcPts val="0"/>
                        </a:spcAft>
                      </a:pPr>
                      <a:r>
                        <a:rPr lang="es-CL" sz="1050" b="1" dirty="0">
                          <a:effectLst/>
                          <a:latin typeface="Trebuchet MS"/>
                          <a:ea typeface="Trebuchet MS"/>
                          <a:cs typeface="Trebuchet MS"/>
                        </a:rPr>
                        <a:t>3 puntos</a:t>
                      </a:r>
                      <a:endParaRPr lang="es-CL" sz="1050" dirty="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CL" sz="1050" b="1">
                          <a:effectLst/>
                          <a:latin typeface="Trebuchet MS"/>
                          <a:ea typeface="Trebuchet MS"/>
                          <a:cs typeface="Trebuchet MS"/>
                        </a:rPr>
                        <a:t>Satisfactorio</a:t>
                      </a:r>
                      <a:endParaRPr lang="es-CL" sz="1050">
                        <a:effectLst/>
                        <a:latin typeface="Calibri"/>
                        <a:ea typeface="Calibri"/>
                      </a:endParaRPr>
                    </a:p>
                    <a:p>
                      <a:pPr algn="ctr">
                        <a:lnSpc>
                          <a:spcPct val="107000"/>
                        </a:lnSpc>
                        <a:spcAft>
                          <a:spcPts val="0"/>
                        </a:spcAft>
                      </a:pPr>
                      <a:r>
                        <a:rPr lang="es-CL" sz="1050" b="1">
                          <a:effectLst/>
                          <a:latin typeface="Trebuchet MS"/>
                          <a:ea typeface="Trebuchet MS"/>
                          <a:cs typeface="Trebuchet MS"/>
                        </a:rPr>
                        <a:t>2 puntos</a:t>
                      </a:r>
                      <a:endParaRPr lang="es-CL" sz="105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CL" sz="1050" b="1" dirty="0">
                          <a:effectLst/>
                          <a:latin typeface="Trebuchet MS"/>
                          <a:ea typeface="Trebuchet MS"/>
                          <a:cs typeface="Trebuchet MS"/>
                        </a:rPr>
                        <a:t>Por mejorar</a:t>
                      </a:r>
                      <a:endParaRPr lang="es-CL" sz="1050" dirty="0">
                        <a:effectLst/>
                        <a:latin typeface="Calibri"/>
                        <a:ea typeface="Calibri"/>
                      </a:endParaRPr>
                    </a:p>
                    <a:p>
                      <a:pPr algn="ctr">
                        <a:lnSpc>
                          <a:spcPct val="107000"/>
                        </a:lnSpc>
                        <a:spcAft>
                          <a:spcPts val="0"/>
                        </a:spcAft>
                      </a:pPr>
                      <a:r>
                        <a:rPr lang="es-CL" sz="1050" b="1" dirty="0">
                          <a:effectLst/>
                          <a:latin typeface="Trebuchet MS"/>
                          <a:ea typeface="Trebuchet MS"/>
                          <a:cs typeface="Trebuchet MS"/>
                        </a:rPr>
                        <a:t>1 puntos</a:t>
                      </a:r>
                      <a:endParaRPr lang="es-CL" sz="1050" dirty="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CL" sz="1050" b="1">
                          <a:effectLst/>
                          <a:latin typeface="Trebuchet MS"/>
                          <a:ea typeface="Trebuchet MS"/>
                          <a:cs typeface="Trebuchet MS"/>
                        </a:rPr>
                        <a:t>No observado</a:t>
                      </a:r>
                      <a:endParaRPr lang="es-CL" sz="105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755927">
                <a:tc>
                  <a:txBody>
                    <a:bodyPr/>
                    <a:lstStyle/>
                    <a:p>
                      <a:pPr algn="just">
                        <a:lnSpc>
                          <a:spcPct val="107000"/>
                        </a:lnSpc>
                        <a:spcAft>
                          <a:spcPts val="800"/>
                        </a:spcAft>
                      </a:pPr>
                      <a:r>
                        <a:rPr lang="es-CL" sz="1050">
                          <a:effectLst/>
                          <a:latin typeface="Trebuchet MS"/>
                          <a:ea typeface="Trebuchet MS"/>
                          <a:cs typeface="Trebuchet MS"/>
                        </a:rPr>
                        <a:t>El o la estudiante indaga y utiliza fuentes externas a las dadas  por sus profesores/as, citando y/o mencionando el origen de las mismas en sus respuestas.</a:t>
                      </a:r>
                      <a:endParaRPr lang="es-CL" sz="105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L" sz="1050">
                          <a:effectLst/>
                          <a:latin typeface="Trebuchet MS"/>
                          <a:ea typeface="Trebuchet MS"/>
                          <a:cs typeface="Trebuchet MS"/>
                        </a:rPr>
                        <a:t>Utiliza fuentes externas para complementar sus respuestas, indicando la </a:t>
                      </a:r>
                      <a:r>
                        <a:rPr lang="es-CL" sz="1050" b="1">
                          <a:effectLst/>
                          <a:latin typeface="Trebuchet MS"/>
                          <a:ea typeface="Trebuchet MS"/>
                          <a:cs typeface="Trebuchet MS"/>
                        </a:rPr>
                        <a:t>autoría y ubicación</a:t>
                      </a:r>
                      <a:r>
                        <a:rPr lang="es-CL" sz="1050">
                          <a:effectLst/>
                          <a:latin typeface="Trebuchet MS"/>
                          <a:ea typeface="Trebuchet MS"/>
                          <a:cs typeface="Trebuchet MS"/>
                        </a:rPr>
                        <a:t> de las mismas dentro de sus respuestas.</a:t>
                      </a:r>
                      <a:endParaRPr lang="es-CL" sz="105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L" sz="1050">
                          <a:effectLst/>
                          <a:latin typeface="Trebuchet MS"/>
                          <a:ea typeface="Trebuchet MS"/>
                          <a:cs typeface="Trebuchet MS"/>
                        </a:rPr>
                        <a:t>Utiliza fuentes externas para complementar sus respuestas, indicando la </a:t>
                      </a:r>
                      <a:r>
                        <a:rPr lang="es-CL" sz="1050" b="1">
                          <a:effectLst/>
                          <a:latin typeface="Trebuchet MS"/>
                          <a:ea typeface="Trebuchet MS"/>
                          <a:cs typeface="Trebuchet MS"/>
                        </a:rPr>
                        <a:t>autoría o ubicación</a:t>
                      </a:r>
                      <a:r>
                        <a:rPr lang="es-CL" sz="1050">
                          <a:effectLst/>
                          <a:latin typeface="Trebuchet MS"/>
                          <a:ea typeface="Trebuchet MS"/>
                          <a:cs typeface="Trebuchet MS"/>
                        </a:rPr>
                        <a:t> de las mismas dentro de sus respuestas.</a:t>
                      </a:r>
                      <a:endParaRPr lang="es-CL" sz="105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L" sz="1050" dirty="0">
                          <a:effectLst/>
                          <a:latin typeface="Trebuchet MS"/>
                          <a:ea typeface="Trebuchet MS"/>
                          <a:cs typeface="Trebuchet MS"/>
                        </a:rPr>
                        <a:t>Utiliza fuentes externas para complementar sus respuestas, sin indicar la autoría ni ubicación de las mismas dentro de sus respuestas.</a:t>
                      </a:r>
                      <a:endParaRPr lang="es-CL" sz="1050" dirty="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L" sz="1050">
                          <a:effectLst/>
                          <a:latin typeface="Trebuchet MS"/>
                          <a:ea typeface="Trebuchet MS"/>
                          <a:cs typeface="Trebuchet MS"/>
                        </a:rPr>
                        <a:t>No hace entrega de las actividades.</a:t>
                      </a:r>
                      <a:endParaRPr lang="es-CL" sz="105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829">
                <a:tc>
                  <a:txBody>
                    <a:bodyPr/>
                    <a:lstStyle/>
                    <a:p>
                      <a:pPr algn="just">
                        <a:lnSpc>
                          <a:spcPct val="107000"/>
                        </a:lnSpc>
                        <a:spcAft>
                          <a:spcPts val="0"/>
                        </a:spcAft>
                      </a:pPr>
                      <a:r>
                        <a:rPr lang="es-CL" sz="1050" b="1">
                          <a:effectLst/>
                          <a:latin typeface="Trebuchet MS"/>
                          <a:ea typeface="Trebuchet MS"/>
                          <a:cs typeface="Trebuchet MS"/>
                        </a:rPr>
                        <a:t>5. Uso de TICs</a:t>
                      </a:r>
                      <a:endParaRPr lang="es-CL" sz="105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CL" sz="1050" b="1">
                          <a:effectLst/>
                          <a:latin typeface="Trebuchet MS"/>
                          <a:ea typeface="Trebuchet MS"/>
                          <a:cs typeface="Trebuchet MS"/>
                        </a:rPr>
                        <a:t>Excelente</a:t>
                      </a:r>
                      <a:endParaRPr lang="es-CL" sz="1050">
                        <a:effectLst/>
                        <a:latin typeface="Calibri"/>
                        <a:ea typeface="Calibri"/>
                      </a:endParaRPr>
                    </a:p>
                    <a:p>
                      <a:pPr algn="ctr">
                        <a:lnSpc>
                          <a:spcPct val="107000"/>
                        </a:lnSpc>
                        <a:spcAft>
                          <a:spcPts val="0"/>
                        </a:spcAft>
                      </a:pPr>
                      <a:r>
                        <a:rPr lang="es-CL" sz="1050" b="1">
                          <a:effectLst/>
                          <a:latin typeface="Trebuchet MS"/>
                          <a:ea typeface="Trebuchet MS"/>
                          <a:cs typeface="Trebuchet MS"/>
                        </a:rPr>
                        <a:t>3 puntos</a:t>
                      </a:r>
                      <a:endParaRPr lang="es-CL" sz="105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CL" sz="1050" b="1">
                          <a:effectLst/>
                          <a:latin typeface="Trebuchet MS"/>
                          <a:ea typeface="Trebuchet MS"/>
                          <a:cs typeface="Trebuchet MS"/>
                        </a:rPr>
                        <a:t>Satisfactorio</a:t>
                      </a:r>
                      <a:endParaRPr lang="es-CL" sz="1050">
                        <a:effectLst/>
                        <a:latin typeface="Calibri"/>
                        <a:ea typeface="Calibri"/>
                      </a:endParaRPr>
                    </a:p>
                    <a:p>
                      <a:pPr algn="ctr">
                        <a:lnSpc>
                          <a:spcPct val="107000"/>
                        </a:lnSpc>
                        <a:spcAft>
                          <a:spcPts val="0"/>
                        </a:spcAft>
                      </a:pPr>
                      <a:r>
                        <a:rPr lang="es-CL" sz="1050" b="1">
                          <a:effectLst/>
                          <a:latin typeface="Trebuchet MS"/>
                          <a:ea typeface="Trebuchet MS"/>
                          <a:cs typeface="Trebuchet MS"/>
                        </a:rPr>
                        <a:t>2  puntos</a:t>
                      </a:r>
                      <a:endParaRPr lang="es-CL" sz="105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CL" sz="1050" b="1" dirty="0">
                          <a:effectLst/>
                          <a:latin typeface="Trebuchet MS"/>
                          <a:ea typeface="Trebuchet MS"/>
                          <a:cs typeface="Trebuchet MS"/>
                        </a:rPr>
                        <a:t>Por mejorar</a:t>
                      </a:r>
                      <a:endParaRPr lang="es-CL" sz="1050" dirty="0">
                        <a:effectLst/>
                        <a:latin typeface="Calibri"/>
                        <a:ea typeface="Calibri"/>
                      </a:endParaRPr>
                    </a:p>
                    <a:p>
                      <a:pPr algn="ctr">
                        <a:lnSpc>
                          <a:spcPct val="107000"/>
                        </a:lnSpc>
                        <a:spcAft>
                          <a:spcPts val="0"/>
                        </a:spcAft>
                      </a:pPr>
                      <a:r>
                        <a:rPr lang="es-CL" sz="1050" b="1" dirty="0">
                          <a:effectLst/>
                          <a:latin typeface="Trebuchet MS"/>
                          <a:ea typeface="Trebuchet MS"/>
                          <a:cs typeface="Trebuchet MS"/>
                        </a:rPr>
                        <a:t>1 punto</a:t>
                      </a:r>
                      <a:endParaRPr lang="es-CL" sz="1050" dirty="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CL" sz="1050" b="1">
                          <a:effectLst/>
                          <a:latin typeface="Trebuchet MS"/>
                          <a:ea typeface="Trebuchet MS"/>
                          <a:cs typeface="Trebuchet MS"/>
                        </a:rPr>
                        <a:t>No observado</a:t>
                      </a:r>
                      <a:endParaRPr lang="es-CL" sz="105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133891">
                <a:tc>
                  <a:txBody>
                    <a:bodyPr/>
                    <a:lstStyle/>
                    <a:p>
                      <a:pPr algn="just">
                        <a:lnSpc>
                          <a:spcPct val="107000"/>
                        </a:lnSpc>
                        <a:spcAft>
                          <a:spcPts val="0"/>
                        </a:spcAft>
                      </a:pPr>
                      <a:r>
                        <a:rPr lang="es-CL" sz="1050" dirty="0">
                          <a:effectLst/>
                          <a:latin typeface="Trebuchet MS"/>
                          <a:ea typeface="Trebuchet MS"/>
                          <a:cs typeface="Trebuchet MS"/>
                        </a:rPr>
                        <a:t>El o la estudiante demuestra un adecuado uso de las herramientas tecnológicas, tales como correo y/o </a:t>
                      </a:r>
                      <a:r>
                        <a:rPr lang="es-CL" sz="1050" dirty="0" err="1">
                          <a:effectLst/>
                          <a:latin typeface="Trebuchet MS"/>
                          <a:ea typeface="Trebuchet MS"/>
                          <a:cs typeface="Trebuchet MS"/>
                        </a:rPr>
                        <a:t>whatsapp</a:t>
                      </a:r>
                      <a:r>
                        <a:rPr lang="es-CL" sz="1050" dirty="0">
                          <a:effectLst/>
                          <a:latin typeface="Trebuchet MS"/>
                          <a:ea typeface="Trebuchet MS"/>
                          <a:cs typeface="Trebuchet MS"/>
                        </a:rPr>
                        <a:t> para comunicarse de manera efectiva con sus profesores/as, ya sea para entregar sus trabajos y/o resolver dudas.</a:t>
                      </a:r>
                      <a:endParaRPr lang="es-CL" sz="1050" dirty="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L" sz="1050" dirty="0">
                          <a:effectLst/>
                          <a:latin typeface="Trebuchet MS"/>
                          <a:ea typeface="Trebuchet MS"/>
                          <a:cs typeface="Trebuchet MS"/>
                        </a:rPr>
                        <a:t>Logra una comunicación fluida con sus profesores y profesoras utilizando las herramientas tecnológicas de manera correcta y responsable. (Se identifica, acusa recibo de los comentarios o respuestas recibidas)</a:t>
                      </a:r>
                      <a:endParaRPr lang="es-CL" sz="1050" dirty="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L" sz="1050" dirty="0">
                          <a:effectLst/>
                          <a:latin typeface="Trebuchet MS"/>
                          <a:ea typeface="Trebuchet MS"/>
                          <a:cs typeface="Trebuchet MS"/>
                        </a:rPr>
                        <a:t>Logra comunicarse con sus profesores y profesoras utilizando sólo uno de los dos criterios antes mencionados.</a:t>
                      </a:r>
                      <a:endParaRPr lang="es-CL" sz="1050" dirty="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L" sz="1050" dirty="0">
                          <a:effectLst/>
                          <a:latin typeface="Trebuchet MS"/>
                          <a:ea typeface="Trebuchet MS"/>
                          <a:cs typeface="Trebuchet MS"/>
                        </a:rPr>
                        <a:t>Logra comunicarse con sus profesores sólo para hacer entrega de las actividades.</a:t>
                      </a:r>
                      <a:endParaRPr lang="es-CL" sz="1050" dirty="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L" sz="1050" dirty="0">
                          <a:effectLst/>
                          <a:latin typeface="Trebuchet MS"/>
                          <a:ea typeface="Trebuchet MS"/>
                          <a:cs typeface="Trebuchet MS"/>
                        </a:rPr>
                        <a:t>No hace entrega de las actividades.</a:t>
                      </a:r>
                      <a:endParaRPr lang="es-CL" sz="1050" dirty="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35216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7"/>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395599719"/>
              </p:ext>
            </p:extLst>
          </p:nvPr>
        </p:nvGraphicFramePr>
        <p:xfrm>
          <a:off x="1042759" y="222000"/>
          <a:ext cx="7186841" cy="2516893"/>
        </p:xfrm>
        <a:graphic>
          <a:graphicData uri="http://schemas.openxmlformats.org/drawingml/2006/table">
            <a:tbl>
              <a:tblPr/>
              <a:tblGrid>
                <a:gridCol w="1738110"/>
                <a:gridCol w="1556069"/>
                <a:gridCol w="1244854"/>
                <a:gridCol w="1615917"/>
                <a:gridCol w="1031891"/>
              </a:tblGrid>
              <a:tr h="352175">
                <a:tc>
                  <a:txBody>
                    <a:bodyPr/>
                    <a:lstStyle/>
                    <a:p>
                      <a:pPr>
                        <a:lnSpc>
                          <a:spcPct val="107000"/>
                        </a:lnSpc>
                        <a:spcAft>
                          <a:spcPts val="0"/>
                        </a:spcAft>
                      </a:pPr>
                      <a:r>
                        <a:rPr lang="es-CL" sz="1100" b="1" dirty="0">
                          <a:effectLst/>
                          <a:latin typeface="Trebuchet MS"/>
                          <a:ea typeface="Trebuchet MS"/>
                          <a:cs typeface="Trebuchet MS"/>
                        </a:rPr>
                        <a:t>6. Aspectos actitudinales</a:t>
                      </a:r>
                      <a:endParaRPr lang="es-CL" sz="1100" dirty="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CL" sz="1100" b="1" dirty="0">
                          <a:effectLst/>
                          <a:latin typeface="Trebuchet MS"/>
                          <a:ea typeface="Trebuchet MS"/>
                          <a:cs typeface="Trebuchet MS"/>
                        </a:rPr>
                        <a:t>Excelente</a:t>
                      </a:r>
                      <a:endParaRPr lang="es-CL" sz="1100" dirty="0">
                        <a:effectLst/>
                        <a:latin typeface="Calibri"/>
                        <a:ea typeface="Calibri"/>
                      </a:endParaRPr>
                    </a:p>
                    <a:p>
                      <a:pPr algn="ctr">
                        <a:lnSpc>
                          <a:spcPct val="107000"/>
                        </a:lnSpc>
                        <a:spcAft>
                          <a:spcPts val="0"/>
                        </a:spcAft>
                      </a:pPr>
                      <a:r>
                        <a:rPr lang="es-CL" sz="1100" b="1" dirty="0">
                          <a:effectLst/>
                          <a:latin typeface="Trebuchet MS"/>
                          <a:ea typeface="Trebuchet MS"/>
                          <a:cs typeface="Trebuchet MS"/>
                        </a:rPr>
                        <a:t>3 punto</a:t>
                      </a:r>
                      <a:endParaRPr lang="es-CL" sz="1100" dirty="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CL" sz="1100" b="1" dirty="0">
                          <a:effectLst/>
                          <a:latin typeface="Trebuchet MS"/>
                          <a:ea typeface="Trebuchet MS"/>
                          <a:cs typeface="Trebuchet MS"/>
                        </a:rPr>
                        <a:t>Satisfactorio</a:t>
                      </a:r>
                      <a:endParaRPr lang="es-CL" sz="1100" dirty="0">
                        <a:effectLst/>
                        <a:latin typeface="Calibri"/>
                        <a:ea typeface="Calibri"/>
                      </a:endParaRPr>
                    </a:p>
                    <a:p>
                      <a:pPr algn="ctr">
                        <a:lnSpc>
                          <a:spcPct val="107000"/>
                        </a:lnSpc>
                        <a:spcAft>
                          <a:spcPts val="0"/>
                        </a:spcAft>
                      </a:pPr>
                      <a:r>
                        <a:rPr lang="es-CL" sz="1100" b="1" dirty="0">
                          <a:effectLst/>
                          <a:latin typeface="Trebuchet MS"/>
                          <a:ea typeface="Trebuchet MS"/>
                          <a:cs typeface="Trebuchet MS"/>
                        </a:rPr>
                        <a:t>2 puntos</a:t>
                      </a:r>
                      <a:endParaRPr lang="es-CL" sz="1100" dirty="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CL" sz="1100" b="1" dirty="0">
                          <a:effectLst/>
                          <a:latin typeface="Trebuchet MS"/>
                          <a:ea typeface="Trebuchet MS"/>
                          <a:cs typeface="Trebuchet MS"/>
                        </a:rPr>
                        <a:t>Por mejorar</a:t>
                      </a:r>
                      <a:endParaRPr lang="es-CL" sz="1100" dirty="0">
                        <a:effectLst/>
                        <a:latin typeface="Calibri"/>
                        <a:ea typeface="Calibri"/>
                      </a:endParaRPr>
                    </a:p>
                    <a:p>
                      <a:pPr algn="ctr">
                        <a:lnSpc>
                          <a:spcPct val="107000"/>
                        </a:lnSpc>
                        <a:spcAft>
                          <a:spcPts val="0"/>
                        </a:spcAft>
                      </a:pPr>
                      <a:r>
                        <a:rPr lang="es-CL" sz="1100" b="1" dirty="0">
                          <a:effectLst/>
                          <a:latin typeface="Trebuchet MS"/>
                          <a:ea typeface="Trebuchet MS"/>
                          <a:cs typeface="Trebuchet MS"/>
                        </a:rPr>
                        <a:t>1 puntos</a:t>
                      </a:r>
                      <a:endParaRPr lang="es-CL" sz="1100" dirty="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CL" sz="1100" b="1">
                          <a:effectLst/>
                          <a:latin typeface="Trebuchet MS"/>
                          <a:ea typeface="Trebuchet MS"/>
                          <a:cs typeface="Trebuchet MS"/>
                        </a:rPr>
                        <a:t>No observado</a:t>
                      </a:r>
                      <a:endParaRPr lang="es-CL" sz="110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158118">
                <a:tc>
                  <a:txBody>
                    <a:bodyPr/>
                    <a:lstStyle/>
                    <a:p>
                      <a:pPr algn="just">
                        <a:lnSpc>
                          <a:spcPct val="107000"/>
                        </a:lnSpc>
                        <a:spcAft>
                          <a:spcPts val="0"/>
                        </a:spcAft>
                      </a:pPr>
                      <a:r>
                        <a:rPr lang="es-CL" sz="1100" dirty="0">
                          <a:effectLst/>
                          <a:latin typeface="Trebuchet MS"/>
                          <a:ea typeface="Trebuchet MS"/>
                          <a:cs typeface="Trebuchet MS"/>
                        </a:rPr>
                        <a:t>El o la estudiante demuestra prolijidad en su trabajo, así como también compromiso con su aprendizaje en las distintas asignaturas y un buen uso del tiempo otorgado para el desarrollo de las actividades.</a:t>
                      </a:r>
                      <a:endParaRPr lang="es-CL" sz="1100" dirty="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L" sz="1100" dirty="0">
                          <a:effectLst/>
                          <a:latin typeface="Trebuchet MS"/>
                          <a:ea typeface="Trebuchet MS"/>
                          <a:cs typeface="Trebuchet MS"/>
                        </a:rPr>
                        <a:t>Desarrolla y entrega un trabajo ordenado,  minucioso y detallado, que da cuenta de su compromiso con las distintas asignaturas, utilizando sus tiempos con responsabilidad.</a:t>
                      </a:r>
                      <a:endParaRPr lang="es-CL" sz="1100" dirty="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L" sz="1100" dirty="0">
                          <a:effectLst/>
                          <a:latin typeface="Trebuchet MS"/>
                          <a:ea typeface="Trebuchet MS"/>
                          <a:cs typeface="Trebuchet MS"/>
                        </a:rPr>
                        <a:t>Desarrolla y entrega su trabajo, contemplando dos de las tres características mencionadas anteriormente.</a:t>
                      </a:r>
                      <a:endParaRPr lang="es-CL" sz="1100" dirty="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L" sz="1100" dirty="0">
                          <a:effectLst/>
                          <a:latin typeface="Trebuchet MS"/>
                          <a:ea typeface="Trebuchet MS"/>
                          <a:cs typeface="Trebuchet MS"/>
                        </a:rPr>
                        <a:t>Desarrolla y entrega su trabajo, contemplando una de las tres características mencionadas anteriormente.</a:t>
                      </a:r>
                      <a:endParaRPr lang="es-CL" sz="1100" dirty="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L" sz="1100" dirty="0">
                          <a:effectLst/>
                          <a:latin typeface="Trebuchet MS"/>
                          <a:ea typeface="Trebuchet MS"/>
                          <a:cs typeface="Trebuchet MS"/>
                        </a:rPr>
                        <a:t>No hace entrega de las actividades.</a:t>
                      </a:r>
                      <a:endParaRPr lang="es-CL" sz="1100" dirty="0">
                        <a:effectLst/>
                        <a:latin typeface="Calibri"/>
                        <a:ea typeface="Calibri"/>
                      </a:endParaRPr>
                    </a:p>
                  </a:txBody>
                  <a:tcPr marL="52531" marR="52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2 Rectángulo"/>
          <p:cNvSpPr/>
          <p:nvPr/>
        </p:nvSpPr>
        <p:spPr>
          <a:xfrm>
            <a:off x="1099455" y="2889853"/>
            <a:ext cx="7271660" cy="2083647"/>
          </a:xfrm>
          <a:prstGeom prst="rect">
            <a:avLst/>
          </a:prstGeom>
          <a:solidFill>
            <a:schemeClr val="bg1"/>
          </a:solidFill>
          <a:ln w="57150">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07000"/>
              </a:lnSpc>
              <a:spcAft>
                <a:spcPts val="800"/>
              </a:spcAft>
            </a:pPr>
            <a:r>
              <a:rPr lang="es-CL" sz="1200" b="1" dirty="0" smtClean="0">
                <a:solidFill>
                  <a:srgbClr val="7030A0"/>
                </a:solidFill>
                <a:latin typeface="Calibri"/>
                <a:ea typeface="Calibri"/>
              </a:rPr>
              <a:t>Además de presentarte la pauta de evaluación, nos gustaría que respondieras las siguientes preguntas, todo esto para poder mejorar nuestro trabajo, y que se transforme en aprendizaje para ti y tus compañeros. Envía estas 4 respuestas a: kataescalona87@gmail.com.</a:t>
            </a:r>
          </a:p>
          <a:p>
            <a:pPr>
              <a:lnSpc>
                <a:spcPct val="107000"/>
              </a:lnSpc>
              <a:spcAft>
                <a:spcPts val="800"/>
              </a:spcAft>
            </a:pPr>
            <a:r>
              <a:rPr lang="es-CL" sz="1200" b="1" dirty="0" smtClean="0">
                <a:solidFill>
                  <a:srgbClr val="7030A0"/>
                </a:solidFill>
                <a:latin typeface="Calibri"/>
                <a:ea typeface="Calibri"/>
              </a:rPr>
              <a:t>1</a:t>
            </a:r>
            <a:r>
              <a:rPr lang="es-CL" sz="1200" b="1" dirty="0">
                <a:solidFill>
                  <a:srgbClr val="7030A0"/>
                </a:solidFill>
                <a:latin typeface="Calibri"/>
                <a:ea typeface="Calibri"/>
              </a:rPr>
              <a:t>. Menciona 2 dificultades que hayas tenido al desarrollar las actividades de aprendizaje interdisciplinario.</a:t>
            </a:r>
          </a:p>
          <a:p>
            <a:pPr>
              <a:lnSpc>
                <a:spcPct val="107000"/>
              </a:lnSpc>
              <a:spcAft>
                <a:spcPts val="800"/>
              </a:spcAft>
            </a:pPr>
            <a:r>
              <a:rPr lang="es-CL" sz="1200" b="1" dirty="0">
                <a:solidFill>
                  <a:srgbClr val="7030A0"/>
                </a:solidFill>
                <a:latin typeface="Calibri"/>
                <a:ea typeface="Calibri"/>
              </a:rPr>
              <a:t>2. Menciona </a:t>
            </a:r>
            <a:r>
              <a:rPr lang="es-CL" sz="1200" b="1" dirty="0" smtClean="0">
                <a:solidFill>
                  <a:srgbClr val="7030A0"/>
                </a:solidFill>
                <a:latin typeface="Calibri"/>
                <a:ea typeface="Calibri"/>
              </a:rPr>
              <a:t>2 fortalezas que aprecies en el aprendizaje interdisciplinario.</a:t>
            </a:r>
          </a:p>
          <a:p>
            <a:pPr>
              <a:lnSpc>
                <a:spcPct val="107000"/>
              </a:lnSpc>
              <a:spcAft>
                <a:spcPts val="800"/>
              </a:spcAft>
            </a:pPr>
            <a:r>
              <a:rPr lang="es-CL" sz="1200" b="1" dirty="0" smtClean="0">
                <a:solidFill>
                  <a:srgbClr val="7030A0"/>
                </a:solidFill>
                <a:latin typeface="Calibri"/>
                <a:ea typeface="Calibri"/>
              </a:rPr>
              <a:t>3. Identifica 3 cosas importantes que hayas aprendido con los aprendizajes interdisciplinarios.</a:t>
            </a:r>
          </a:p>
          <a:p>
            <a:pPr>
              <a:lnSpc>
                <a:spcPct val="107000"/>
              </a:lnSpc>
              <a:spcAft>
                <a:spcPts val="800"/>
              </a:spcAft>
            </a:pPr>
            <a:r>
              <a:rPr lang="es-CL" sz="1200" b="1" dirty="0" smtClean="0">
                <a:solidFill>
                  <a:srgbClr val="7030A0"/>
                </a:solidFill>
                <a:latin typeface="Calibri"/>
                <a:ea typeface="Calibri"/>
              </a:rPr>
              <a:t>4. De acuerdo a tu experiencias, ¿cómo crees que podríamos mejorar las actividades de aprendizaje interdisciplinario? (Respuesta Voluntaria)</a:t>
            </a:r>
            <a:endParaRPr lang="es-CL" sz="1200" b="1" dirty="0">
              <a:solidFill>
                <a:srgbClr val="7030A0"/>
              </a:solidFill>
              <a:effectLst/>
              <a:latin typeface="Calibri"/>
              <a:ea typeface="Calibri"/>
            </a:endParaRPr>
          </a:p>
        </p:txBody>
      </p:sp>
    </p:spTree>
    <p:extLst>
      <p:ext uri="{BB962C8B-B14F-4D97-AF65-F5344CB8AC3E}">
        <p14:creationId xmlns:p14="http://schemas.microsoft.com/office/powerpoint/2010/main" val="3125518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7"/>
        <p:cNvGrpSpPr/>
        <p:nvPr/>
      </p:nvGrpSpPr>
      <p:grpSpPr>
        <a:xfrm>
          <a:off x="0" y="0"/>
          <a:ext cx="0" cy="0"/>
          <a:chOff x="0" y="0"/>
          <a:chExt cx="0" cy="0"/>
        </a:xfrm>
      </p:grpSpPr>
      <p:sp>
        <p:nvSpPr>
          <p:cNvPr id="668" name="Google Shape;668;g87c229461d_0_136"/>
          <p:cNvSpPr txBox="1">
            <a:spLocks noGrp="1"/>
          </p:cNvSpPr>
          <p:nvPr>
            <p:ph type="ctrTitle" idx="4294967295"/>
          </p:nvPr>
        </p:nvSpPr>
        <p:spPr>
          <a:xfrm rot="-5400000">
            <a:off x="-287326" y="1727700"/>
            <a:ext cx="2128200" cy="832800"/>
          </a:xfrm>
          <a:prstGeom prst="rect">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Clr>
                <a:schemeClr val="dk1"/>
              </a:buClr>
              <a:buSzPts val="2800"/>
              <a:buFont typeface="Arial"/>
              <a:buNone/>
            </a:pPr>
            <a:r>
              <a:rPr lang="es" sz="2300" b="1" i="0" u="none" strike="noStrike" cap="none">
                <a:solidFill>
                  <a:srgbClr val="FF3E77"/>
                </a:solidFill>
                <a:latin typeface="Arial"/>
                <a:ea typeface="Arial"/>
                <a:cs typeface="Arial"/>
                <a:sym typeface="Arial"/>
              </a:rPr>
              <a:t>INGLÉS</a:t>
            </a:r>
            <a:endParaRPr sz="2300" b="1" i="0" u="none" strike="noStrike" cap="none">
              <a:solidFill>
                <a:srgbClr val="FF3E77"/>
              </a:solidFill>
              <a:latin typeface="Arial"/>
              <a:ea typeface="Arial"/>
              <a:cs typeface="Arial"/>
              <a:sym typeface="Arial"/>
            </a:endParaRPr>
          </a:p>
        </p:txBody>
      </p:sp>
      <p:sp>
        <p:nvSpPr>
          <p:cNvPr id="669" name="Google Shape;669;g87c229461d_0_136"/>
          <p:cNvSpPr txBox="1"/>
          <p:nvPr/>
        </p:nvSpPr>
        <p:spPr>
          <a:xfrm>
            <a:off x="1302500" y="1357425"/>
            <a:ext cx="7519500" cy="358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100">
                <a:solidFill>
                  <a:schemeClr val="dk1"/>
                </a:solidFill>
                <a:latin typeface="Calibri"/>
                <a:ea typeface="Calibri"/>
                <a:cs typeface="Calibri"/>
                <a:sym typeface="Calibri"/>
              </a:rPr>
              <a:t>En esta ocasión tendrás la oportunidad de reflexionar acerca de tus metas, sueños y esperanzas. Te invito a leer  frases  de Walt Disney para inspirarte y  luego escribir tus propios deseos.</a:t>
            </a: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670" name="Google Shape;670;g87c229461d_0_136"/>
          <p:cNvSpPr/>
          <p:nvPr/>
        </p:nvSpPr>
        <p:spPr>
          <a:xfrm>
            <a:off x="2679600" y="337875"/>
            <a:ext cx="5602800" cy="835500"/>
          </a:xfrm>
          <a:prstGeom prst="wedgeRectCallout">
            <a:avLst>
              <a:gd name="adj1" fmla="val -57497"/>
              <a:gd name="adj2" fmla="val 32666"/>
            </a:avLst>
          </a:pr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1000">
                <a:solidFill>
                  <a:schemeClr val="lt1"/>
                </a:solidFill>
              </a:rPr>
              <a:t>El </a:t>
            </a:r>
            <a:r>
              <a:rPr lang="es" sz="1000" b="1">
                <a:solidFill>
                  <a:srgbClr val="FFFF00"/>
                </a:solidFill>
              </a:rPr>
              <a:t>Objetivo de aprendizaje</a:t>
            </a:r>
            <a:r>
              <a:rPr lang="es" sz="1000">
                <a:solidFill>
                  <a:schemeClr val="lt1"/>
                </a:solidFill>
              </a:rPr>
              <a:t> de Inglés priorizado por el </a:t>
            </a:r>
            <a:r>
              <a:rPr lang="es" sz="1000">
                <a:solidFill>
                  <a:schemeClr val="accent6"/>
                </a:solidFill>
              </a:rPr>
              <a:t>Ministerio de Educación</a:t>
            </a:r>
            <a:r>
              <a:rPr lang="es" sz="1000">
                <a:solidFill>
                  <a:schemeClr val="lt1"/>
                </a:solidFill>
              </a:rPr>
              <a:t> es el siguiente:</a:t>
            </a:r>
            <a:endParaRPr sz="1000">
              <a:solidFill>
                <a:schemeClr val="lt1"/>
              </a:solidFill>
            </a:endParaRPr>
          </a:p>
          <a:p>
            <a:pPr marL="0" lvl="0" indent="0" algn="l" rtl="0">
              <a:spcBef>
                <a:spcPts val="0"/>
              </a:spcBef>
              <a:spcAft>
                <a:spcPts val="0"/>
              </a:spcAft>
              <a:buClr>
                <a:schemeClr val="dk1"/>
              </a:buClr>
              <a:buSzPts val="1100"/>
              <a:buFont typeface="Arial"/>
              <a:buNone/>
            </a:pPr>
            <a:r>
              <a:rPr lang="es" sz="1100">
                <a:solidFill>
                  <a:schemeClr val="lt1"/>
                </a:solidFill>
              </a:rPr>
              <a:t>OA3 Utilizar su conocimiento del inglés en la comprensión y producción de textos orales y escritos breves y claros, con el fin de construir una postura personal crítica en contextos relacionados con sus intereses e inquietudes</a:t>
            </a:r>
            <a:endParaRPr sz="1100">
              <a:solidFill>
                <a:schemeClr val="lt1"/>
              </a:solidFill>
            </a:endParaRPr>
          </a:p>
        </p:txBody>
      </p:sp>
      <p:pic>
        <p:nvPicPr>
          <p:cNvPr id="671" name="Google Shape;671;g87c229461d_0_136"/>
          <p:cNvPicPr preferRelativeResize="0"/>
          <p:nvPr/>
        </p:nvPicPr>
        <p:blipFill>
          <a:blip r:embed="rId4">
            <a:alphaModFix/>
          </a:blip>
          <a:stretch>
            <a:fillRect/>
          </a:stretch>
        </p:blipFill>
        <p:spPr>
          <a:xfrm>
            <a:off x="1366475" y="337875"/>
            <a:ext cx="1019550" cy="1019550"/>
          </a:xfrm>
          <a:prstGeom prst="rect">
            <a:avLst/>
          </a:prstGeom>
          <a:noFill/>
          <a:ln>
            <a:noFill/>
          </a:ln>
        </p:spPr>
      </p:pic>
      <p:sp>
        <p:nvSpPr>
          <p:cNvPr id="672" name="Google Shape;672;g87c229461d_0_136"/>
          <p:cNvSpPr txBox="1"/>
          <p:nvPr/>
        </p:nvSpPr>
        <p:spPr>
          <a:xfrm>
            <a:off x="1366475" y="1850975"/>
            <a:ext cx="2977800" cy="2297700"/>
          </a:xfrm>
          <a:prstGeom prst="rect">
            <a:avLst/>
          </a:prstGeom>
          <a:solidFill>
            <a:srgbClr val="FFC800"/>
          </a:solidFill>
          <a:ln w="38100" cap="flat" cmpd="sng">
            <a:solidFill>
              <a:srgbClr val="FF3E77"/>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s" sz="1100">
                <a:solidFill>
                  <a:srgbClr val="222222"/>
                </a:solidFill>
                <a:highlight>
                  <a:srgbClr val="FFFFFF"/>
                </a:highlight>
                <a:latin typeface="Comic Sans MS"/>
                <a:ea typeface="Comic Sans MS"/>
                <a:cs typeface="Comic Sans MS"/>
                <a:sym typeface="Comic Sans MS"/>
              </a:rPr>
              <a:t>Walt Disney:</a:t>
            </a:r>
            <a:endParaRPr sz="1100">
              <a:solidFill>
                <a:srgbClr val="222222"/>
              </a:solidFill>
              <a:highlight>
                <a:srgbClr val="FFFFFF"/>
              </a:highlight>
              <a:latin typeface="Comic Sans MS"/>
              <a:ea typeface="Comic Sans MS"/>
              <a:cs typeface="Comic Sans MS"/>
              <a:sym typeface="Comic Sans MS"/>
            </a:endParaRPr>
          </a:p>
          <a:p>
            <a:pPr marL="0" lvl="0" indent="0" algn="l" rtl="0">
              <a:lnSpc>
                <a:spcPct val="115000"/>
              </a:lnSpc>
              <a:spcBef>
                <a:spcPts val="1200"/>
              </a:spcBef>
              <a:spcAft>
                <a:spcPts val="1200"/>
              </a:spcAft>
              <a:buClr>
                <a:schemeClr val="dk1"/>
              </a:buClr>
              <a:buSzPts val="1100"/>
              <a:buFont typeface="Arial"/>
              <a:buNone/>
            </a:pPr>
            <a:r>
              <a:rPr lang="es" sz="1100">
                <a:solidFill>
                  <a:srgbClr val="222222"/>
                </a:solidFill>
                <a:latin typeface="Comic Sans MS"/>
                <a:ea typeface="Comic Sans MS"/>
                <a:cs typeface="Comic Sans MS"/>
                <a:sym typeface="Comic Sans MS"/>
              </a:rPr>
              <a:t>"People often ask me if I know the secret of success and if I could tell others how to make their dreams come true. My answer is, you do it by working." “The way to get started is to quit talking and begin doing.” "All our dreams can come true, if we have the courage to pursue them." </a:t>
            </a:r>
            <a:endParaRPr sz="1100">
              <a:solidFill>
                <a:srgbClr val="222222"/>
              </a:solidFill>
              <a:latin typeface="Comic Sans MS"/>
              <a:ea typeface="Comic Sans MS"/>
              <a:cs typeface="Comic Sans MS"/>
              <a:sym typeface="Comic Sans MS"/>
            </a:endParaRPr>
          </a:p>
        </p:txBody>
      </p:sp>
      <p:pic>
        <p:nvPicPr>
          <p:cNvPr id="673" name="Google Shape;673;g87c229461d_0_136"/>
          <p:cNvPicPr preferRelativeResize="0"/>
          <p:nvPr/>
        </p:nvPicPr>
        <p:blipFill>
          <a:blip r:embed="rId5">
            <a:alphaModFix/>
          </a:blip>
          <a:stretch>
            <a:fillRect/>
          </a:stretch>
        </p:blipFill>
        <p:spPr>
          <a:xfrm>
            <a:off x="2015250" y="3874450"/>
            <a:ext cx="1493825" cy="1200925"/>
          </a:xfrm>
          <a:prstGeom prst="rect">
            <a:avLst/>
          </a:prstGeom>
          <a:noFill/>
          <a:ln w="38100" cap="flat" cmpd="sng">
            <a:solidFill>
              <a:srgbClr val="FF3E77"/>
            </a:solidFill>
            <a:prstDash val="solid"/>
            <a:round/>
            <a:headEnd type="none" w="sm" len="sm"/>
            <a:tailEnd type="none" w="sm" len="sm"/>
          </a:ln>
        </p:spPr>
      </p:pic>
      <p:sp>
        <p:nvSpPr>
          <p:cNvPr id="674" name="Google Shape;674;g87c229461d_0_136"/>
          <p:cNvSpPr txBox="1"/>
          <p:nvPr/>
        </p:nvSpPr>
        <p:spPr>
          <a:xfrm>
            <a:off x="4344275" y="1850975"/>
            <a:ext cx="4530000" cy="312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s" sz="1100">
                <a:solidFill>
                  <a:schemeClr val="dk1"/>
                </a:solidFill>
              </a:rPr>
              <a:t>¿Te has preguntado cuál es la diferencia entre </a:t>
            </a:r>
            <a:r>
              <a:rPr lang="es" sz="1100" b="1">
                <a:solidFill>
                  <a:srgbClr val="232323"/>
                </a:solidFill>
                <a:latin typeface="Times New Roman"/>
                <a:ea typeface="Times New Roman"/>
                <a:cs typeface="Times New Roman"/>
                <a:sym typeface="Times New Roman"/>
              </a:rPr>
              <a:t>“I Wish” </a:t>
            </a:r>
            <a:r>
              <a:rPr lang="es" sz="1100">
                <a:solidFill>
                  <a:srgbClr val="232323"/>
                </a:solidFill>
                <a:latin typeface="Times New Roman"/>
                <a:ea typeface="Times New Roman"/>
                <a:cs typeface="Times New Roman"/>
                <a:sym typeface="Times New Roman"/>
              </a:rPr>
              <a:t>y</a:t>
            </a:r>
            <a:r>
              <a:rPr lang="es" sz="1100" b="1">
                <a:solidFill>
                  <a:srgbClr val="232323"/>
                </a:solidFill>
                <a:latin typeface="Times New Roman"/>
                <a:ea typeface="Times New Roman"/>
                <a:cs typeface="Times New Roman"/>
                <a:sym typeface="Times New Roman"/>
              </a:rPr>
              <a:t> “I Hope” ?</a:t>
            </a:r>
            <a:endParaRPr sz="1100" b="1">
              <a:solidFill>
                <a:srgbClr val="232323"/>
              </a:solidFill>
              <a:latin typeface="Times New Roman"/>
              <a:ea typeface="Times New Roman"/>
              <a:cs typeface="Times New Roman"/>
              <a:sym typeface="Times New Roman"/>
            </a:endParaRPr>
          </a:p>
          <a:p>
            <a:pPr marL="0" marR="50800" lvl="0" indent="0" algn="l" rtl="0">
              <a:lnSpc>
                <a:spcPct val="115000"/>
              </a:lnSpc>
              <a:spcBef>
                <a:spcPts val="1400"/>
              </a:spcBef>
              <a:spcAft>
                <a:spcPts val="0"/>
              </a:spcAft>
              <a:buClr>
                <a:schemeClr val="dk1"/>
              </a:buClr>
              <a:buSzPts val="1100"/>
              <a:buFont typeface="Arial"/>
              <a:buNone/>
            </a:pPr>
            <a:r>
              <a:rPr lang="es" sz="1000">
                <a:solidFill>
                  <a:srgbClr val="FF3E77"/>
                </a:solidFill>
                <a:highlight>
                  <a:srgbClr val="FFFFFF"/>
                </a:highlight>
              </a:rPr>
              <a:t>‘</a:t>
            </a:r>
            <a:r>
              <a:rPr lang="es" sz="1000" i="1">
                <a:solidFill>
                  <a:srgbClr val="FF3E77"/>
                </a:solidFill>
                <a:highlight>
                  <a:srgbClr val="FFFFFF"/>
                </a:highlight>
              </a:rPr>
              <a:t>I wish’</a:t>
            </a:r>
            <a:r>
              <a:rPr lang="es" sz="1000">
                <a:solidFill>
                  <a:srgbClr val="FF3E77"/>
                </a:solidFill>
                <a:highlight>
                  <a:srgbClr val="FFFFFF"/>
                </a:highlight>
              </a:rPr>
              <a:t> </a:t>
            </a:r>
            <a:r>
              <a:rPr lang="es" sz="1000">
                <a:solidFill>
                  <a:srgbClr val="222222"/>
                </a:solidFill>
                <a:highlight>
                  <a:srgbClr val="FFFFFF"/>
                </a:highlight>
              </a:rPr>
              <a:t>refers to lofty or unrealistic dreams, we want something that is impossible. (sueños poco reales o imposibles)</a:t>
            </a:r>
            <a:endParaRPr sz="1000">
              <a:solidFill>
                <a:srgbClr val="222222"/>
              </a:solidFill>
              <a:highlight>
                <a:srgbClr val="FFFFFF"/>
              </a:highlight>
            </a:endParaRPr>
          </a:p>
          <a:p>
            <a:pPr marL="520700" marR="50800" lvl="0" indent="0" algn="just" rtl="0">
              <a:lnSpc>
                <a:spcPct val="115000"/>
              </a:lnSpc>
              <a:spcBef>
                <a:spcPts val="0"/>
              </a:spcBef>
              <a:spcAft>
                <a:spcPts val="0"/>
              </a:spcAft>
              <a:buClr>
                <a:schemeClr val="dk1"/>
              </a:buClr>
              <a:buSzPts val="1100"/>
              <a:buFont typeface="Arial"/>
              <a:buNone/>
            </a:pPr>
            <a:r>
              <a:rPr lang="es" sz="1000" b="1">
                <a:solidFill>
                  <a:srgbClr val="222222"/>
                </a:solidFill>
                <a:highlight>
                  <a:srgbClr val="FFFFFF"/>
                </a:highlight>
              </a:rPr>
              <a:t>Some examples are:</a:t>
            </a:r>
            <a:endParaRPr sz="1000" b="1">
              <a:solidFill>
                <a:srgbClr val="222222"/>
              </a:solidFill>
              <a:highlight>
                <a:srgbClr val="FFFFFF"/>
              </a:highlight>
            </a:endParaRPr>
          </a:p>
          <a:p>
            <a:pPr marL="457200" lvl="0" indent="-292100" algn="l" rtl="0">
              <a:lnSpc>
                <a:spcPct val="115000"/>
              </a:lnSpc>
              <a:spcBef>
                <a:spcPts val="0"/>
              </a:spcBef>
              <a:spcAft>
                <a:spcPts val="0"/>
              </a:spcAft>
              <a:buClr>
                <a:srgbClr val="222222"/>
              </a:buClr>
              <a:buSzPts val="1000"/>
              <a:buChar char="●"/>
            </a:pPr>
            <a:r>
              <a:rPr lang="es" sz="1000" i="1">
                <a:solidFill>
                  <a:srgbClr val="222222"/>
                </a:solidFill>
                <a:highlight>
                  <a:srgbClr val="FFFFFF"/>
                </a:highlight>
              </a:rPr>
              <a:t>I wish I had a million dollars.(deseo tener un millón de dólares)</a:t>
            </a:r>
            <a:endParaRPr sz="1000" i="1">
              <a:solidFill>
                <a:srgbClr val="222222"/>
              </a:solidFill>
              <a:highlight>
                <a:srgbClr val="FFFFFF"/>
              </a:highlight>
            </a:endParaRPr>
          </a:p>
          <a:p>
            <a:pPr marL="457200" lvl="0" indent="-292100" algn="l" rtl="0">
              <a:lnSpc>
                <a:spcPct val="115000"/>
              </a:lnSpc>
              <a:spcBef>
                <a:spcPts val="0"/>
              </a:spcBef>
              <a:spcAft>
                <a:spcPts val="0"/>
              </a:spcAft>
              <a:buClr>
                <a:srgbClr val="222222"/>
              </a:buClr>
              <a:buSzPts val="1000"/>
              <a:buChar char="●"/>
            </a:pPr>
            <a:r>
              <a:rPr lang="es" sz="1000" i="1">
                <a:solidFill>
                  <a:srgbClr val="222222"/>
                </a:solidFill>
                <a:highlight>
                  <a:srgbClr val="FFFFFF"/>
                </a:highlight>
              </a:rPr>
              <a:t>I wish I could fly to the moon.(deseo poder volar hacia la luna)</a:t>
            </a:r>
            <a:endParaRPr sz="1000" i="1">
              <a:solidFill>
                <a:srgbClr val="222222"/>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s" sz="1000" i="1">
                <a:solidFill>
                  <a:srgbClr val="222222"/>
                </a:solidFill>
                <a:highlight>
                  <a:srgbClr val="FFFFFF"/>
                </a:highlight>
              </a:rPr>
              <a:t> </a:t>
            </a:r>
            <a:endParaRPr sz="1000" i="1">
              <a:solidFill>
                <a:srgbClr val="222222"/>
              </a:solidFill>
              <a:highlight>
                <a:srgbClr val="FFFFFF"/>
              </a:highlight>
            </a:endParaRPr>
          </a:p>
          <a:p>
            <a:pPr marL="0" marR="50800" lvl="0" indent="0" algn="just" rtl="0">
              <a:lnSpc>
                <a:spcPct val="115000"/>
              </a:lnSpc>
              <a:spcBef>
                <a:spcPts val="0"/>
              </a:spcBef>
              <a:spcAft>
                <a:spcPts val="0"/>
              </a:spcAft>
              <a:buClr>
                <a:schemeClr val="dk1"/>
              </a:buClr>
              <a:buSzPts val="1100"/>
              <a:buFont typeface="Arial"/>
              <a:buNone/>
            </a:pPr>
            <a:r>
              <a:rPr lang="es" sz="1000">
                <a:solidFill>
                  <a:srgbClr val="FF3E77"/>
                </a:solidFill>
                <a:highlight>
                  <a:srgbClr val="FFFFFF"/>
                </a:highlight>
              </a:rPr>
              <a:t>‘</a:t>
            </a:r>
            <a:r>
              <a:rPr lang="es" sz="1000" i="1">
                <a:solidFill>
                  <a:srgbClr val="FF3E77"/>
                </a:solidFill>
                <a:highlight>
                  <a:srgbClr val="FFFFFF"/>
                </a:highlight>
              </a:rPr>
              <a:t>I hope</a:t>
            </a:r>
            <a:r>
              <a:rPr lang="es" sz="1000">
                <a:solidFill>
                  <a:srgbClr val="FF3E77"/>
                </a:solidFill>
                <a:highlight>
                  <a:srgbClr val="FFFFFF"/>
                </a:highlight>
              </a:rPr>
              <a:t>’, </a:t>
            </a:r>
            <a:r>
              <a:rPr lang="es" sz="1000">
                <a:solidFill>
                  <a:srgbClr val="222222"/>
                </a:solidFill>
                <a:highlight>
                  <a:srgbClr val="FFFFFF"/>
                </a:highlight>
              </a:rPr>
              <a:t>we want it to happen, but it is also often out of our control whether it happens or not. (deseamos que suceda pero está fuera de nuestro control) </a:t>
            </a:r>
            <a:endParaRPr sz="1000">
              <a:solidFill>
                <a:srgbClr val="222222"/>
              </a:solidFill>
              <a:highlight>
                <a:srgbClr val="FFFFFF"/>
              </a:highlight>
            </a:endParaRPr>
          </a:p>
          <a:p>
            <a:pPr marL="520700" marR="50800" lvl="0" indent="0" algn="just" rtl="0">
              <a:lnSpc>
                <a:spcPct val="115000"/>
              </a:lnSpc>
              <a:spcBef>
                <a:spcPts val="0"/>
              </a:spcBef>
              <a:spcAft>
                <a:spcPts val="0"/>
              </a:spcAft>
              <a:buClr>
                <a:schemeClr val="dk1"/>
              </a:buClr>
              <a:buSzPts val="1100"/>
              <a:buFont typeface="Arial"/>
              <a:buNone/>
            </a:pPr>
            <a:r>
              <a:rPr lang="es" sz="1000">
                <a:solidFill>
                  <a:srgbClr val="222222"/>
                </a:solidFill>
                <a:highlight>
                  <a:srgbClr val="FFFFFF"/>
                </a:highlight>
              </a:rPr>
              <a:t> </a:t>
            </a:r>
            <a:r>
              <a:rPr lang="es" sz="1000" b="1">
                <a:solidFill>
                  <a:srgbClr val="222222"/>
                </a:solidFill>
                <a:highlight>
                  <a:srgbClr val="FFFFFF"/>
                </a:highlight>
              </a:rPr>
              <a:t>Some examples are:</a:t>
            </a:r>
            <a:endParaRPr sz="1000" b="1">
              <a:solidFill>
                <a:srgbClr val="222222"/>
              </a:solidFill>
              <a:highlight>
                <a:srgbClr val="FFFFFF"/>
              </a:highlight>
            </a:endParaRPr>
          </a:p>
          <a:p>
            <a:pPr marL="457200" lvl="0" indent="-292100" algn="l" rtl="0">
              <a:lnSpc>
                <a:spcPct val="115000"/>
              </a:lnSpc>
              <a:spcBef>
                <a:spcPts val="0"/>
              </a:spcBef>
              <a:spcAft>
                <a:spcPts val="0"/>
              </a:spcAft>
              <a:buClr>
                <a:srgbClr val="222222"/>
              </a:buClr>
              <a:buSzPts val="1000"/>
              <a:buChar char="●"/>
            </a:pPr>
            <a:r>
              <a:rPr lang="es" sz="1000" i="1">
                <a:solidFill>
                  <a:srgbClr val="222222"/>
                </a:solidFill>
                <a:highlight>
                  <a:srgbClr val="FFFFFF"/>
                </a:highlight>
              </a:rPr>
              <a:t>I hope Jane gets better.(espero que Jane se recupere)</a:t>
            </a:r>
            <a:endParaRPr sz="1000" i="1">
              <a:solidFill>
                <a:srgbClr val="222222"/>
              </a:solidFill>
              <a:highlight>
                <a:srgbClr val="FFFFFF"/>
              </a:highlight>
            </a:endParaRPr>
          </a:p>
          <a:p>
            <a:pPr marL="457200" lvl="0" indent="-292100" algn="l" rtl="0">
              <a:lnSpc>
                <a:spcPct val="115000"/>
              </a:lnSpc>
              <a:spcBef>
                <a:spcPts val="0"/>
              </a:spcBef>
              <a:spcAft>
                <a:spcPts val="0"/>
              </a:spcAft>
              <a:buClr>
                <a:srgbClr val="222222"/>
              </a:buClr>
              <a:buSzPts val="1000"/>
              <a:buChar char="●"/>
            </a:pPr>
            <a:r>
              <a:rPr lang="es" sz="1000" i="1">
                <a:solidFill>
                  <a:srgbClr val="222222"/>
                </a:solidFill>
                <a:highlight>
                  <a:srgbClr val="FFFFFF"/>
                </a:highlight>
              </a:rPr>
              <a:t>I hope it stops raining soon.(espero que deje de llover luego)</a:t>
            </a:r>
            <a:endParaRPr sz="1000" i="1">
              <a:solidFill>
                <a:srgbClr val="222222"/>
              </a:solidFill>
              <a:highlight>
                <a:srgbClr val="FFFFFF"/>
              </a:highlight>
            </a:endParaRPr>
          </a:p>
          <a:p>
            <a:pPr marL="228600" lvl="0" indent="0" algn="l" rtl="0">
              <a:lnSpc>
                <a:spcPct val="211363"/>
              </a:lnSpc>
              <a:spcBef>
                <a:spcPts val="1200"/>
              </a:spcBef>
              <a:spcAft>
                <a:spcPts val="0"/>
              </a:spcAft>
              <a:buClr>
                <a:schemeClr val="dk1"/>
              </a:buClr>
              <a:buSzPts val="1100"/>
              <a:buFont typeface="Arial"/>
              <a:buNone/>
            </a:pPr>
            <a:r>
              <a:rPr lang="es" sz="1000">
                <a:solidFill>
                  <a:schemeClr val="dk1"/>
                </a:solidFill>
                <a:highlight>
                  <a:srgbClr val="FFFFFF"/>
                </a:highlight>
                <a:latin typeface="Times New Roman"/>
                <a:ea typeface="Times New Roman"/>
                <a:cs typeface="Times New Roman"/>
                <a:sym typeface="Times New Roman"/>
              </a:rPr>
              <a:t> </a:t>
            </a:r>
            <a:endParaRPr sz="1000">
              <a:solidFill>
                <a:schemeClr val="dk1"/>
              </a:solidFill>
              <a:highlight>
                <a:srgbClr val="FFFFFF"/>
              </a:highlight>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3607</Words>
  <Application>Microsoft Office PowerPoint</Application>
  <PresentationFormat>Presentación en pantalla (16:9)</PresentationFormat>
  <Paragraphs>266</Paragraphs>
  <Slides>21</Slides>
  <Notes>21</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21</vt:i4>
      </vt:variant>
    </vt:vector>
  </HeadingPairs>
  <TitlesOfParts>
    <vt:vector size="34" baseType="lpstr">
      <vt:lpstr>Arial</vt:lpstr>
      <vt:lpstr>Impact</vt:lpstr>
      <vt:lpstr>Montserrat Light</vt:lpstr>
      <vt:lpstr>Trebuchet MS</vt:lpstr>
      <vt:lpstr>Times New Roman</vt:lpstr>
      <vt:lpstr>Calibri</vt:lpstr>
      <vt:lpstr>Source Code Pro</vt:lpstr>
      <vt:lpstr>Roboto</vt:lpstr>
      <vt:lpstr>Montserrat</vt:lpstr>
      <vt:lpstr>Verdana</vt:lpstr>
      <vt:lpstr>Symbol</vt:lpstr>
      <vt:lpstr>Comic Sans MS</vt:lpstr>
      <vt:lpstr>Simple Light</vt:lpstr>
      <vt:lpstr> Aprendizaje interdisciplinario: Proyecto “Alcanzando Nuestro Bienestar” </vt:lpstr>
      <vt:lpstr>Profesores</vt:lpstr>
      <vt:lpstr>Instrucciones generales</vt:lpstr>
      <vt:lpstr>Instrucciones generales</vt:lpstr>
      <vt:lpstr>Rúbrica de evaluación</vt:lpstr>
      <vt:lpstr>Presentación de PowerPoint</vt:lpstr>
      <vt:lpstr>Presentación de PowerPoint</vt:lpstr>
      <vt:lpstr>Presentación de PowerPoint</vt:lpstr>
      <vt:lpstr>INGLÉS</vt:lpstr>
      <vt:lpstr>INGLÉS</vt:lpstr>
      <vt:lpstr>FILOSOFÍA</vt:lpstr>
      <vt:lpstr> HISTORIA</vt:lpstr>
      <vt:lpstr> HISTORIA</vt:lpstr>
      <vt:lpstr>RELIGIÓN</vt:lpstr>
      <vt:lpstr>CIENCIAS PARA LA CIUDADANÍA</vt:lpstr>
      <vt:lpstr>CIENCIAS PARA LA CIUDADANÍA</vt:lpstr>
      <vt:lpstr>EDUCACIÓN FÍSICA</vt:lpstr>
      <vt:lpstr>EDUCACIÓN FÍSICA</vt:lpstr>
      <vt:lpstr>EDUCACIÓN FÍSICA</vt:lpstr>
      <vt:lpstr>Área psicosocial  y familiar</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Aprendizaje interdisciplinario: Proyecto “Alcanzando Nuestro Bienestar” </dc:title>
  <dc:creator>Karla Méndez Aravena</dc:creator>
  <cp:lastModifiedBy>equipo3</cp:lastModifiedBy>
  <cp:revision>10</cp:revision>
  <dcterms:modified xsi:type="dcterms:W3CDTF">2020-06-20T00:26:57Z</dcterms:modified>
</cp:coreProperties>
</file>