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Impact" pitchFamily="34" charset="0"/>
      <p:regular r:id="rId17"/>
    </p:embeddedFont>
    <p:embeddedFont>
      <p:font typeface="Source Code Pro" charset="0"/>
      <p:regular r:id="rId18"/>
      <p:bold r:id="rId19"/>
      <p:italic r:id="rId20"/>
      <p:boldItalic r:id="rId21"/>
    </p:embeddedFont>
    <p:embeddedFont>
      <p:font typeface="Bangers" charset="0"/>
      <p:regular r:id="rId22"/>
    </p:embeddedFont>
    <p:embeddedFont>
      <p:font typeface="Montserrat Light" charset="0"/>
      <p:regular r:id="rId23"/>
      <p:bold r:id="rId24"/>
      <p:italic r:id="rId25"/>
      <p:boldItalic r:id="rId26"/>
    </p:embeddedFont>
    <p:embeddedFont>
      <p:font typeface="Comic Sans MS" pitchFamily="66" charset="0"/>
      <p:regular r:id="rId27"/>
      <p:bold r:id="rId28"/>
      <p:italic r:id="rId29"/>
      <p:boldItalic r:id="rId30"/>
    </p:embeddedFont>
    <p:embeddedFont>
      <p:font typeface="Montserrat"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725">
          <p15:clr>
            <a:srgbClr val="A4A3A4"/>
          </p15:clr>
        </p15:guide>
        <p15:guide id="2" pos="2989">
          <p15:clr>
            <a:srgbClr val="A4A3A4"/>
          </p15:clr>
        </p15:guide>
        <p15:guide id="3" orient="horz" pos="2884">
          <p15:clr>
            <a:srgbClr val="9AA0A6"/>
          </p15:clr>
        </p15:guide>
        <p15:guide id="4" pos="227">
          <p15:clr>
            <a:srgbClr val="9AA0A6"/>
          </p15:clr>
        </p15:guide>
        <p15:guide id="5" pos="5556">
          <p15:clr>
            <a:srgbClr val="9AA0A6"/>
          </p15:clr>
        </p15:guide>
        <p15:guide id="6" orient="horz" pos="1196">
          <p15:clr>
            <a:srgbClr val="9AA0A6"/>
          </p15:clr>
        </p15:guide>
        <p15:guide id="7" orient="horz" pos="1668">
          <p15:clr>
            <a:srgbClr val="9AA0A6"/>
          </p15:clr>
        </p15:guide>
        <p15:guide id="8" orient="horz" pos="2238">
          <p15:clr>
            <a:srgbClr val="9AA0A6"/>
          </p15:clr>
        </p15:guide>
        <p15:guide id="9" orient="horz" pos="2611">
          <p15:clr>
            <a:srgbClr val="9AA0A6"/>
          </p15:clr>
        </p15:guide>
        <p15:guide id="10" orient="horz" pos="3132">
          <p15:clr>
            <a:srgbClr val="9AA0A6"/>
          </p15:clr>
        </p15:guide>
        <p15:guide id="11" pos="1896">
          <p15:clr>
            <a:srgbClr val="9AA0A6"/>
          </p15:clr>
        </p15:guide>
        <p15:guide id="12" pos="4083">
          <p15:clr>
            <a:srgbClr val="9AA0A6"/>
          </p15:clr>
        </p15:guide>
        <p15:guide id="13" pos="751">
          <p15:clr>
            <a:srgbClr val="9AA0A6"/>
          </p15:clr>
        </p15:guide>
        <p15:guide id="14" pos="5228">
          <p15:clr>
            <a:srgbClr val="9AA0A6"/>
          </p15:clr>
        </p15:guide>
        <p15:guide id="15" pos="907">
          <p15:clr>
            <a:srgbClr val="9AA0A6"/>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35" roundtripDataSignature="AMtx7mjj9urcE8UEGW/Dba6K2t0YAVedK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F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E7C41E99-D37A-490A-A96E-96659C1060F5}">
  <a:tblStyle styleId="{E7C41E99-D37A-490A-A96E-96659C1060F5}"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92" d="100"/>
          <a:sy n="92" d="100"/>
        </p:scale>
        <p:origin x="-756" y="-90"/>
      </p:cViewPr>
      <p:guideLst>
        <p:guide orient="horz" pos="725"/>
        <p:guide orient="horz" pos="2884"/>
        <p:guide orient="horz" pos="1196"/>
        <p:guide orient="horz" pos="1668"/>
        <p:guide orient="horz" pos="2238"/>
        <p:guide orient="horz" pos="2611"/>
        <p:guide orient="horz" pos="3132"/>
        <p:guide pos="2989"/>
        <p:guide pos="227"/>
        <p:guide pos="5556"/>
        <p:guide pos="1896"/>
        <p:guide pos="4083"/>
        <p:guide pos="751"/>
        <p:guide pos="5228"/>
        <p:guide pos="90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font" Target="fonts/font1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23285082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86480adac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g86480adac4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86480adac4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g86480adac4_1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86480adac4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g86480adac4_1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782c8c0a55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g782c8c0a55_0_1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782c8c0a55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g782c8c0a55_0_1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852519e224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 name="Google Shape;59;g852519e224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8659c3c50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 name="Google Shape;71;g8659c3c50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8659c3c503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g8659c3c503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8659c3c50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 name="Google Shape;86;g8659c3c503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8659c3c503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g8659c3c503_0_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8659c3c503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g8659c3c503_0_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9"/>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19"/>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28"/>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28"/>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2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21"/>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2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22"/>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22"/>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2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24"/>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24"/>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25"/>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2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6"/>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26"/>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26"/>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27"/>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mailto:karlamendezaravena@gmail.com" TargetMode="External"/><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www.chiledesarrollosustentable.cl/desarrollo-sostenible/desarrollo-sustentabl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cnnespanol.cnn.com/2020/01/12/la-dieta-ideal-para-combatir-el-cambio-climatico/" TargetMode="External"/><Relationship Id="rId5" Type="http://schemas.openxmlformats.org/officeDocument/2006/relationships/hyperlink" Target="https://www.nationalgeographic.com.es/ciencia/grandes-reportajes/el-cambio-climatico-es-una-realidad-2_9756" TargetMode="Externa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hyperlink" Target="https://www.youtube.com/watch?v=VOrMVkzZBnQ"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
          <p:cNvSpPr txBox="1">
            <a:spLocks noGrp="1"/>
          </p:cNvSpPr>
          <p:nvPr>
            <p:ph type="ctrTitle"/>
          </p:nvPr>
        </p:nvSpPr>
        <p:spPr>
          <a:xfrm>
            <a:off x="237055" y="1567542"/>
            <a:ext cx="8520600" cy="1582513"/>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chemeClr val="dk1"/>
              </a:buClr>
              <a:buSzPts val="5200"/>
              <a:buFont typeface="Arial"/>
              <a:buNone/>
            </a:pPr>
            <a:endParaRPr sz="1000" b="1" dirty="0">
              <a:solidFill>
                <a:srgbClr val="434343"/>
              </a:solidFill>
            </a:endParaRPr>
          </a:p>
          <a:p>
            <a:pPr lvl="0"/>
            <a:r>
              <a:rPr lang="es-419" sz="3600" b="1" dirty="0">
                <a:solidFill>
                  <a:srgbClr val="0070C0"/>
                </a:solidFill>
              </a:rPr>
              <a:t>Aprendizaje </a:t>
            </a:r>
            <a:r>
              <a:rPr lang="es-419" sz="3600" b="1" dirty="0" smtClean="0">
                <a:solidFill>
                  <a:srgbClr val="0070C0"/>
                </a:solidFill>
              </a:rPr>
              <a:t>interdisciplinario</a:t>
            </a:r>
            <a:br>
              <a:rPr lang="es-419" sz="3600" b="1" dirty="0" smtClean="0">
                <a:solidFill>
                  <a:srgbClr val="0070C0"/>
                </a:solidFill>
              </a:rPr>
            </a:br>
            <a:r>
              <a:rPr lang="es" sz="3600" b="1" dirty="0">
                <a:solidFill>
                  <a:srgbClr val="0070C0"/>
                </a:solidFill>
              </a:rPr>
              <a:t>Proyecto Bienestar y Salud</a:t>
            </a:r>
            <a:endParaRPr sz="3600" b="1" dirty="0">
              <a:solidFill>
                <a:srgbClr val="0070C0"/>
              </a:solidFill>
            </a:endParaRPr>
          </a:p>
        </p:txBody>
      </p:sp>
      <p:sp>
        <p:nvSpPr>
          <p:cNvPr id="55" name="Google Shape;55;p1"/>
          <p:cNvSpPr txBox="1">
            <a:spLocks noGrp="1"/>
          </p:cNvSpPr>
          <p:nvPr>
            <p:ph type="subTitle" idx="1"/>
          </p:nvPr>
        </p:nvSpPr>
        <p:spPr>
          <a:xfrm>
            <a:off x="311700" y="3580675"/>
            <a:ext cx="8520600" cy="792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s-419" sz="4700" b="1" dirty="0">
                <a:solidFill>
                  <a:srgbClr val="FF3E77"/>
                </a:solidFill>
              </a:rPr>
              <a:t>IVº MEDIO</a:t>
            </a:r>
            <a:endParaRPr sz="4700" b="1" dirty="0">
              <a:solidFill>
                <a:srgbClr val="FF3E77"/>
              </a:solidFill>
            </a:endParaRPr>
          </a:p>
        </p:txBody>
      </p:sp>
      <p:pic>
        <p:nvPicPr>
          <p:cNvPr id="56" name="Google Shape;56;p1"/>
          <p:cNvPicPr preferRelativeResize="0"/>
          <p:nvPr/>
        </p:nvPicPr>
        <p:blipFill rotWithShape="1">
          <a:blip r:embed="rId4">
            <a:alphaModFix/>
          </a:blip>
          <a:srcRect l="17176" t="4666" r="13865" b="2901"/>
          <a:stretch/>
        </p:blipFill>
        <p:spPr>
          <a:xfrm rot="5400000" flipH="1">
            <a:off x="4619250" y="-178050"/>
            <a:ext cx="69250" cy="7448200"/>
          </a:xfrm>
          <a:prstGeom prst="rect">
            <a:avLst/>
          </a:prstGeom>
          <a:noFill/>
          <a:ln>
            <a:noFill/>
          </a:ln>
        </p:spPr>
      </p:pic>
      <p:sp>
        <p:nvSpPr>
          <p:cNvPr id="5" name="4 CuadroTexto"/>
          <p:cNvSpPr txBox="1"/>
          <p:nvPr/>
        </p:nvSpPr>
        <p:spPr>
          <a:xfrm>
            <a:off x="2599465" y="4465839"/>
            <a:ext cx="4108817"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s-MX" sz="1800" b="1" dirty="0" smtClean="0">
                <a:solidFill>
                  <a:srgbClr val="FF0000"/>
                </a:solidFill>
              </a:rPr>
              <a:t>FECHA DE ENTREGA: 19 DE JUNIO</a:t>
            </a:r>
            <a:endParaRPr lang="es-CL" sz="1800" b="1"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6" name="Google Shape;136;g86480adac4_1_0"/>
          <p:cNvSpPr txBox="1">
            <a:spLocks noGrp="1"/>
          </p:cNvSpPr>
          <p:nvPr>
            <p:ph type="ctrTitle" idx="4294967295"/>
          </p:nvPr>
        </p:nvSpPr>
        <p:spPr>
          <a:xfrm rot="-5400000">
            <a:off x="-285625" y="1713850"/>
            <a:ext cx="2077500" cy="837300"/>
          </a:xfrm>
          <a:prstGeom prst="rect">
            <a:avLst/>
          </a:prstGeom>
          <a:noFill/>
          <a:ln>
            <a:noFill/>
          </a:ln>
        </p:spPr>
        <p:txBody>
          <a:bodyPr spcFirstLastPara="1" wrap="square" lIns="91425" tIns="0" rIns="91425" bIns="0" anchor="ctr" anchorCtr="0">
            <a:noAutofit/>
          </a:bodyPr>
          <a:lstStyle/>
          <a:p>
            <a:pPr marL="0" marR="0" lvl="0" indent="0" algn="r" rtl="0">
              <a:lnSpc>
                <a:spcPct val="100000"/>
              </a:lnSpc>
              <a:spcBef>
                <a:spcPts val="0"/>
              </a:spcBef>
              <a:spcAft>
                <a:spcPts val="0"/>
              </a:spcAft>
              <a:buClr>
                <a:schemeClr val="dk1"/>
              </a:buClr>
              <a:buSzPts val="2800"/>
              <a:buFont typeface="Arial"/>
              <a:buNone/>
            </a:pPr>
            <a:r>
              <a:rPr lang="es-419" sz="2300" b="1" i="0" u="none" strike="noStrike" cap="none">
                <a:solidFill>
                  <a:srgbClr val="FF3E77"/>
                </a:solidFill>
                <a:latin typeface="Arial"/>
                <a:ea typeface="Arial"/>
                <a:cs typeface="Arial"/>
                <a:sym typeface="Arial"/>
              </a:rPr>
              <a:t>EDUCACIÓN</a:t>
            </a:r>
            <a:r>
              <a:rPr lang="es-419" sz="2300" b="0" i="0" u="none" strike="noStrike" cap="none">
                <a:solidFill>
                  <a:srgbClr val="FF3E77"/>
                </a:solidFill>
                <a:latin typeface="Arial"/>
                <a:ea typeface="Arial"/>
                <a:cs typeface="Arial"/>
                <a:sym typeface="Arial"/>
              </a:rPr>
              <a:t> </a:t>
            </a:r>
            <a:r>
              <a:rPr lang="es-419" sz="2300" b="1" i="0" u="none" strike="noStrike" cap="none">
                <a:solidFill>
                  <a:srgbClr val="FF3E77"/>
                </a:solidFill>
                <a:latin typeface="Arial"/>
                <a:ea typeface="Arial"/>
                <a:cs typeface="Arial"/>
                <a:sym typeface="Arial"/>
              </a:rPr>
              <a:t>FÍSICA</a:t>
            </a:r>
            <a:endParaRPr sz="2300" b="1" i="0" u="none" strike="noStrike" cap="none">
              <a:solidFill>
                <a:srgbClr val="FF3E77"/>
              </a:solidFill>
              <a:latin typeface="Arial"/>
              <a:ea typeface="Arial"/>
              <a:cs typeface="Arial"/>
              <a:sym typeface="Arial"/>
            </a:endParaRPr>
          </a:p>
        </p:txBody>
      </p:sp>
      <p:sp>
        <p:nvSpPr>
          <p:cNvPr id="137" name="Google Shape;137;g86480adac4_1_0"/>
          <p:cNvSpPr txBox="1"/>
          <p:nvPr/>
        </p:nvSpPr>
        <p:spPr>
          <a:xfrm>
            <a:off x="1444800" y="86900"/>
            <a:ext cx="7195200" cy="3448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s-419" b="1" u="sng" dirty="0">
                <a:solidFill>
                  <a:srgbClr val="D23369"/>
                </a:solidFill>
              </a:rPr>
              <a:t>Alimentación saludable</a:t>
            </a:r>
            <a:endParaRPr b="1" u="sng" dirty="0">
              <a:solidFill>
                <a:srgbClr val="D23369"/>
              </a:solidFill>
            </a:endParaRPr>
          </a:p>
          <a:p>
            <a:pPr marL="0" lvl="0" indent="0" algn="just" rtl="0">
              <a:lnSpc>
                <a:spcPct val="115000"/>
              </a:lnSpc>
              <a:spcBef>
                <a:spcPts val="1200"/>
              </a:spcBef>
              <a:spcAft>
                <a:spcPts val="0"/>
              </a:spcAft>
              <a:buClr>
                <a:schemeClr val="dk1"/>
              </a:buClr>
              <a:buSzPts val="1100"/>
              <a:buFont typeface="Arial"/>
              <a:buNone/>
            </a:pPr>
            <a:r>
              <a:rPr lang="es-419" sz="1000" dirty="0">
                <a:solidFill>
                  <a:srgbClr val="008F9E"/>
                </a:solidFill>
              </a:rPr>
              <a:t>¿</a:t>
            </a:r>
            <a:r>
              <a:rPr lang="es-419" sz="1000" dirty="0">
                <a:solidFill>
                  <a:schemeClr val="accent5">
                    <a:lumMod val="50000"/>
                  </a:schemeClr>
                </a:solidFill>
              </a:rPr>
              <a:t>Qué son los nutrientes?</a:t>
            </a:r>
            <a:endParaRPr sz="1000" dirty="0">
              <a:solidFill>
                <a:schemeClr val="accent5">
                  <a:lumMod val="50000"/>
                </a:schemeClr>
              </a:solidFill>
            </a:endParaRPr>
          </a:p>
          <a:p>
            <a:pPr marL="0" lvl="0" indent="457200" algn="just" rtl="0">
              <a:lnSpc>
                <a:spcPct val="115000"/>
              </a:lnSpc>
              <a:spcBef>
                <a:spcPts val="1000"/>
              </a:spcBef>
              <a:spcAft>
                <a:spcPts val="0"/>
              </a:spcAft>
              <a:buClr>
                <a:schemeClr val="dk1"/>
              </a:buClr>
              <a:buSzPts val="1100"/>
              <a:buFont typeface="Arial"/>
              <a:buNone/>
            </a:pPr>
            <a:r>
              <a:rPr lang="es-419" sz="1000" dirty="0">
                <a:solidFill>
                  <a:schemeClr val="accent5">
                    <a:lumMod val="50000"/>
                  </a:schemeClr>
                </a:solidFill>
              </a:rPr>
              <a:t>Los nutrientes son sustancias que se encuentran en los alimentos y son necesarios </a:t>
            </a:r>
            <a:r>
              <a:rPr lang="es-419" sz="1000" dirty="0">
                <a:solidFill>
                  <a:schemeClr val="accent5">
                    <a:lumMod val="50000"/>
                  </a:schemeClr>
                </a:solidFill>
                <a:highlight>
                  <a:srgbClr val="FFFFFF"/>
                </a:highlight>
              </a:rPr>
              <a:t>para el organismo, pues se </a:t>
            </a:r>
            <a:r>
              <a:rPr lang="es-419" sz="1000" dirty="0">
                <a:solidFill>
                  <a:schemeClr val="accent5">
                    <a:lumMod val="50000"/>
                  </a:schemeClr>
                </a:solidFill>
              </a:rPr>
              <a:t>ocupan de su crecimiento, del buen funcionamiento de los sistemas y además proporcionan </a:t>
            </a:r>
            <a:r>
              <a:rPr lang="es-419" sz="1000" dirty="0">
                <a:solidFill>
                  <a:schemeClr val="accent5">
                    <a:lumMod val="50000"/>
                  </a:schemeClr>
                </a:solidFill>
                <a:highlight>
                  <a:srgbClr val="FFFFFF"/>
                </a:highlight>
              </a:rPr>
              <a:t>energía para las diferentes </a:t>
            </a:r>
            <a:r>
              <a:rPr lang="es-419" sz="1000" dirty="0">
                <a:solidFill>
                  <a:schemeClr val="accent5">
                    <a:lumMod val="50000"/>
                  </a:schemeClr>
                </a:solidFill>
              </a:rPr>
              <a:t>actividades. Estos se clasifican: en micronutrientes y macronutrientes.</a:t>
            </a:r>
            <a:endParaRPr sz="1000" dirty="0">
              <a:solidFill>
                <a:schemeClr val="accent5">
                  <a:lumMod val="50000"/>
                </a:schemeClr>
              </a:solidFill>
            </a:endParaRPr>
          </a:p>
          <a:p>
            <a:pPr marL="269999" lvl="0" indent="-158750" algn="just" rtl="0">
              <a:lnSpc>
                <a:spcPct val="115000"/>
              </a:lnSpc>
              <a:spcBef>
                <a:spcPts val="1000"/>
              </a:spcBef>
              <a:spcAft>
                <a:spcPts val="0"/>
              </a:spcAft>
              <a:buSzPts val="1000"/>
              <a:buChar char="❖"/>
            </a:pPr>
            <a:r>
              <a:rPr lang="es-419" sz="1000" dirty="0">
                <a:solidFill>
                  <a:schemeClr val="accent5">
                    <a:lumMod val="50000"/>
                  </a:schemeClr>
                </a:solidFill>
              </a:rPr>
              <a:t>Los </a:t>
            </a:r>
            <a:r>
              <a:rPr lang="es-419" sz="1000" b="1" dirty="0">
                <a:solidFill>
                  <a:schemeClr val="accent5">
                    <a:lumMod val="50000"/>
                  </a:schemeClr>
                </a:solidFill>
              </a:rPr>
              <a:t>micronutrientes</a:t>
            </a:r>
            <a:r>
              <a:rPr lang="es-419" sz="1000" dirty="0">
                <a:solidFill>
                  <a:schemeClr val="accent5">
                    <a:lumMod val="50000"/>
                  </a:schemeClr>
                </a:solidFill>
              </a:rPr>
              <a:t> se agrupan en las vitaminas y los minerales </a:t>
            </a:r>
            <a:r>
              <a:rPr lang="es-419" sz="1000" dirty="0">
                <a:solidFill>
                  <a:schemeClr val="accent5">
                    <a:lumMod val="50000"/>
                  </a:schemeClr>
                </a:solidFill>
                <a:highlight>
                  <a:srgbClr val="FFFFFF"/>
                </a:highlight>
              </a:rPr>
              <a:t>que son necesarios en pequeñas cantidades para mantener la salud, pero no para producir energía.</a:t>
            </a:r>
            <a:endParaRPr sz="1000" dirty="0">
              <a:solidFill>
                <a:schemeClr val="accent5">
                  <a:lumMod val="50000"/>
                </a:schemeClr>
              </a:solidFill>
              <a:highlight>
                <a:srgbClr val="FFFFFF"/>
              </a:highlight>
            </a:endParaRPr>
          </a:p>
          <a:p>
            <a:pPr marL="269999" lvl="0" indent="-158750" algn="just" rtl="0">
              <a:lnSpc>
                <a:spcPct val="115000"/>
              </a:lnSpc>
              <a:spcBef>
                <a:spcPts val="0"/>
              </a:spcBef>
              <a:spcAft>
                <a:spcPts val="0"/>
              </a:spcAft>
              <a:buSzPts val="1000"/>
              <a:buChar char="❖"/>
            </a:pPr>
            <a:r>
              <a:rPr lang="es-419" sz="1000" dirty="0">
                <a:solidFill>
                  <a:schemeClr val="accent5">
                    <a:lumMod val="50000"/>
                  </a:schemeClr>
                </a:solidFill>
              </a:rPr>
              <a:t>Los </a:t>
            </a:r>
            <a:r>
              <a:rPr lang="es-419" sz="1000" b="1" dirty="0">
                <a:solidFill>
                  <a:schemeClr val="accent5">
                    <a:lumMod val="50000"/>
                  </a:schemeClr>
                </a:solidFill>
              </a:rPr>
              <a:t>macronutrientes</a:t>
            </a:r>
            <a:r>
              <a:rPr lang="es-419" sz="1000" dirty="0">
                <a:solidFill>
                  <a:schemeClr val="accent5">
                    <a:lumMod val="50000"/>
                  </a:schemeClr>
                </a:solidFill>
              </a:rPr>
              <a:t> se agrupan en las proteínas, los hidratos de carbono y los lípidos (grasas), que van a servir  a  nuestro organismo para realizar diferentes funciones y suministran la mayor parte de la energía.</a:t>
            </a:r>
            <a:endParaRPr sz="1000" dirty="0">
              <a:solidFill>
                <a:schemeClr val="accent5">
                  <a:lumMod val="50000"/>
                </a:schemeClr>
              </a:solidFill>
            </a:endParaRPr>
          </a:p>
          <a:p>
            <a:pPr marL="0" lvl="0" indent="457200" algn="just" rtl="0">
              <a:lnSpc>
                <a:spcPct val="115000"/>
              </a:lnSpc>
              <a:spcBef>
                <a:spcPts val="0"/>
              </a:spcBef>
              <a:spcAft>
                <a:spcPts val="0"/>
              </a:spcAft>
              <a:buClr>
                <a:schemeClr val="dk1"/>
              </a:buClr>
              <a:buSzPts val="1100"/>
              <a:buFont typeface="Arial"/>
              <a:buNone/>
            </a:pPr>
            <a:r>
              <a:rPr lang="es-419" sz="1000" dirty="0">
                <a:solidFill>
                  <a:schemeClr val="accent5">
                    <a:lumMod val="50000"/>
                  </a:schemeClr>
                </a:solidFill>
              </a:rPr>
              <a:t>Los alimentos una vez digeridos en el estómago, se convierten en nutrientes los cuales son absorbidos en el intestino delgado, ingresando de esta forma al torrente sanguíneo.</a:t>
            </a:r>
            <a:endParaRPr sz="1000" dirty="0">
              <a:solidFill>
                <a:schemeClr val="accent5">
                  <a:lumMod val="50000"/>
                </a:schemeClr>
              </a:solidFill>
            </a:endParaRPr>
          </a:p>
          <a:p>
            <a:pPr marL="0" lvl="0" indent="0" algn="just" rtl="0">
              <a:spcBef>
                <a:spcPts val="0"/>
              </a:spcBef>
              <a:spcAft>
                <a:spcPts val="0"/>
              </a:spcAft>
              <a:buNone/>
            </a:pPr>
            <a:r>
              <a:rPr lang="es-419" sz="1000" dirty="0">
                <a:solidFill>
                  <a:schemeClr val="accent5">
                    <a:lumMod val="50000"/>
                  </a:schemeClr>
                </a:solidFill>
              </a:rPr>
              <a:t>No olvides que alimentarse no es lo mismo que nutrirse, ya que no todos los alimentos contienen la misma proporción de nutrientes.</a:t>
            </a:r>
            <a:endParaRPr dirty="0">
              <a:solidFill>
                <a:schemeClr val="accent5">
                  <a:lumMod val="50000"/>
                </a:schemeClr>
              </a:solidFill>
            </a:endParaRPr>
          </a:p>
          <a:p>
            <a:pPr marL="0" lvl="0" indent="457200" algn="just" rtl="0">
              <a:spcBef>
                <a:spcPts val="1000"/>
              </a:spcBef>
              <a:spcAft>
                <a:spcPts val="0"/>
              </a:spcAft>
              <a:buNone/>
            </a:pPr>
            <a:r>
              <a:rPr lang="es-419" sz="1000" dirty="0">
                <a:solidFill>
                  <a:schemeClr val="accent5">
                    <a:lumMod val="50000"/>
                  </a:schemeClr>
                </a:solidFill>
              </a:rPr>
              <a:t>La manera de combinar alimentos no sólo influye en la digestión, ni en el aprovechamiento de los nutrientes, sino, que puede ser un aliado para mantener un peso adecuado. Sabemos que una dieta equilibrada, la proporción de los macronutrientes deber ser:</a:t>
            </a:r>
            <a:endParaRPr sz="1000" dirty="0">
              <a:solidFill>
                <a:schemeClr val="accent5">
                  <a:lumMod val="50000"/>
                </a:schemeClr>
              </a:solidFill>
            </a:endParaRPr>
          </a:p>
        </p:txBody>
      </p:sp>
      <p:pic>
        <p:nvPicPr>
          <p:cNvPr id="138" name="Google Shape;138;g86480adac4_1_0"/>
          <p:cNvPicPr preferRelativeResize="0"/>
          <p:nvPr/>
        </p:nvPicPr>
        <p:blipFill rotWithShape="1">
          <a:blip r:embed="rId4">
            <a:alphaModFix/>
          </a:blip>
          <a:srcRect t="11335" b="79527"/>
          <a:stretch/>
        </p:blipFill>
        <p:spPr>
          <a:xfrm>
            <a:off x="1942225" y="3535550"/>
            <a:ext cx="6200350" cy="132445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2"/>
        <p:cNvGrpSpPr/>
        <p:nvPr/>
      </p:nvGrpSpPr>
      <p:grpSpPr>
        <a:xfrm>
          <a:off x="0" y="0"/>
          <a:ext cx="0" cy="0"/>
          <a:chOff x="0" y="0"/>
          <a:chExt cx="0" cy="0"/>
        </a:xfrm>
      </p:grpSpPr>
      <p:sp>
        <p:nvSpPr>
          <p:cNvPr id="143" name="Google Shape;143;g86480adac4_1_6"/>
          <p:cNvSpPr txBox="1">
            <a:spLocks noGrp="1"/>
          </p:cNvSpPr>
          <p:nvPr>
            <p:ph type="ctrTitle" idx="4294967295"/>
          </p:nvPr>
        </p:nvSpPr>
        <p:spPr>
          <a:xfrm rot="-5400000">
            <a:off x="-285625" y="1713850"/>
            <a:ext cx="2077500" cy="837300"/>
          </a:xfrm>
          <a:prstGeom prst="rect">
            <a:avLst/>
          </a:prstGeom>
          <a:noFill/>
          <a:ln>
            <a:noFill/>
          </a:ln>
        </p:spPr>
        <p:txBody>
          <a:bodyPr spcFirstLastPara="1" wrap="square" lIns="91425" tIns="0" rIns="91425" bIns="0" anchor="ctr" anchorCtr="0">
            <a:noAutofit/>
          </a:bodyPr>
          <a:lstStyle/>
          <a:p>
            <a:pPr marL="0" marR="0" lvl="0" indent="0" algn="r" rtl="0">
              <a:lnSpc>
                <a:spcPct val="100000"/>
              </a:lnSpc>
              <a:spcBef>
                <a:spcPts val="0"/>
              </a:spcBef>
              <a:spcAft>
                <a:spcPts val="0"/>
              </a:spcAft>
              <a:buClr>
                <a:schemeClr val="dk1"/>
              </a:buClr>
              <a:buSzPts val="2800"/>
              <a:buFont typeface="Arial"/>
              <a:buNone/>
            </a:pPr>
            <a:r>
              <a:rPr lang="es-419" sz="2300" b="1" i="0" u="none" strike="noStrike" cap="none">
                <a:solidFill>
                  <a:srgbClr val="FF3E77"/>
                </a:solidFill>
                <a:latin typeface="Arial"/>
                <a:ea typeface="Arial"/>
                <a:cs typeface="Arial"/>
                <a:sym typeface="Arial"/>
              </a:rPr>
              <a:t>EDUCACIÓN</a:t>
            </a:r>
            <a:r>
              <a:rPr lang="es-419" sz="2300" b="0" i="0" u="none" strike="noStrike" cap="none">
                <a:solidFill>
                  <a:srgbClr val="FF3E77"/>
                </a:solidFill>
                <a:latin typeface="Arial"/>
                <a:ea typeface="Arial"/>
                <a:cs typeface="Arial"/>
                <a:sym typeface="Arial"/>
              </a:rPr>
              <a:t> </a:t>
            </a:r>
            <a:r>
              <a:rPr lang="es-419" sz="2300" b="1" i="0" u="none" strike="noStrike" cap="none">
                <a:solidFill>
                  <a:srgbClr val="FF3E77"/>
                </a:solidFill>
                <a:latin typeface="Arial"/>
                <a:ea typeface="Arial"/>
                <a:cs typeface="Arial"/>
                <a:sym typeface="Arial"/>
              </a:rPr>
              <a:t>FÍSICA</a:t>
            </a:r>
            <a:endParaRPr sz="2300" b="1" i="0" u="none" strike="noStrike" cap="none">
              <a:solidFill>
                <a:srgbClr val="FF3E77"/>
              </a:solidFill>
              <a:latin typeface="Arial"/>
              <a:ea typeface="Arial"/>
              <a:cs typeface="Arial"/>
              <a:sym typeface="Arial"/>
            </a:endParaRPr>
          </a:p>
        </p:txBody>
      </p:sp>
      <p:pic>
        <p:nvPicPr>
          <p:cNvPr id="144" name="Google Shape;144;g86480adac4_1_6"/>
          <p:cNvPicPr preferRelativeResize="0"/>
          <p:nvPr/>
        </p:nvPicPr>
        <p:blipFill rotWithShape="1">
          <a:blip r:embed="rId4">
            <a:alphaModFix/>
          </a:blip>
          <a:srcRect l="2045" t="34691" r="2370" b="38467"/>
          <a:stretch/>
        </p:blipFill>
        <p:spPr>
          <a:xfrm>
            <a:off x="1534363" y="276750"/>
            <a:ext cx="6991779" cy="458999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8"/>
        <p:cNvGrpSpPr/>
        <p:nvPr/>
      </p:nvGrpSpPr>
      <p:grpSpPr>
        <a:xfrm>
          <a:off x="0" y="0"/>
          <a:ext cx="0" cy="0"/>
          <a:chOff x="0" y="0"/>
          <a:chExt cx="0" cy="0"/>
        </a:xfrm>
      </p:grpSpPr>
      <p:sp>
        <p:nvSpPr>
          <p:cNvPr id="149" name="Google Shape;149;g86480adac4_1_11"/>
          <p:cNvSpPr txBox="1">
            <a:spLocks noGrp="1"/>
          </p:cNvSpPr>
          <p:nvPr>
            <p:ph type="ctrTitle" idx="4294967295"/>
          </p:nvPr>
        </p:nvSpPr>
        <p:spPr>
          <a:xfrm rot="-5400000">
            <a:off x="-285625" y="1713850"/>
            <a:ext cx="2077500" cy="837300"/>
          </a:xfrm>
          <a:prstGeom prst="rect">
            <a:avLst/>
          </a:prstGeom>
          <a:noFill/>
          <a:ln>
            <a:noFill/>
          </a:ln>
        </p:spPr>
        <p:txBody>
          <a:bodyPr spcFirstLastPara="1" wrap="square" lIns="91425" tIns="0" rIns="91425" bIns="0" anchor="ctr" anchorCtr="0">
            <a:noAutofit/>
          </a:bodyPr>
          <a:lstStyle/>
          <a:p>
            <a:pPr marL="0" marR="0" lvl="0" indent="0" algn="r" rtl="0">
              <a:lnSpc>
                <a:spcPct val="100000"/>
              </a:lnSpc>
              <a:spcBef>
                <a:spcPts val="0"/>
              </a:spcBef>
              <a:spcAft>
                <a:spcPts val="0"/>
              </a:spcAft>
              <a:buClr>
                <a:schemeClr val="dk1"/>
              </a:buClr>
              <a:buSzPts val="2800"/>
              <a:buFont typeface="Arial"/>
              <a:buNone/>
            </a:pPr>
            <a:r>
              <a:rPr lang="es-419" sz="2300" b="1" i="0" u="none" strike="noStrike" cap="none">
                <a:solidFill>
                  <a:srgbClr val="FF3E77"/>
                </a:solidFill>
                <a:latin typeface="Arial"/>
                <a:ea typeface="Arial"/>
                <a:cs typeface="Arial"/>
                <a:sym typeface="Arial"/>
              </a:rPr>
              <a:t>EDUCACIÓN</a:t>
            </a:r>
            <a:r>
              <a:rPr lang="es-419" sz="2300" b="0" i="0" u="none" strike="noStrike" cap="none">
                <a:solidFill>
                  <a:srgbClr val="FF3E77"/>
                </a:solidFill>
                <a:latin typeface="Arial"/>
                <a:ea typeface="Arial"/>
                <a:cs typeface="Arial"/>
                <a:sym typeface="Arial"/>
              </a:rPr>
              <a:t> </a:t>
            </a:r>
            <a:r>
              <a:rPr lang="es-419" sz="2300" b="1" i="0" u="none" strike="noStrike" cap="none">
                <a:solidFill>
                  <a:srgbClr val="FF3E77"/>
                </a:solidFill>
                <a:latin typeface="Arial"/>
                <a:ea typeface="Arial"/>
                <a:cs typeface="Arial"/>
                <a:sym typeface="Arial"/>
              </a:rPr>
              <a:t>FÍSICA</a:t>
            </a:r>
            <a:endParaRPr sz="2300" b="1" i="0" u="none" strike="noStrike" cap="none">
              <a:solidFill>
                <a:srgbClr val="FF3E77"/>
              </a:solidFill>
              <a:latin typeface="Arial"/>
              <a:ea typeface="Arial"/>
              <a:cs typeface="Arial"/>
              <a:sym typeface="Arial"/>
            </a:endParaRPr>
          </a:p>
        </p:txBody>
      </p:sp>
      <p:pic>
        <p:nvPicPr>
          <p:cNvPr id="150" name="Google Shape;150;g86480adac4_1_11"/>
          <p:cNvPicPr preferRelativeResize="0"/>
          <p:nvPr/>
        </p:nvPicPr>
        <p:blipFill rotWithShape="1">
          <a:blip r:embed="rId4">
            <a:alphaModFix/>
          </a:blip>
          <a:srcRect l="2117" t="62342" r="2069" b="4420"/>
          <a:stretch/>
        </p:blipFill>
        <p:spPr>
          <a:xfrm>
            <a:off x="1363325" y="276750"/>
            <a:ext cx="5681826" cy="4589998"/>
          </a:xfrm>
          <a:prstGeom prst="rect">
            <a:avLst/>
          </a:prstGeom>
          <a:noFill/>
          <a:ln>
            <a:noFill/>
          </a:ln>
        </p:spPr>
      </p:pic>
      <p:sp>
        <p:nvSpPr>
          <p:cNvPr id="151" name="Google Shape;151;g86480adac4_1_11"/>
          <p:cNvSpPr/>
          <p:nvPr/>
        </p:nvSpPr>
        <p:spPr>
          <a:xfrm>
            <a:off x="7162800" y="402900"/>
            <a:ext cx="1477200" cy="4337700"/>
          </a:xfrm>
          <a:prstGeom prst="round2DiagRect">
            <a:avLst>
              <a:gd name="adj1" fmla="val 16667"/>
              <a:gd name="adj2" fmla="val 0"/>
            </a:avLst>
          </a:prstGeom>
          <a:solidFill>
            <a:srgbClr val="0097A7"/>
          </a:solidFill>
          <a:ln w="9525" cap="flat" cmpd="sng">
            <a:solidFill>
              <a:srgbClr val="595959"/>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419" sz="1000" b="1">
                <a:solidFill>
                  <a:srgbClr val="FFC800"/>
                </a:solidFill>
              </a:rPr>
              <a:t>ACTIVIDADES</a:t>
            </a:r>
            <a:endParaRPr sz="1000">
              <a:solidFill>
                <a:srgbClr val="FFFFFF"/>
              </a:solidFill>
            </a:endParaRPr>
          </a:p>
          <a:p>
            <a:pPr marL="0" lvl="0" indent="0" algn="just" rtl="0">
              <a:spcBef>
                <a:spcPts val="0"/>
              </a:spcBef>
              <a:spcAft>
                <a:spcPts val="0"/>
              </a:spcAft>
              <a:buClr>
                <a:srgbClr val="000000"/>
              </a:buClr>
              <a:buSzPts val="1100"/>
              <a:buFont typeface="Arial"/>
              <a:buNone/>
            </a:pPr>
            <a:endParaRPr sz="1000">
              <a:solidFill>
                <a:srgbClr val="FFFFFF"/>
              </a:solidFill>
            </a:endParaRPr>
          </a:p>
          <a:p>
            <a:pPr marL="0" lvl="0" indent="-73025" algn="just" rtl="0">
              <a:spcBef>
                <a:spcPts val="0"/>
              </a:spcBef>
              <a:spcAft>
                <a:spcPts val="0"/>
              </a:spcAft>
              <a:buClr>
                <a:srgbClr val="FFFFFF"/>
              </a:buClr>
              <a:buSzPts val="1000"/>
              <a:buAutoNum type="arabicPeriod"/>
            </a:pPr>
            <a:r>
              <a:rPr lang="es-419" sz="1000">
                <a:solidFill>
                  <a:srgbClr val="FFFFFF"/>
                </a:solidFill>
              </a:rPr>
              <a:t> Crea una minuta de alimentación semanal, en base a la información entregada.</a:t>
            </a:r>
            <a:endParaRPr sz="1000">
              <a:solidFill>
                <a:srgbClr val="FFFFFF"/>
              </a:solidFill>
            </a:endParaRPr>
          </a:p>
          <a:p>
            <a:pPr marL="0" lvl="0" indent="-63500" algn="just" rtl="0">
              <a:spcBef>
                <a:spcPts val="1000"/>
              </a:spcBef>
              <a:spcAft>
                <a:spcPts val="0"/>
              </a:spcAft>
              <a:buClr>
                <a:srgbClr val="FFFFFF"/>
              </a:buClr>
              <a:buSzPts val="1000"/>
              <a:buAutoNum type="arabicPeriod"/>
            </a:pPr>
            <a:r>
              <a:rPr lang="es-419" sz="1000">
                <a:solidFill>
                  <a:srgbClr val="FFFFFF"/>
                </a:solidFill>
              </a:rPr>
              <a:t> Crea y realiza una receta saludable y preséntala en fotos o vídeo, </a:t>
            </a:r>
            <a:r>
              <a:rPr lang="es-419" sz="1000" b="1">
                <a:solidFill>
                  <a:srgbClr val="FFC800"/>
                </a:solidFill>
              </a:rPr>
              <a:t>utilizando las recomendaciones antes mencionadas</a:t>
            </a:r>
            <a:r>
              <a:rPr lang="es-419" sz="1000">
                <a:solidFill>
                  <a:srgbClr val="FFC800"/>
                </a:solidFill>
              </a:rPr>
              <a:t>,</a:t>
            </a:r>
            <a:r>
              <a:rPr lang="es-419" sz="1000">
                <a:solidFill>
                  <a:srgbClr val="FFFFFF"/>
                </a:solidFill>
              </a:rPr>
              <a:t> con alimentos que tengas a la mano en tu casa. Por ejemplo: Panqueques con avena, lentejas con arroz, etc.</a:t>
            </a:r>
            <a:endParaRPr sz="1000">
              <a:solidFill>
                <a:srgbClr val="FFFFFF"/>
              </a:solidFill>
            </a:endParaRPr>
          </a:p>
          <a:p>
            <a:pPr marL="0" lvl="0" indent="-73025" algn="just" rtl="0">
              <a:spcBef>
                <a:spcPts val="1000"/>
              </a:spcBef>
              <a:spcAft>
                <a:spcPts val="0"/>
              </a:spcAft>
              <a:buClr>
                <a:srgbClr val="FFC800"/>
              </a:buClr>
              <a:buSzPts val="1000"/>
              <a:buChar char="❖"/>
            </a:pPr>
            <a:r>
              <a:rPr lang="es-419" sz="1000" b="1">
                <a:solidFill>
                  <a:srgbClr val="FFC800"/>
                </a:solidFill>
              </a:rPr>
              <a:t> Envíanos las actividades a nuestros e-mails.</a:t>
            </a:r>
            <a:endParaRPr sz="1000" b="1">
              <a:solidFill>
                <a:srgbClr val="FFC8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5"/>
        <p:cNvGrpSpPr/>
        <p:nvPr/>
      </p:nvGrpSpPr>
      <p:grpSpPr>
        <a:xfrm>
          <a:off x="0" y="0"/>
          <a:ext cx="0" cy="0"/>
          <a:chOff x="0" y="0"/>
          <a:chExt cx="0" cy="0"/>
        </a:xfrm>
      </p:grpSpPr>
      <p:sp>
        <p:nvSpPr>
          <p:cNvPr id="156" name="Google Shape;156;g782c8c0a55_0_159"/>
          <p:cNvSpPr txBox="1">
            <a:spLocks noGrp="1"/>
          </p:cNvSpPr>
          <p:nvPr>
            <p:ph type="ctrTitle" idx="4294967295"/>
          </p:nvPr>
        </p:nvSpPr>
        <p:spPr>
          <a:xfrm rot="-5400000">
            <a:off x="-482627" y="1717836"/>
            <a:ext cx="2513100" cy="819300"/>
          </a:xfrm>
          <a:prstGeom prst="rect">
            <a:avLst/>
          </a:prstGeom>
          <a:noFill/>
          <a:ln>
            <a:noFill/>
          </a:ln>
        </p:spPr>
        <p:txBody>
          <a:bodyPr spcFirstLastPara="1" wrap="square" lIns="91425" tIns="0" rIns="91425" bIns="0" anchor="ctr" anchorCtr="0">
            <a:noAutofit/>
          </a:bodyPr>
          <a:lstStyle/>
          <a:p>
            <a:pPr marL="0" marR="0" lvl="0" indent="0" algn="ctr" rtl="0">
              <a:lnSpc>
                <a:spcPct val="100000"/>
              </a:lnSpc>
              <a:spcBef>
                <a:spcPts val="0"/>
              </a:spcBef>
              <a:spcAft>
                <a:spcPts val="0"/>
              </a:spcAft>
              <a:buClr>
                <a:schemeClr val="dk1"/>
              </a:buClr>
              <a:buSzPts val="2800"/>
              <a:buFont typeface="Arial"/>
              <a:buNone/>
            </a:pPr>
            <a:r>
              <a:rPr lang="es-419" sz="2300" b="1" i="0" u="none" strike="noStrike" cap="none">
                <a:solidFill>
                  <a:srgbClr val="FF3E77"/>
                </a:solidFill>
                <a:latin typeface="Arial"/>
                <a:ea typeface="Arial"/>
                <a:cs typeface="Arial"/>
                <a:sym typeface="Arial"/>
              </a:rPr>
              <a:t>Área psicosocial  y familiar</a:t>
            </a:r>
            <a:endParaRPr sz="2300" b="1" i="0" u="none" strike="noStrike" cap="none">
              <a:solidFill>
                <a:srgbClr val="FF3E77"/>
              </a:solidFill>
              <a:latin typeface="Arial"/>
              <a:ea typeface="Arial"/>
              <a:cs typeface="Arial"/>
              <a:sym typeface="Arial"/>
            </a:endParaRPr>
          </a:p>
        </p:txBody>
      </p:sp>
      <p:pic>
        <p:nvPicPr>
          <p:cNvPr id="1026" name="Picture 2" descr="C:\Users\equipo3\Desktop\Emociones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2938" y="74645"/>
            <a:ext cx="7371183" cy="46373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5"/>
        <p:cNvGrpSpPr/>
        <p:nvPr/>
      </p:nvGrpSpPr>
      <p:grpSpPr>
        <a:xfrm>
          <a:off x="0" y="0"/>
          <a:ext cx="0" cy="0"/>
          <a:chOff x="0" y="0"/>
          <a:chExt cx="0" cy="0"/>
        </a:xfrm>
      </p:grpSpPr>
      <p:sp>
        <p:nvSpPr>
          <p:cNvPr id="2" name="1 Rectángulo"/>
          <p:cNvSpPr/>
          <p:nvPr/>
        </p:nvSpPr>
        <p:spPr>
          <a:xfrm>
            <a:off x="1530220" y="977504"/>
            <a:ext cx="6494107" cy="2062103"/>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 sz="3600" b="1" i="0" u="none" strike="noStrike" kern="0" cap="none" spc="0" normalizeH="0" baseline="0" noProof="0" dirty="0" smtClean="0">
                <a:ln>
                  <a:noFill/>
                </a:ln>
                <a:solidFill>
                  <a:srgbClr val="0070C0"/>
                </a:solidFill>
                <a:effectLst/>
                <a:uLnTx/>
                <a:uFillTx/>
                <a:latin typeface="Montserrat"/>
                <a:sym typeface="Montserrat"/>
              </a:rPr>
              <a:t>A compartir lo aprendido! </a:t>
            </a:r>
          </a:p>
          <a:p>
            <a:pPr marL="0" marR="0" lvl="0" indent="0" defTabSz="914400" eaLnBrk="1" fontAlgn="auto" latinLnBrk="0" hangingPunct="1">
              <a:lnSpc>
                <a:spcPct val="100000"/>
              </a:lnSpc>
              <a:spcBef>
                <a:spcPts val="0"/>
              </a:spcBef>
              <a:spcAft>
                <a:spcPts val="0"/>
              </a:spcAft>
              <a:buClrTx/>
              <a:buSzTx/>
              <a:buFontTx/>
              <a:buNone/>
              <a:tabLst/>
              <a:defRPr/>
            </a:pPr>
            <a:endParaRPr kumimoji="0" lang="es" sz="2000" b="1" i="0" u="none" strike="noStrike" kern="0" cap="none" spc="0" normalizeH="0" baseline="0" noProof="0" dirty="0" smtClean="0">
              <a:ln>
                <a:noFill/>
              </a:ln>
              <a:solidFill>
                <a:srgbClr val="0070C0"/>
              </a:solidFill>
              <a:effectLst/>
              <a:uLnTx/>
              <a:uFillTx/>
              <a:latin typeface="Montserrat"/>
              <a:sym typeface="Montserrat"/>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s" sz="3600" b="1" i="0" u="none" strike="noStrike" kern="0" cap="none" spc="0" normalizeH="0" baseline="0" noProof="0" dirty="0" smtClean="0">
                <a:ln>
                  <a:noFill/>
                </a:ln>
                <a:solidFill>
                  <a:srgbClr val="0070C0"/>
                </a:solidFill>
                <a:effectLst/>
                <a:uLnTx/>
                <a:uFillTx/>
                <a:latin typeface="Montserrat"/>
                <a:sym typeface="Montserrat"/>
              </a:rPr>
              <a:t>Suerte y te deseamos mucho Bienestar!</a:t>
            </a:r>
            <a:endParaRPr kumimoji="0" lang="es-CL" sz="1600" b="0" i="0" u="none" strike="noStrike" kern="0" cap="none" spc="0" normalizeH="0" baseline="0" noProof="0" dirty="0" smtClean="0">
              <a:ln>
                <a:noFill/>
              </a:ln>
              <a:solidFill>
                <a:srgbClr val="0070C0"/>
              </a:solidFill>
              <a:effectLst/>
              <a:uLnTx/>
              <a:uFillTx/>
            </a:endParaRPr>
          </a:p>
        </p:txBody>
      </p:sp>
      <p:sp>
        <p:nvSpPr>
          <p:cNvPr id="5" name="Google Shape;813;p18"/>
          <p:cNvSpPr txBox="1">
            <a:spLocks/>
          </p:cNvSpPr>
          <p:nvPr/>
        </p:nvSpPr>
        <p:spPr>
          <a:xfrm>
            <a:off x="2174203" y="3200400"/>
            <a:ext cx="4476000" cy="90400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68300" algn="l" rtl="0">
              <a:lnSpc>
                <a:spcPct val="100000"/>
              </a:lnSpc>
              <a:spcBef>
                <a:spcPts val="600"/>
              </a:spcBef>
              <a:spcAft>
                <a:spcPts val="0"/>
              </a:spcAft>
              <a:buClr>
                <a:srgbClr val="FFC800"/>
              </a:buClr>
              <a:buSzPts val="2200"/>
              <a:buFont typeface="Montserrat Light"/>
              <a:buChar char="◂"/>
              <a:defRPr sz="2200" b="0" i="0" u="none" strike="noStrike" cap="none">
                <a:solidFill>
                  <a:srgbClr val="434343"/>
                </a:solidFill>
                <a:latin typeface="Montserrat Light"/>
                <a:ea typeface="Montserrat Light"/>
                <a:cs typeface="Montserrat Light"/>
                <a:sym typeface="Montserrat Light"/>
              </a:defRPr>
            </a:lvl1pPr>
            <a:lvl2pPr marL="914400" marR="0" lvl="1" indent="-368300" algn="l" rtl="0">
              <a:lnSpc>
                <a:spcPct val="100000"/>
              </a:lnSpc>
              <a:spcBef>
                <a:spcPts val="0"/>
              </a:spcBef>
              <a:spcAft>
                <a:spcPts val="0"/>
              </a:spcAft>
              <a:buClr>
                <a:srgbClr val="FFC800"/>
              </a:buClr>
              <a:buSzPts val="2200"/>
              <a:buFont typeface="Montserrat Light"/>
              <a:buChar char="◂"/>
              <a:defRPr sz="2200" b="0" i="0" u="none" strike="noStrike" cap="none">
                <a:solidFill>
                  <a:srgbClr val="434343"/>
                </a:solidFill>
                <a:latin typeface="Montserrat Light"/>
                <a:ea typeface="Montserrat Light"/>
                <a:cs typeface="Montserrat Light"/>
                <a:sym typeface="Montserrat Light"/>
              </a:defRPr>
            </a:lvl2pPr>
            <a:lvl3pPr marL="1371600" marR="0" lvl="2" indent="-368300" algn="l" rtl="0">
              <a:lnSpc>
                <a:spcPct val="100000"/>
              </a:lnSpc>
              <a:spcBef>
                <a:spcPts val="0"/>
              </a:spcBef>
              <a:spcAft>
                <a:spcPts val="0"/>
              </a:spcAft>
              <a:buClr>
                <a:srgbClr val="FFC800"/>
              </a:buClr>
              <a:buSzPts val="2200"/>
              <a:buFont typeface="Montserrat Light"/>
              <a:buChar char="◂"/>
              <a:defRPr sz="2200" b="0" i="0" u="none" strike="noStrike" cap="none">
                <a:solidFill>
                  <a:srgbClr val="434343"/>
                </a:solidFill>
                <a:latin typeface="Montserrat Light"/>
                <a:ea typeface="Montserrat Light"/>
                <a:cs typeface="Montserrat Light"/>
                <a:sym typeface="Montserrat Light"/>
              </a:defRPr>
            </a:lvl3pPr>
            <a:lvl4pPr marL="1828800" marR="0" lvl="3" indent="-368300" algn="l" rtl="0">
              <a:lnSpc>
                <a:spcPct val="100000"/>
              </a:lnSpc>
              <a:spcBef>
                <a:spcPts val="0"/>
              </a:spcBef>
              <a:spcAft>
                <a:spcPts val="0"/>
              </a:spcAft>
              <a:buClr>
                <a:srgbClr val="FFC800"/>
              </a:buClr>
              <a:buSzPts val="2200"/>
              <a:buFont typeface="Montserrat Light"/>
              <a:buChar char="◂"/>
              <a:defRPr sz="2200" b="0" i="0" u="none" strike="noStrike" cap="none">
                <a:solidFill>
                  <a:srgbClr val="434343"/>
                </a:solidFill>
                <a:latin typeface="Montserrat Light"/>
                <a:ea typeface="Montserrat Light"/>
                <a:cs typeface="Montserrat Light"/>
                <a:sym typeface="Montserrat Light"/>
              </a:defRPr>
            </a:lvl4pPr>
            <a:lvl5pPr marL="2286000" marR="0" lvl="4" indent="-368300" algn="l" rtl="0">
              <a:lnSpc>
                <a:spcPct val="100000"/>
              </a:lnSpc>
              <a:spcBef>
                <a:spcPts val="0"/>
              </a:spcBef>
              <a:spcAft>
                <a:spcPts val="0"/>
              </a:spcAft>
              <a:buClr>
                <a:srgbClr val="434343"/>
              </a:buClr>
              <a:buSzPts val="2200"/>
              <a:buFont typeface="Montserrat Light"/>
              <a:buChar char="○"/>
              <a:defRPr sz="2200" b="0" i="0" u="none" strike="noStrike" cap="none">
                <a:solidFill>
                  <a:srgbClr val="434343"/>
                </a:solidFill>
                <a:latin typeface="Montserrat Light"/>
                <a:ea typeface="Montserrat Light"/>
                <a:cs typeface="Montserrat Light"/>
                <a:sym typeface="Montserrat Light"/>
              </a:defRPr>
            </a:lvl5pPr>
            <a:lvl6pPr marL="2743200" marR="0" lvl="5" indent="-368300" algn="l" rtl="0">
              <a:lnSpc>
                <a:spcPct val="100000"/>
              </a:lnSpc>
              <a:spcBef>
                <a:spcPts val="0"/>
              </a:spcBef>
              <a:spcAft>
                <a:spcPts val="0"/>
              </a:spcAft>
              <a:buClr>
                <a:srgbClr val="434343"/>
              </a:buClr>
              <a:buSzPts val="2200"/>
              <a:buFont typeface="Montserrat Light"/>
              <a:buChar char="■"/>
              <a:defRPr sz="2200" b="0" i="0" u="none" strike="noStrike" cap="none">
                <a:solidFill>
                  <a:srgbClr val="434343"/>
                </a:solidFill>
                <a:latin typeface="Montserrat Light"/>
                <a:ea typeface="Montserrat Light"/>
                <a:cs typeface="Montserrat Light"/>
                <a:sym typeface="Montserrat Light"/>
              </a:defRPr>
            </a:lvl6pPr>
            <a:lvl7pPr marL="3200400" marR="0" lvl="6" indent="-368300" algn="l" rtl="0">
              <a:lnSpc>
                <a:spcPct val="100000"/>
              </a:lnSpc>
              <a:spcBef>
                <a:spcPts val="0"/>
              </a:spcBef>
              <a:spcAft>
                <a:spcPts val="0"/>
              </a:spcAft>
              <a:buClr>
                <a:srgbClr val="434343"/>
              </a:buClr>
              <a:buSzPts val="2200"/>
              <a:buFont typeface="Montserrat Light"/>
              <a:buChar char="●"/>
              <a:defRPr sz="2200" b="0" i="0" u="none" strike="noStrike" cap="none">
                <a:solidFill>
                  <a:srgbClr val="434343"/>
                </a:solidFill>
                <a:latin typeface="Montserrat Light"/>
                <a:ea typeface="Montserrat Light"/>
                <a:cs typeface="Montserrat Light"/>
                <a:sym typeface="Montserrat Light"/>
              </a:defRPr>
            </a:lvl7pPr>
            <a:lvl8pPr marL="3657600" marR="0" lvl="7" indent="-368300" algn="l" rtl="0">
              <a:lnSpc>
                <a:spcPct val="100000"/>
              </a:lnSpc>
              <a:spcBef>
                <a:spcPts val="0"/>
              </a:spcBef>
              <a:spcAft>
                <a:spcPts val="0"/>
              </a:spcAft>
              <a:buClr>
                <a:srgbClr val="434343"/>
              </a:buClr>
              <a:buSzPts val="2200"/>
              <a:buFont typeface="Montserrat Light"/>
              <a:buChar char="○"/>
              <a:defRPr sz="2200" b="0" i="0" u="none" strike="noStrike" cap="none">
                <a:solidFill>
                  <a:srgbClr val="434343"/>
                </a:solidFill>
                <a:latin typeface="Montserrat Light"/>
                <a:ea typeface="Montserrat Light"/>
                <a:cs typeface="Montserrat Light"/>
                <a:sym typeface="Montserrat Light"/>
              </a:defRPr>
            </a:lvl8pPr>
            <a:lvl9pPr marL="4114800" marR="0" lvl="8" indent="-368300" algn="l" rtl="0">
              <a:lnSpc>
                <a:spcPct val="100000"/>
              </a:lnSpc>
              <a:spcBef>
                <a:spcPts val="0"/>
              </a:spcBef>
              <a:spcAft>
                <a:spcPts val="0"/>
              </a:spcAft>
              <a:buClr>
                <a:srgbClr val="434343"/>
              </a:buClr>
              <a:buSzPts val="2200"/>
              <a:buFont typeface="Montserrat Light"/>
              <a:buChar char="■"/>
              <a:defRPr sz="2200" b="0" i="0" u="none" strike="noStrike" cap="none">
                <a:solidFill>
                  <a:srgbClr val="434343"/>
                </a:solidFill>
                <a:latin typeface="Montserrat Light"/>
                <a:ea typeface="Montserrat Light"/>
                <a:cs typeface="Montserrat Light"/>
                <a:sym typeface="Montserrat Light"/>
              </a:defRPr>
            </a:lvl9pPr>
          </a:lstStyle>
          <a:p>
            <a:pPr marL="0" marR="0" lvl="0" indent="0" algn="l" defTabSz="914400" rtl="0" eaLnBrk="1" fontAlgn="auto" latinLnBrk="0" hangingPunct="1">
              <a:lnSpc>
                <a:spcPct val="100000"/>
              </a:lnSpc>
              <a:spcBef>
                <a:spcPts val="600"/>
              </a:spcBef>
              <a:spcAft>
                <a:spcPts val="0"/>
              </a:spcAft>
              <a:buClr>
                <a:srgbClr val="FFC800"/>
              </a:buClr>
              <a:buSzPts val="2200"/>
              <a:buFont typeface="Montserrat Light"/>
              <a:buNone/>
              <a:tabLst/>
              <a:defRPr/>
            </a:pPr>
            <a:r>
              <a:rPr kumimoji="0" lang="es-MX" sz="2200" b="1" i="0" u="none" strike="noStrike" kern="0" cap="none" spc="0" normalizeH="0" baseline="0" noProof="0" dirty="0" smtClean="0">
                <a:ln>
                  <a:noFill/>
                </a:ln>
                <a:solidFill>
                  <a:srgbClr val="00B050"/>
                </a:solidFill>
                <a:effectLst/>
                <a:uLnTx/>
                <a:uFillTx/>
                <a:latin typeface="Montserrat Light"/>
                <a:sym typeface="Montserrat Light"/>
              </a:rPr>
              <a:t>Con cariño, Profesores del Segundo Ciclo</a:t>
            </a:r>
            <a:r>
              <a:rPr kumimoji="0" lang="es-MX" sz="2200" b="0" i="0" u="none" strike="noStrike" kern="0" cap="none" spc="0" normalizeH="0" baseline="0" noProof="0" dirty="0" smtClean="0">
                <a:ln>
                  <a:noFill/>
                </a:ln>
                <a:solidFill>
                  <a:srgbClr val="00B050"/>
                </a:solidFill>
                <a:effectLst/>
                <a:uLnTx/>
                <a:uFillTx/>
                <a:latin typeface="Montserrat Light"/>
                <a:sym typeface="Montserrat Light"/>
              </a:rPr>
              <a:t>.</a:t>
            </a:r>
            <a:endParaRPr kumimoji="0" lang="es-MX" sz="2200" b="0" i="0" u="none" strike="noStrike" kern="0" cap="none" spc="0" normalizeH="0" baseline="0" noProof="0" dirty="0">
              <a:ln>
                <a:noFill/>
              </a:ln>
              <a:solidFill>
                <a:srgbClr val="00B050"/>
              </a:solidFill>
              <a:effectLst/>
              <a:uLnTx/>
              <a:uFillTx/>
              <a:latin typeface="Montserrat Light"/>
              <a:sym typeface="Montserrat Light"/>
            </a:endParaRPr>
          </a:p>
        </p:txBody>
      </p:sp>
      <p:sp>
        <p:nvSpPr>
          <p:cNvPr id="3" name="2 CuadroTexto"/>
          <p:cNvSpPr txBox="1"/>
          <p:nvPr/>
        </p:nvSpPr>
        <p:spPr>
          <a:xfrm>
            <a:off x="4181780" y="4268688"/>
            <a:ext cx="4108817"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s-MX" sz="1800" b="1" dirty="0" smtClean="0">
                <a:solidFill>
                  <a:srgbClr val="FF0000"/>
                </a:solidFill>
              </a:rPr>
              <a:t>FECHA DE ENTREGA: 19 DE JUNIO</a:t>
            </a:r>
            <a:endParaRPr lang="es-CL" sz="1800" b="1" dirty="0">
              <a:solidFill>
                <a:srgbClr val="FF0000"/>
              </a:solidFill>
            </a:endParaRPr>
          </a:p>
        </p:txBody>
      </p:sp>
    </p:spTree>
    <p:extLst>
      <p:ext uri="{BB962C8B-B14F-4D97-AF65-F5344CB8AC3E}">
        <p14:creationId xmlns:p14="http://schemas.microsoft.com/office/powerpoint/2010/main" val="2909033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graphicFrame>
        <p:nvGraphicFramePr>
          <p:cNvPr id="61" name="Google Shape;61;g852519e224_0_14"/>
          <p:cNvGraphicFramePr/>
          <p:nvPr/>
        </p:nvGraphicFramePr>
        <p:xfrm>
          <a:off x="2656113" y="353375"/>
          <a:ext cx="4370500" cy="2128200"/>
        </p:xfrm>
        <a:graphic>
          <a:graphicData uri="http://schemas.openxmlformats.org/drawingml/2006/table">
            <a:tbl>
              <a:tblPr>
                <a:noFill/>
                <a:tableStyleId>{E7C41E99-D37A-490A-A96E-96659C1060F5}</a:tableStyleId>
              </a:tblPr>
              <a:tblGrid>
                <a:gridCol w="2185250"/>
                <a:gridCol w="2185250"/>
              </a:tblGrid>
              <a:tr h="1555325">
                <a:tc>
                  <a:txBody>
                    <a:bodyPr/>
                    <a:lstStyle/>
                    <a:p>
                      <a:pPr marL="0" marR="0" lvl="0" indent="0" algn="ctr" rtl="0">
                        <a:lnSpc>
                          <a:spcPct val="100000"/>
                        </a:lnSpc>
                        <a:spcBef>
                          <a:spcPts val="0"/>
                        </a:spcBef>
                        <a:spcAft>
                          <a:spcPts val="0"/>
                        </a:spcAft>
                        <a:buClr>
                          <a:srgbClr val="000000"/>
                        </a:buClr>
                        <a:buSzPts val="1000"/>
                        <a:buFont typeface="Arial"/>
                        <a:buNone/>
                      </a:pPr>
                      <a:endParaRPr sz="1000" b="1" u="none" strike="noStrike" cap="none">
                        <a:latin typeface="Source Code Pro"/>
                        <a:ea typeface="Source Code Pro"/>
                        <a:cs typeface="Source Code Pro"/>
                        <a:sym typeface="Source Code Pro"/>
                      </a:endParaRPr>
                    </a:p>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Source Code Pro"/>
                        <a:ea typeface="Source Code Pro"/>
                        <a:cs typeface="Source Code Pro"/>
                        <a:sym typeface="Source Code Pro"/>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latin typeface="Source Code Pro"/>
                        <a:ea typeface="Source Code Pro"/>
                        <a:cs typeface="Source Code Pro"/>
                        <a:sym typeface="Source Code Pro"/>
                      </a:endParaRPr>
                    </a:p>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Source Code Pro"/>
                        <a:ea typeface="Source Code Pro"/>
                        <a:cs typeface="Source Code Pro"/>
                        <a:sym typeface="Source Code Pro"/>
                      </a:endParaRPr>
                    </a:p>
                  </a:txBody>
                  <a:tcPr marL="91425" marR="91425" marT="91425" marB="91425"/>
                </a:tc>
              </a:tr>
              <a:tr h="572875">
                <a:tc>
                  <a:txBody>
                    <a:bodyPr/>
                    <a:lstStyle/>
                    <a:p>
                      <a:pPr marL="0" marR="0" lvl="0" indent="0" algn="ctr" rtl="0">
                        <a:lnSpc>
                          <a:spcPct val="100000"/>
                        </a:lnSpc>
                        <a:spcBef>
                          <a:spcPts val="0"/>
                        </a:spcBef>
                        <a:spcAft>
                          <a:spcPts val="0"/>
                        </a:spcAft>
                        <a:buClr>
                          <a:srgbClr val="000000"/>
                        </a:buClr>
                        <a:buSzPts val="1000"/>
                        <a:buFont typeface="Arial"/>
                        <a:buNone/>
                      </a:pPr>
                      <a:r>
                        <a:rPr lang="es-419" sz="1000" b="1" u="none" strike="noStrike" cap="none">
                          <a:latin typeface="Source Code Pro"/>
                          <a:ea typeface="Source Code Pro"/>
                          <a:cs typeface="Source Code Pro"/>
                          <a:sym typeface="Source Code Pro"/>
                        </a:rPr>
                        <a:t>IGNACIO RÍOS</a:t>
                      </a:r>
                      <a:endParaRPr sz="1000" b="1" u="none" strike="noStrike" cap="none">
                        <a:latin typeface="Source Code Pro"/>
                        <a:ea typeface="Source Code Pro"/>
                        <a:cs typeface="Source Code Pro"/>
                        <a:sym typeface="Source Code Pro"/>
                      </a:endParaRPr>
                    </a:p>
                    <a:p>
                      <a:pPr marL="0" marR="0" lvl="0" indent="0" algn="ctr" rtl="0">
                        <a:lnSpc>
                          <a:spcPct val="100000"/>
                        </a:lnSpc>
                        <a:spcBef>
                          <a:spcPts val="0"/>
                        </a:spcBef>
                        <a:spcAft>
                          <a:spcPts val="0"/>
                        </a:spcAft>
                        <a:buClr>
                          <a:srgbClr val="000000"/>
                        </a:buClr>
                        <a:buSzPts val="900"/>
                        <a:buFont typeface="Arial"/>
                        <a:buNone/>
                      </a:pPr>
                      <a:r>
                        <a:rPr lang="es-419" sz="900" u="none" strike="noStrike" cap="none">
                          <a:latin typeface="Source Code Pro"/>
                          <a:ea typeface="Source Code Pro"/>
                          <a:cs typeface="Source Code Pro"/>
                          <a:sym typeface="Source Code Pro"/>
                        </a:rPr>
                        <a:t>Historia</a:t>
                      </a:r>
                      <a:endParaRPr sz="900" u="none" strike="noStrike" cap="none">
                        <a:latin typeface="Source Code Pro"/>
                        <a:ea typeface="Source Code Pro"/>
                        <a:cs typeface="Source Code Pro"/>
                        <a:sym typeface="Source Code Pro"/>
                      </a:endParaRPr>
                    </a:p>
                    <a:p>
                      <a:pPr marL="0" marR="0" lvl="0" indent="0" algn="ctr" rtl="0">
                        <a:lnSpc>
                          <a:spcPct val="100000"/>
                        </a:lnSpc>
                        <a:spcBef>
                          <a:spcPts val="0"/>
                        </a:spcBef>
                        <a:spcAft>
                          <a:spcPts val="0"/>
                        </a:spcAft>
                        <a:buClr>
                          <a:schemeClr val="dk1"/>
                        </a:buClr>
                        <a:buSzPts val="900"/>
                        <a:buFont typeface="Arial"/>
                        <a:buNone/>
                      </a:pPr>
                      <a:r>
                        <a:rPr lang="es-419" sz="900" u="none" strike="noStrike" cap="none">
                          <a:solidFill>
                            <a:schemeClr val="dk1"/>
                          </a:solidFill>
                          <a:latin typeface="Source Code Pro"/>
                          <a:ea typeface="Source Code Pro"/>
                          <a:cs typeface="Source Code Pro"/>
                          <a:sym typeface="Source Code Pro"/>
                        </a:rPr>
                        <a:t>entregotarea2@gmail.com</a:t>
                      </a:r>
                      <a:endParaRPr sz="900" u="none" strike="noStrike" cap="none">
                        <a:latin typeface="Source Code Pro"/>
                        <a:ea typeface="Source Code Pro"/>
                        <a:cs typeface="Source Code Pro"/>
                        <a:sym typeface="Source Code Pro"/>
                      </a:endParaRPr>
                    </a:p>
                  </a:txBody>
                  <a:tcPr marL="91425" marR="91425" marT="0" marB="0" anchor="ctr">
                    <a:solidFill>
                      <a:schemeClr val="accent6"/>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s-419" sz="1000" b="1" u="none" strike="noStrike" cap="none">
                          <a:latin typeface="Source Code Pro"/>
                          <a:ea typeface="Source Code Pro"/>
                          <a:cs typeface="Source Code Pro"/>
                          <a:sym typeface="Source Code Pro"/>
                        </a:rPr>
                        <a:t>KARLA MÉNDEZ</a:t>
                      </a:r>
                      <a:endParaRPr sz="1000" b="1" u="none" strike="noStrike" cap="none">
                        <a:latin typeface="Source Code Pro"/>
                        <a:ea typeface="Source Code Pro"/>
                        <a:cs typeface="Source Code Pro"/>
                        <a:sym typeface="Source Code Pro"/>
                      </a:endParaRPr>
                    </a:p>
                    <a:p>
                      <a:pPr marL="0" marR="0" lvl="0" indent="0" algn="ctr" rtl="0">
                        <a:lnSpc>
                          <a:spcPct val="100000"/>
                        </a:lnSpc>
                        <a:spcBef>
                          <a:spcPts val="0"/>
                        </a:spcBef>
                        <a:spcAft>
                          <a:spcPts val="0"/>
                        </a:spcAft>
                        <a:buClr>
                          <a:srgbClr val="000000"/>
                        </a:buClr>
                        <a:buSzPts val="900"/>
                        <a:buFont typeface="Arial"/>
                        <a:buNone/>
                      </a:pPr>
                      <a:r>
                        <a:rPr lang="es-419" sz="900" u="none" strike="noStrike" cap="none">
                          <a:latin typeface="Source Code Pro"/>
                          <a:ea typeface="Source Code Pro"/>
                          <a:cs typeface="Source Code Pro"/>
                          <a:sym typeface="Source Code Pro"/>
                        </a:rPr>
                        <a:t>Religión</a:t>
                      </a:r>
                      <a:endParaRPr sz="900" u="none" strike="noStrike" cap="none">
                        <a:latin typeface="Source Code Pro"/>
                        <a:ea typeface="Source Code Pro"/>
                        <a:cs typeface="Source Code Pro"/>
                        <a:sym typeface="Source Code Pro"/>
                      </a:endParaRPr>
                    </a:p>
                    <a:p>
                      <a:pPr marL="0" marR="0" lvl="0" indent="0" algn="ctr" rtl="0">
                        <a:lnSpc>
                          <a:spcPct val="100000"/>
                        </a:lnSpc>
                        <a:spcBef>
                          <a:spcPts val="0"/>
                        </a:spcBef>
                        <a:spcAft>
                          <a:spcPts val="0"/>
                        </a:spcAft>
                        <a:buClr>
                          <a:srgbClr val="000000"/>
                        </a:buClr>
                        <a:buSzPts val="900"/>
                        <a:buFont typeface="Arial"/>
                        <a:buNone/>
                      </a:pPr>
                      <a:r>
                        <a:rPr lang="es-419" sz="900" u="none" strike="noStrike" cap="none">
                          <a:solidFill>
                            <a:schemeClr val="hlink"/>
                          </a:solidFill>
                          <a:uFill>
                            <a:noFill/>
                          </a:uFill>
                          <a:latin typeface="Source Code Pro"/>
                          <a:ea typeface="Source Code Pro"/>
                          <a:cs typeface="Source Code Pro"/>
                          <a:sym typeface="Source Code Pro"/>
                          <a:hlinkClick r:id="rId4"/>
                        </a:rPr>
                        <a:t>karlamendezaravena@gmail.com</a:t>
                      </a:r>
                      <a:r>
                        <a:rPr lang="es-419" sz="900" u="none" strike="noStrike" cap="none">
                          <a:latin typeface="Source Code Pro"/>
                          <a:ea typeface="Source Code Pro"/>
                          <a:cs typeface="Source Code Pro"/>
                          <a:sym typeface="Source Code Pro"/>
                        </a:rPr>
                        <a:t> </a:t>
                      </a:r>
                      <a:endParaRPr sz="900" u="none" strike="noStrike" cap="none">
                        <a:latin typeface="Source Code Pro"/>
                        <a:ea typeface="Source Code Pro"/>
                        <a:cs typeface="Source Code Pro"/>
                        <a:sym typeface="Source Code Pro"/>
                      </a:endParaRPr>
                    </a:p>
                  </a:txBody>
                  <a:tcPr marL="0" marR="34450" marT="0" marB="0" anchor="ctr">
                    <a:solidFill>
                      <a:schemeClr val="accent6"/>
                    </a:solidFill>
                  </a:tcPr>
                </a:tc>
              </a:tr>
            </a:tbl>
          </a:graphicData>
        </a:graphic>
      </p:graphicFrame>
      <p:graphicFrame>
        <p:nvGraphicFramePr>
          <p:cNvPr id="62" name="Google Shape;62;g852519e224_0_14"/>
          <p:cNvGraphicFramePr/>
          <p:nvPr/>
        </p:nvGraphicFramePr>
        <p:xfrm>
          <a:off x="1432413" y="2569275"/>
          <a:ext cx="6817875" cy="2128200"/>
        </p:xfrm>
        <a:graphic>
          <a:graphicData uri="http://schemas.openxmlformats.org/drawingml/2006/table">
            <a:tbl>
              <a:tblPr>
                <a:noFill/>
                <a:tableStyleId>{E7C41E99-D37A-490A-A96E-96659C1060F5}</a:tableStyleId>
              </a:tblPr>
              <a:tblGrid>
                <a:gridCol w="2272625"/>
                <a:gridCol w="2272625"/>
                <a:gridCol w="2272625"/>
              </a:tblGrid>
              <a:tr h="1547775">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Source Code Pro"/>
                        <a:ea typeface="Source Code Pro"/>
                        <a:cs typeface="Source Code Pro"/>
                        <a:sym typeface="Source Code Pro"/>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latin typeface="Source Code Pro"/>
                        <a:ea typeface="Source Code Pro"/>
                        <a:cs typeface="Source Code Pro"/>
                        <a:sym typeface="Source Code Pro"/>
                      </a:endParaRPr>
                    </a:p>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Source Code Pro"/>
                        <a:ea typeface="Source Code Pro"/>
                        <a:cs typeface="Source Code Pro"/>
                        <a:sym typeface="Source Code Pro"/>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Source Code Pro"/>
                        <a:ea typeface="Source Code Pro"/>
                        <a:cs typeface="Source Code Pro"/>
                        <a:sym typeface="Source Code Pro"/>
                      </a:endParaRPr>
                    </a:p>
                  </a:txBody>
                  <a:tcPr marL="91425" marR="91425" marT="91425" marB="91425"/>
                </a:tc>
              </a:tr>
              <a:tr h="580425">
                <a:tc>
                  <a:txBody>
                    <a:bodyPr/>
                    <a:lstStyle/>
                    <a:p>
                      <a:pPr marL="0" marR="0" lvl="0" indent="0" algn="ctr" rtl="0">
                        <a:lnSpc>
                          <a:spcPct val="100000"/>
                        </a:lnSpc>
                        <a:spcBef>
                          <a:spcPts val="0"/>
                        </a:spcBef>
                        <a:spcAft>
                          <a:spcPts val="0"/>
                        </a:spcAft>
                        <a:buClr>
                          <a:schemeClr val="dk1"/>
                        </a:buClr>
                        <a:buSzPts val="1000"/>
                        <a:buFont typeface="Arial"/>
                        <a:buNone/>
                      </a:pPr>
                      <a:r>
                        <a:rPr lang="es-419" sz="1000" b="1" u="none" strike="noStrike" cap="none">
                          <a:solidFill>
                            <a:schemeClr val="dk1"/>
                          </a:solidFill>
                          <a:latin typeface="Source Code Pro"/>
                          <a:ea typeface="Source Code Pro"/>
                          <a:cs typeface="Source Code Pro"/>
                          <a:sym typeface="Source Code Pro"/>
                        </a:rPr>
                        <a:t>LETICIA ARELLANO</a:t>
                      </a:r>
                      <a:endParaRPr sz="1000" b="1" u="none" strike="noStrike" cap="none">
                        <a:solidFill>
                          <a:schemeClr val="dk1"/>
                        </a:solidFill>
                        <a:latin typeface="Source Code Pro"/>
                        <a:ea typeface="Source Code Pro"/>
                        <a:cs typeface="Source Code Pro"/>
                        <a:sym typeface="Source Code Pro"/>
                      </a:endParaRPr>
                    </a:p>
                    <a:p>
                      <a:pPr marL="0" marR="0" lvl="0" indent="0" algn="ctr" rtl="0">
                        <a:lnSpc>
                          <a:spcPct val="100000"/>
                        </a:lnSpc>
                        <a:spcBef>
                          <a:spcPts val="0"/>
                        </a:spcBef>
                        <a:spcAft>
                          <a:spcPts val="0"/>
                        </a:spcAft>
                        <a:buClr>
                          <a:schemeClr val="dk1"/>
                        </a:buClr>
                        <a:buSzPts val="900"/>
                        <a:buFont typeface="Arial"/>
                        <a:buNone/>
                      </a:pPr>
                      <a:r>
                        <a:rPr lang="es-419" sz="900" u="none" strike="noStrike" cap="none">
                          <a:solidFill>
                            <a:schemeClr val="dk1"/>
                          </a:solidFill>
                          <a:latin typeface="Source Code Pro"/>
                          <a:ea typeface="Source Code Pro"/>
                          <a:cs typeface="Source Code Pro"/>
                          <a:sym typeface="Source Code Pro"/>
                        </a:rPr>
                        <a:t>Inglés</a:t>
                      </a:r>
                      <a:endParaRPr sz="900" u="none" strike="noStrike" cap="none">
                        <a:solidFill>
                          <a:schemeClr val="dk1"/>
                        </a:solidFill>
                        <a:latin typeface="Source Code Pro"/>
                        <a:ea typeface="Source Code Pro"/>
                        <a:cs typeface="Source Code Pro"/>
                        <a:sym typeface="Source Code Pro"/>
                      </a:endParaRPr>
                    </a:p>
                    <a:p>
                      <a:pPr marL="0" marR="0" lvl="0" indent="0" algn="ctr" rtl="0">
                        <a:lnSpc>
                          <a:spcPct val="100000"/>
                        </a:lnSpc>
                        <a:spcBef>
                          <a:spcPts val="0"/>
                        </a:spcBef>
                        <a:spcAft>
                          <a:spcPts val="0"/>
                        </a:spcAft>
                        <a:buClr>
                          <a:schemeClr val="dk1"/>
                        </a:buClr>
                        <a:buSzPts val="900"/>
                        <a:buFont typeface="Arial"/>
                        <a:buNone/>
                      </a:pPr>
                      <a:r>
                        <a:rPr lang="es-419" sz="900" u="none" strike="noStrike" cap="none">
                          <a:solidFill>
                            <a:schemeClr val="dk1"/>
                          </a:solidFill>
                          <a:latin typeface="Source Code Pro"/>
                          <a:ea typeface="Source Code Pro"/>
                          <a:cs typeface="Source Code Pro"/>
                          <a:sym typeface="Source Code Pro"/>
                        </a:rPr>
                        <a:t>larellanosilva@gmail.com</a:t>
                      </a:r>
                      <a:endParaRPr sz="900" u="none" strike="noStrike" cap="none">
                        <a:solidFill>
                          <a:schemeClr val="dk1"/>
                        </a:solidFill>
                        <a:latin typeface="Source Code Pro"/>
                        <a:ea typeface="Source Code Pro"/>
                        <a:cs typeface="Source Code Pro"/>
                        <a:sym typeface="Source Code Pro"/>
                      </a:endParaRPr>
                    </a:p>
                  </a:txBody>
                  <a:tcPr marL="0" marR="38350" marT="0" marB="0" anchor="ctr">
                    <a:solidFill>
                      <a:schemeClr val="accent6"/>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s-419" sz="1000" b="1" u="none" strike="noStrike" cap="none">
                          <a:latin typeface="Source Code Pro"/>
                          <a:ea typeface="Source Code Pro"/>
                          <a:cs typeface="Source Code Pro"/>
                          <a:sym typeface="Source Code Pro"/>
                        </a:rPr>
                        <a:t>CARLA PARADA</a:t>
                      </a:r>
                      <a:endParaRPr sz="1000" b="1" u="none" strike="noStrike" cap="none">
                        <a:latin typeface="Source Code Pro"/>
                        <a:ea typeface="Source Code Pro"/>
                        <a:cs typeface="Source Code Pro"/>
                        <a:sym typeface="Source Code Pro"/>
                      </a:endParaRPr>
                    </a:p>
                    <a:p>
                      <a:pPr marL="0" marR="0" lvl="0" indent="0" algn="ctr" rtl="0">
                        <a:lnSpc>
                          <a:spcPct val="100000"/>
                        </a:lnSpc>
                        <a:spcBef>
                          <a:spcPts val="0"/>
                        </a:spcBef>
                        <a:spcAft>
                          <a:spcPts val="0"/>
                        </a:spcAft>
                        <a:buClr>
                          <a:srgbClr val="000000"/>
                        </a:buClr>
                        <a:buSzPts val="900"/>
                        <a:buFont typeface="Arial"/>
                        <a:buNone/>
                      </a:pPr>
                      <a:r>
                        <a:rPr lang="es-419" sz="900">
                          <a:latin typeface="Source Code Pro"/>
                          <a:ea typeface="Source Code Pro"/>
                          <a:cs typeface="Source Code Pro"/>
                          <a:sym typeface="Source Code Pro"/>
                        </a:rPr>
                        <a:t>Educación física</a:t>
                      </a:r>
                      <a:endParaRPr sz="900" u="none" strike="noStrike" cap="none">
                        <a:latin typeface="Source Code Pro"/>
                        <a:ea typeface="Source Code Pro"/>
                        <a:cs typeface="Source Code Pro"/>
                        <a:sym typeface="Source Code Pro"/>
                      </a:endParaRPr>
                    </a:p>
                    <a:p>
                      <a:pPr marL="0" marR="0" lvl="0" indent="0" algn="ctr" rtl="0">
                        <a:lnSpc>
                          <a:spcPct val="100000"/>
                        </a:lnSpc>
                        <a:spcBef>
                          <a:spcPts val="0"/>
                        </a:spcBef>
                        <a:spcAft>
                          <a:spcPts val="0"/>
                        </a:spcAft>
                        <a:buClr>
                          <a:schemeClr val="dk1"/>
                        </a:buClr>
                        <a:buSzPts val="900"/>
                        <a:buFont typeface="Arial"/>
                        <a:buNone/>
                      </a:pPr>
                      <a:r>
                        <a:rPr lang="es-419" sz="900" u="none" strike="noStrike" cap="none">
                          <a:solidFill>
                            <a:schemeClr val="dk1"/>
                          </a:solidFill>
                          <a:latin typeface="Source Code Pro"/>
                          <a:ea typeface="Source Code Pro"/>
                          <a:cs typeface="Source Code Pro"/>
                          <a:sym typeface="Source Code Pro"/>
                        </a:rPr>
                        <a:t>profe.carlaparada@gmail.com</a:t>
                      </a:r>
                      <a:endParaRPr sz="900" u="none" strike="noStrike" cap="none">
                        <a:latin typeface="Source Code Pro"/>
                        <a:ea typeface="Source Code Pro"/>
                        <a:cs typeface="Source Code Pro"/>
                        <a:sym typeface="Source Code Pro"/>
                      </a:endParaRPr>
                    </a:p>
                  </a:txBody>
                  <a:tcPr marL="0" marR="34450" marT="0" marB="0" anchor="ctr">
                    <a:solidFill>
                      <a:schemeClr val="accent6"/>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s-419" sz="1000" b="1" u="none" strike="noStrike" cap="none">
                          <a:latin typeface="Source Code Pro"/>
                          <a:ea typeface="Source Code Pro"/>
                          <a:cs typeface="Source Code Pro"/>
                          <a:sym typeface="Source Code Pro"/>
                        </a:rPr>
                        <a:t>MARCELO RUZ</a:t>
                      </a:r>
                      <a:endParaRPr sz="1000" b="1" u="none" strike="noStrike" cap="none">
                        <a:latin typeface="Source Code Pro"/>
                        <a:ea typeface="Source Code Pro"/>
                        <a:cs typeface="Source Code Pro"/>
                        <a:sym typeface="Source Code Pro"/>
                      </a:endParaRPr>
                    </a:p>
                    <a:p>
                      <a:pPr marL="0" marR="0" lvl="0" indent="0" algn="ctr" rtl="0">
                        <a:lnSpc>
                          <a:spcPct val="100000"/>
                        </a:lnSpc>
                        <a:spcBef>
                          <a:spcPts val="0"/>
                        </a:spcBef>
                        <a:spcAft>
                          <a:spcPts val="0"/>
                        </a:spcAft>
                        <a:buClr>
                          <a:srgbClr val="000000"/>
                        </a:buClr>
                        <a:buSzPts val="900"/>
                        <a:buFont typeface="Arial"/>
                        <a:buNone/>
                      </a:pPr>
                      <a:r>
                        <a:rPr lang="es-419" sz="900">
                          <a:latin typeface="Source Code Pro"/>
                          <a:ea typeface="Source Code Pro"/>
                          <a:cs typeface="Source Code Pro"/>
                          <a:sym typeface="Source Code Pro"/>
                        </a:rPr>
                        <a:t>Educación </a:t>
                      </a:r>
                      <a:r>
                        <a:rPr lang="es-419" sz="900" u="none" strike="noStrike" cap="none">
                          <a:latin typeface="Source Code Pro"/>
                          <a:ea typeface="Source Code Pro"/>
                          <a:cs typeface="Source Code Pro"/>
                          <a:sym typeface="Source Code Pro"/>
                        </a:rPr>
                        <a:t>físic</a:t>
                      </a:r>
                      <a:r>
                        <a:rPr lang="es-419" sz="900">
                          <a:latin typeface="Source Code Pro"/>
                          <a:ea typeface="Source Code Pro"/>
                          <a:cs typeface="Source Code Pro"/>
                          <a:sym typeface="Source Code Pro"/>
                        </a:rPr>
                        <a:t>a</a:t>
                      </a:r>
                      <a:endParaRPr sz="900" u="none" strike="noStrike" cap="none">
                        <a:latin typeface="Source Code Pro"/>
                        <a:ea typeface="Source Code Pro"/>
                        <a:cs typeface="Source Code Pro"/>
                        <a:sym typeface="Source Code Pro"/>
                      </a:endParaRPr>
                    </a:p>
                    <a:p>
                      <a:pPr marL="0" marR="0" lvl="0" indent="0" algn="ctr" rtl="0">
                        <a:lnSpc>
                          <a:spcPct val="100000"/>
                        </a:lnSpc>
                        <a:spcBef>
                          <a:spcPts val="0"/>
                        </a:spcBef>
                        <a:spcAft>
                          <a:spcPts val="0"/>
                        </a:spcAft>
                        <a:buClr>
                          <a:schemeClr val="dk1"/>
                        </a:buClr>
                        <a:buSzPts val="900"/>
                        <a:buFont typeface="Arial"/>
                        <a:buNone/>
                      </a:pPr>
                      <a:r>
                        <a:rPr lang="es-419" sz="900" u="none" strike="noStrike" cap="none">
                          <a:solidFill>
                            <a:schemeClr val="dk1"/>
                          </a:solidFill>
                          <a:latin typeface="Source Code Pro"/>
                          <a:ea typeface="Source Code Pro"/>
                          <a:cs typeface="Source Code Pro"/>
                          <a:sym typeface="Source Code Pro"/>
                        </a:rPr>
                        <a:t>marceloruz1981@gmail.com</a:t>
                      </a:r>
                      <a:endParaRPr sz="900" u="none" strike="noStrike" cap="none">
                        <a:latin typeface="Source Code Pro"/>
                        <a:ea typeface="Source Code Pro"/>
                        <a:cs typeface="Source Code Pro"/>
                        <a:sym typeface="Source Code Pro"/>
                      </a:endParaRPr>
                    </a:p>
                  </a:txBody>
                  <a:tcPr marL="91425" marR="91425" marT="0" marB="0" anchor="ctr">
                    <a:solidFill>
                      <a:schemeClr val="accent6"/>
                    </a:solidFill>
                  </a:tcPr>
                </a:tc>
              </a:tr>
            </a:tbl>
          </a:graphicData>
        </a:graphic>
      </p:graphicFrame>
      <p:sp>
        <p:nvSpPr>
          <p:cNvPr id="63" name="Google Shape;63;g852519e224_0_14"/>
          <p:cNvSpPr txBox="1">
            <a:spLocks noGrp="1"/>
          </p:cNvSpPr>
          <p:nvPr>
            <p:ph type="ctrTitle" idx="4294967295"/>
          </p:nvPr>
        </p:nvSpPr>
        <p:spPr>
          <a:xfrm rot="-1476002">
            <a:off x="295464" y="1375436"/>
            <a:ext cx="2269378" cy="400182"/>
          </a:xfrm>
          <a:prstGeom prst="rect">
            <a:avLst/>
          </a:prstGeom>
          <a:noFill/>
          <a:ln>
            <a:noFill/>
          </a:ln>
        </p:spPr>
        <p:txBody>
          <a:bodyPr spcFirstLastPara="1" wrap="square" lIns="91425" tIns="0" rIns="91425" bIns="0" anchor="b" anchorCtr="0">
            <a:noAutofit/>
          </a:bodyPr>
          <a:lstStyle/>
          <a:p>
            <a:pPr marL="0" marR="0" lvl="0" indent="0" algn="r" rtl="0">
              <a:lnSpc>
                <a:spcPct val="100000"/>
              </a:lnSpc>
              <a:spcBef>
                <a:spcPts val="0"/>
              </a:spcBef>
              <a:spcAft>
                <a:spcPts val="0"/>
              </a:spcAft>
              <a:buClr>
                <a:schemeClr val="dk1"/>
              </a:buClr>
              <a:buSzPts val="2800"/>
              <a:buFont typeface="Arial"/>
              <a:buNone/>
            </a:pPr>
            <a:r>
              <a:rPr lang="es-419" sz="2300" b="1" i="0" u="sng" strike="noStrike" cap="none">
                <a:solidFill>
                  <a:srgbClr val="FF3E77"/>
                </a:solidFill>
                <a:latin typeface="Arial"/>
                <a:ea typeface="Arial"/>
                <a:cs typeface="Arial"/>
                <a:sym typeface="Arial"/>
              </a:rPr>
              <a:t>Profesores</a:t>
            </a:r>
            <a:endParaRPr sz="2300" b="1" i="0" u="sng" strike="noStrike" cap="none">
              <a:solidFill>
                <a:srgbClr val="FF3E77"/>
              </a:solidFill>
              <a:latin typeface="Arial"/>
              <a:ea typeface="Arial"/>
              <a:cs typeface="Arial"/>
              <a:sym typeface="Arial"/>
            </a:endParaRPr>
          </a:p>
        </p:txBody>
      </p:sp>
      <p:pic>
        <p:nvPicPr>
          <p:cNvPr id="64" name="Google Shape;64;g852519e224_0_14"/>
          <p:cNvPicPr preferRelativeResize="0"/>
          <p:nvPr/>
        </p:nvPicPr>
        <p:blipFill rotWithShape="1">
          <a:blip r:embed="rId5">
            <a:alphaModFix/>
          </a:blip>
          <a:srcRect/>
          <a:stretch/>
        </p:blipFill>
        <p:spPr>
          <a:xfrm>
            <a:off x="3064125" y="418325"/>
            <a:ext cx="1383615" cy="1490375"/>
          </a:xfrm>
          <a:prstGeom prst="rect">
            <a:avLst/>
          </a:prstGeom>
          <a:noFill/>
          <a:ln>
            <a:noFill/>
          </a:ln>
        </p:spPr>
      </p:pic>
      <p:pic>
        <p:nvPicPr>
          <p:cNvPr id="65" name="Google Shape;65;g852519e224_0_14"/>
          <p:cNvPicPr preferRelativeResize="0"/>
          <p:nvPr/>
        </p:nvPicPr>
        <p:blipFill rotWithShape="1">
          <a:blip r:embed="rId6">
            <a:alphaModFix/>
          </a:blip>
          <a:srcRect/>
          <a:stretch/>
        </p:blipFill>
        <p:spPr>
          <a:xfrm>
            <a:off x="1778488" y="2600950"/>
            <a:ext cx="1578336" cy="1490375"/>
          </a:xfrm>
          <a:prstGeom prst="rect">
            <a:avLst/>
          </a:prstGeom>
          <a:noFill/>
          <a:ln>
            <a:noFill/>
          </a:ln>
        </p:spPr>
      </p:pic>
      <p:pic>
        <p:nvPicPr>
          <p:cNvPr id="66" name="Google Shape;66;g852519e224_0_14"/>
          <p:cNvPicPr preferRelativeResize="0"/>
          <p:nvPr/>
        </p:nvPicPr>
        <p:blipFill rotWithShape="1">
          <a:blip r:embed="rId7">
            <a:alphaModFix/>
          </a:blip>
          <a:srcRect/>
          <a:stretch/>
        </p:blipFill>
        <p:spPr>
          <a:xfrm>
            <a:off x="6396748" y="2600948"/>
            <a:ext cx="1490355" cy="1490375"/>
          </a:xfrm>
          <a:prstGeom prst="rect">
            <a:avLst/>
          </a:prstGeom>
          <a:noFill/>
          <a:ln>
            <a:noFill/>
          </a:ln>
        </p:spPr>
      </p:pic>
      <p:pic>
        <p:nvPicPr>
          <p:cNvPr id="67" name="Google Shape;67;g852519e224_0_14"/>
          <p:cNvPicPr preferRelativeResize="0"/>
          <p:nvPr/>
        </p:nvPicPr>
        <p:blipFill rotWithShape="1">
          <a:blip r:embed="rId8">
            <a:alphaModFix/>
          </a:blip>
          <a:srcRect/>
          <a:stretch/>
        </p:blipFill>
        <p:spPr>
          <a:xfrm>
            <a:off x="4841375" y="353375"/>
            <a:ext cx="2185250" cy="1553726"/>
          </a:xfrm>
          <a:prstGeom prst="rect">
            <a:avLst/>
          </a:prstGeom>
          <a:noFill/>
          <a:ln>
            <a:noFill/>
          </a:ln>
        </p:spPr>
      </p:pic>
      <p:pic>
        <p:nvPicPr>
          <p:cNvPr id="68" name="Google Shape;68;g852519e224_0_14"/>
          <p:cNvPicPr preferRelativeResize="0"/>
          <p:nvPr/>
        </p:nvPicPr>
        <p:blipFill>
          <a:blip r:embed="rId9">
            <a:alphaModFix/>
          </a:blip>
          <a:stretch>
            <a:fillRect/>
          </a:stretch>
        </p:blipFill>
        <p:spPr>
          <a:xfrm>
            <a:off x="4052199" y="2556976"/>
            <a:ext cx="1578325" cy="15783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2"/>
        <p:cNvGrpSpPr/>
        <p:nvPr/>
      </p:nvGrpSpPr>
      <p:grpSpPr>
        <a:xfrm>
          <a:off x="0" y="0"/>
          <a:ext cx="0" cy="0"/>
          <a:chOff x="0" y="0"/>
          <a:chExt cx="0" cy="0"/>
        </a:xfrm>
      </p:grpSpPr>
      <p:sp>
        <p:nvSpPr>
          <p:cNvPr id="73" name="Google Shape;73;g8659c3c503_0_0"/>
          <p:cNvSpPr txBox="1">
            <a:spLocks noGrp="1"/>
          </p:cNvSpPr>
          <p:nvPr>
            <p:ph type="ctrTitle" idx="4294967295"/>
          </p:nvPr>
        </p:nvSpPr>
        <p:spPr>
          <a:xfrm rot="-5400000">
            <a:off x="-254549" y="1659950"/>
            <a:ext cx="2128200" cy="899100"/>
          </a:xfrm>
          <a:prstGeom prst="rect">
            <a:avLst/>
          </a:prstGeom>
          <a:noFill/>
          <a:ln>
            <a:noFill/>
          </a:ln>
        </p:spPr>
        <p:txBody>
          <a:bodyPr spcFirstLastPara="1" wrap="square" lIns="91425" tIns="0" rIns="91425" bIns="0" anchor="t" anchorCtr="0">
            <a:noAutofit/>
          </a:bodyPr>
          <a:lstStyle/>
          <a:p>
            <a:pPr marL="0" marR="0" lvl="0" indent="0" algn="r" rtl="0">
              <a:lnSpc>
                <a:spcPct val="100000"/>
              </a:lnSpc>
              <a:spcBef>
                <a:spcPts val="0"/>
              </a:spcBef>
              <a:spcAft>
                <a:spcPts val="0"/>
              </a:spcAft>
              <a:buClr>
                <a:schemeClr val="dk1"/>
              </a:buClr>
              <a:buSzPts val="2800"/>
              <a:buFont typeface="Arial"/>
              <a:buNone/>
            </a:pPr>
            <a:r>
              <a:rPr lang="es-419" sz="2300" b="1" i="0" u="none" strike="noStrike" cap="none">
                <a:solidFill>
                  <a:srgbClr val="FF3E77"/>
                </a:solidFill>
                <a:latin typeface="Arial"/>
                <a:ea typeface="Arial"/>
                <a:cs typeface="Arial"/>
                <a:sym typeface="Arial"/>
              </a:rPr>
              <a:t>Instrucciones generales</a:t>
            </a:r>
            <a:endParaRPr sz="2300" b="1" i="0" u="none" strike="noStrike" cap="none">
              <a:solidFill>
                <a:srgbClr val="FF3E77"/>
              </a:solidFill>
              <a:latin typeface="Arial"/>
              <a:ea typeface="Arial"/>
              <a:cs typeface="Arial"/>
              <a:sym typeface="Arial"/>
            </a:endParaRPr>
          </a:p>
        </p:txBody>
      </p:sp>
      <p:sp>
        <p:nvSpPr>
          <p:cNvPr id="74" name="Google Shape;74;g8659c3c503_0_0"/>
          <p:cNvSpPr txBox="1"/>
          <p:nvPr/>
        </p:nvSpPr>
        <p:spPr>
          <a:xfrm>
            <a:off x="1612075" y="290950"/>
            <a:ext cx="6537900" cy="228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419" sz="2400" b="1" dirty="0">
                <a:solidFill>
                  <a:srgbClr val="0070C0"/>
                </a:solidFill>
                <a:latin typeface="Montserrat"/>
                <a:ea typeface="Montserrat"/>
                <a:cs typeface="Montserrat"/>
                <a:sym typeface="Montserrat"/>
              </a:rPr>
              <a:t>Palabras iniciales</a:t>
            </a:r>
            <a:endParaRPr sz="1500" dirty="0">
              <a:solidFill>
                <a:srgbClr val="0070C0"/>
              </a:solidFill>
            </a:endParaRPr>
          </a:p>
          <a:p>
            <a:pPr marL="0" lvl="0" indent="0" algn="just" rtl="0">
              <a:spcBef>
                <a:spcPts val="600"/>
              </a:spcBef>
              <a:spcAft>
                <a:spcPts val="0"/>
              </a:spcAft>
              <a:buNone/>
            </a:pPr>
            <a:r>
              <a:rPr lang="es-419" sz="1500" dirty="0">
                <a:solidFill>
                  <a:srgbClr val="0070C0"/>
                </a:solidFill>
              </a:rPr>
              <a:t>Primero necesitamos estar bien con nosotros mismos, cuidar nuestra salud y la de quienes me rodean. Es por esto que los profesores de Segundo Ciclo te quieren invitar a formar parte de esta actividad diseñada con especial cariño, para que puedas compartir, reflexionar, aprender y vivenciar distintas experiencias ligadas al Bienestar y Salud. Así nos cuidamos, pero también aprendemos al mismo tiempo. Una parte importante de este trabajo es compartir lo que aprendas con las personas que te rodeas hoy, que te acompañan en este presente o alguien que sabes que lo necesite.</a:t>
            </a:r>
            <a:endParaRPr sz="1500" dirty="0">
              <a:solidFill>
                <a:srgbClr val="0070C0"/>
              </a:solidFill>
            </a:endParaRPr>
          </a:p>
          <a:p>
            <a:pPr marL="0" lvl="0" indent="0" algn="just" rtl="0">
              <a:spcBef>
                <a:spcPts val="600"/>
              </a:spcBef>
              <a:spcAft>
                <a:spcPts val="0"/>
              </a:spcAft>
              <a:buNone/>
            </a:pPr>
            <a:endParaRPr sz="1500" dirty="0">
              <a:solidFill>
                <a:srgbClr val="0070C0"/>
              </a:solidFill>
            </a:endParaRPr>
          </a:p>
          <a:p>
            <a:pPr marL="0" lvl="0" indent="0" algn="l" rtl="0">
              <a:spcBef>
                <a:spcPts val="0"/>
              </a:spcBef>
              <a:spcAft>
                <a:spcPts val="0"/>
              </a:spcAft>
              <a:buNone/>
            </a:pPr>
            <a:r>
              <a:rPr lang="es-419" sz="2400" b="1" dirty="0">
                <a:solidFill>
                  <a:srgbClr val="0070C0"/>
                </a:solidFill>
                <a:latin typeface="Montserrat"/>
                <a:ea typeface="Montserrat"/>
                <a:cs typeface="Montserrat"/>
                <a:sym typeface="Montserrat"/>
              </a:rPr>
              <a:t>Objetivos del Proyecto</a:t>
            </a:r>
            <a:endParaRPr sz="2400" b="1" dirty="0">
              <a:solidFill>
                <a:srgbClr val="0070C0"/>
              </a:solidFill>
              <a:latin typeface="Montserrat"/>
              <a:ea typeface="Montserrat"/>
              <a:cs typeface="Montserrat"/>
              <a:sym typeface="Montserrat"/>
            </a:endParaRPr>
          </a:p>
          <a:p>
            <a:pPr marL="457200" lvl="0" indent="-323850" algn="just" rtl="0">
              <a:spcBef>
                <a:spcPts val="600"/>
              </a:spcBef>
              <a:spcAft>
                <a:spcPts val="0"/>
              </a:spcAft>
              <a:buClr>
                <a:srgbClr val="000000"/>
              </a:buClr>
              <a:buSzPts val="1500"/>
              <a:buChar char="◂"/>
            </a:pPr>
            <a:r>
              <a:rPr lang="es-419" sz="1500" dirty="0">
                <a:solidFill>
                  <a:srgbClr val="0070C0"/>
                </a:solidFill>
              </a:rPr>
              <a:t>Aportar a mi bienestar y salud personal.</a:t>
            </a:r>
            <a:endParaRPr sz="1500" dirty="0">
              <a:solidFill>
                <a:srgbClr val="0070C0"/>
              </a:solidFill>
            </a:endParaRPr>
          </a:p>
          <a:p>
            <a:pPr marL="457200" lvl="0" indent="-323850" algn="just" rtl="0">
              <a:spcBef>
                <a:spcPts val="600"/>
              </a:spcBef>
              <a:spcAft>
                <a:spcPts val="0"/>
              </a:spcAft>
              <a:buClr>
                <a:srgbClr val="000000"/>
              </a:buClr>
              <a:buSzPts val="1500"/>
              <a:buChar char="◂"/>
            </a:pPr>
            <a:r>
              <a:rPr lang="es-419" sz="1500" dirty="0">
                <a:solidFill>
                  <a:srgbClr val="0070C0"/>
                </a:solidFill>
              </a:rPr>
              <a:t>Contribuir a la salud de los demás.</a:t>
            </a:r>
            <a:endParaRPr sz="1500" dirty="0">
              <a:solidFill>
                <a:srgbClr val="0070C0"/>
              </a:solidFill>
            </a:endParaRPr>
          </a:p>
          <a:p>
            <a:pPr marL="457200" lvl="0" indent="-323850" algn="just" rtl="0">
              <a:spcBef>
                <a:spcPts val="600"/>
              </a:spcBef>
              <a:spcAft>
                <a:spcPts val="0"/>
              </a:spcAft>
              <a:buClr>
                <a:srgbClr val="000000"/>
              </a:buClr>
              <a:buSzPts val="1500"/>
              <a:buChar char="◂"/>
            </a:pPr>
            <a:r>
              <a:rPr lang="es-419" sz="1500" dirty="0">
                <a:solidFill>
                  <a:srgbClr val="0070C0"/>
                </a:solidFill>
              </a:rPr>
              <a:t>Compartir y reflexionar de lo que aprendo en torno al bienestar y la salud con quienes me rodean.</a:t>
            </a:r>
            <a:endParaRPr sz="1500" dirty="0">
              <a:solidFill>
                <a:srgbClr val="0070C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8"/>
        <p:cNvGrpSpPr/>
        <p:nvPr/>
      </p:nvGrpSpPr>
      <p:grpSpPr>
        <a:xfrm>
          <a:off x="0" y="0"/>
          <a:ext cx="0" cy="0"/>
          <a:chOff x="0" y="0"/>
          <a:chExt cx="0" cy="0"/>
        </a:xfrm>
      </p:grpSpPr>
      <p:sp>
        <p:nvSpPr>
          <p:cNvPr id="79" name="Google Shape;79;g8659c3c503_0_14"/>
          <p:cNvSpPr txBox="1">
            <a:spLocks noGrp="1"/>
          </p:cNvSpPr>
          <p:nvPr>
            <p:ph type="ctrTitle" idx="4294967295"/>
          </p:nvPr>
        </p:nvSpPr>
        <p:spPr>
          <a:xfrm rot="-5400000">
            <a:off x="-540925" y="1930775"/>
            <a:ext cx="2831400" cy="899100"/>
          </a:xfrm>
          <a:prstGeom prst="rect">
            <a:avLst/>
          </a:prstGeom>
          <a:noFill/>
          <a:ln>
            <a:noFill/>
          </a:ln>
        </p:spPr>
        <p:txBody>
          <a:bodyPr spcFirstLastPara="1" wrap="square" lIns="91425" tIns="0" rIns="91425" bIns="0" anchor="t" anchorCtr="0">
            <a:noAutofit/>
          </a:bodyPr>
          <a:lstStyle/>
          <a:p>
            <a:pPr marL="0" marR="0" lvl="0" indent="0" algn="r" rtl="0">
              <a:lnSpc>
                <a:spcPct val="100000"/>
              </a:lnSpc>
              <a:spcBef>
                <a:spcPts val="0"/>
              </a:spcBef>
              <a:spcAft>
                <a:spcPts val="0"/>
              </a:spcAft>
              <a:buClr>
                <a:schemeClr val="dk1"/>
              </a:buClr>
              <a:buSzPts val="2800"/>
              <a:buFont typeface="Arial"/>
              <a:buNone/>
            </a:pPr>
            <a:r>
              <a:rPr lang="es-419" sz="2300" b="1">
                <a:solidFill>
                  <a:srgbClr val="FF3E77"/>
                </a:solidFill>
              </a:rPr>
              <a:t>Instrucciones generales</a:t>
            </a:r>
            <a:endParaRPr sz="2300" b="1" i="0" u="none" strike="noStrike" cap="none">
              <a:solidFill>
                <a:srgbClr val="FF3E77"/>
              </a:solidFill>
              <a:latin typeface="Arial"/>
              <a:ea typeface="Arial"/>
              <a:cs typeface="Arial"/>
              <a:sym typeface="Arial"/>
            </a:endParaRPr>
          </a:p>
        </p:txBody>
      </p:sp>
      <p:sp>
        <p:nvSpPr>
          <p:cNvPr id="80" name="Google Shape;80;g8659c3c503_0_14"/>
          <p:cNvSpPr txBox="1"/>
          <p:nvPr/>
        </p:nvSpPr>
        <p:spPr>
          <a:xfrm>
            <a:off x="1584675" y="3102225"/>
            <a:ext cx="3505800" cy="1869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g8659c3c503_0_14"/>
          <p:cNvSpPr txBox="1"/>
          <p:nvPr/>
        </p:nvSpPr>
        <p:spPr>
          <a:xfrm>
            <a:off x="2679325" y="253550"/>
            <a:ext cx="3640500" cy="1160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419" sz="2000" b="1" dirty="0">
                <a:solidFill>
                  <a:srgbClr val="0070C0"/>
                </a:solidFill>
                <a:latin typeface="Montserrat"/>
                <a:ea typeface="Montserrat"/>
                <a:cs typeface="Montserrat"/>
                <a:sym typeface="Montserrat"/>
              </a:rPr>
              <a:t>¿Qué es Bienestar y Salud para la Comunidad Arrupiana?</a:t>
            </a:r>
            <a:endParaRPr dirty="0">
              <a:solidFill>
                <a:srgbClr val="0070C0"/>
              </a:solidFill>
            </a:endParaRPr>
          </a:p>
        </p:txBody>
      </p:sp>
      <p:sp>
        <p:nvSpPr>
          <p:cNvPr id="82" name="Google Shape;82;g8659c3c503_0_14"/>
          <p:cNvSpPr txBox="1"/>
          <p:nvPr/>
        </p:nvSpPr>
        <p:spPr>
          <a:xfrm>
            <a:off x="1584675" y="1213450"/>
            <a:ext cx="5848500" cy="3000000"/>
          </a:xfrm>
          <a:prstGeom prst="rect">
            <a:avLst/>
          </a:prstGeom>
          <a:noFill/>
          <a:ln>
            <a:noFill/>
          </a:ln>
        </p:spPr>
        <p:txBody>
          <a:bodyPr spcFirstLastPara="1" wrap="square" lIns="91425" tIns="91425" rIns="91425" bIns="91425" anchor="t" anchorCtr="0">
            <a:noAutofit/>
          </a:bodyPr>
          <a:lstStyle/>
          <a:p>
            <a:pPr marL="457200" lvl="0" indent="-317500" algn="just" rtl="0">
              <a:spcBef>
                <a:spcPts val="600"/>
              </a:spcBef>
              <a:spcAft>
                <a:spcPts val="0"/>
              </a:spcAft>
              <a:buClr>
                <a:schemeClr val="dk1"/>
              </a:buClr>
              <a:buSzPts val="1400"/>
              <a:buChar char="◂"/>
            </a:pPr>
            <a:r>
              <a:rPr lang="es-419" dirty="0">
                <a:solidFill>
                  <a:srgbClr val="0070C0"/>
                </a:solidFill>
              </a:rPr>
              <a:t>La Salud es un estado de completo bienestar físico, emocional, espiritual, mental y social, y no solamente por la presencia o ausencia de una enfermedad, también inciden factores (internos y/o externos) económicos, ambientales, de la seguridad alimentaria, entre otros. Podemos ponerla en práctica para prevenir, disminuir y sanar enfermedades, o bien, disfrutar y gozar de una buena salud o también aportar y mejorar el entorno de quienes me rodean.</a:t>
            </a:r>
            <a:endParaRPr dirty="0">
              <a:solidFill>
                <a:srgbClr val="0070C0"/>
              </a:solidFill>
            </a:endParaRPr>
          </a:p>
          <a:p>
            <a:pPr marL="457200" lvl="0" indent="-317500" algn="just" rtl="0">
              <a:spcBef>
                <a:spcPts val="600"/>
              </a:spcBef>
              <a:spcAft>
                <a:spcPts val="0"/>
              </a:spcAft>
              <a:buClr>
                <a:schemeClr val="dk1"/>
              </a:buClr>
              <a:buSzPts val="1400"/>
              <a:buChar char="◂"/>
            </a:pPr>
            <a:r>
              <a:rPr lang="es-419" dirty="0">
                <a:solidFill>
                  <a:srgbClr val="0070C0"/>
                </a:solidFill>
              </a:rPr>
              <a:t>Es muy importante que trabajes tu concepto de salud y visualices que es lo que te aporta bienestar!</a:t>
            </a:r>
            <a:endParaRPr dirty="0">
              <a:solidFill>
                <a:srgbClr val="0070C0"/>
              </a:solidFill>
            </a:endParaRPr>
          </a:p>
        </p:txBody>
      </p:sp>
      <p:pic>
        <p:nvPicPr>
          <p:cNvPr id="83" name="Google Shape;83;g8659c3c503_0_14"/>
          <p:cNvPicPr preferRelativeResize="0"/>
          <p:nvPr/>
        </p:nvPicPr>
        <p:blipFill>
          <a:blip r:embed="rId4">
            <a:alphaModFix/>
          </a:blip>
          <a:stretch>
            <a:fillRect/>
          </a:stretch>
        </p:blipFill>
        <p:spPr>
          <a:xfrm>
            <a:off x="3648875" y="3670475"/>
            <a:ext cx="1441600" cy="14431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
        <p:cNvGrpSpPr/>
        <p:nvPr/>
      </p:nvGrpSpPr>
      <p:grpSpPr>
        <a:xfrm>
          <a:off x="0" y="0"/>
          <a:ext cx="0" cy="0"/>
          <a:chOff x="0" y="0"/>
          <a:chExt cx="0" cy="0"/>
        </a:xfrm>
      </p:grpSpPr>
      <p:sp>
        <p:nvSpPr>
          <p:cNvPr id="88" name="Google Shape;88;g8659c3c503_0_5"/>
          <p:cNvSpPr txBox="1">
            <a:spLocks noGrp="1"/>
          </p:cNvSpPr>
          <p:nvPr>
            <p:ph type="ctrTitle" idx="4294967295"/>
          </p:nvPr>
        </p:nvSpPr>
        <p:spPr>
          <a:xfrm rot="-5400000">
            <a:off x="-254549" y="1659950"/>
            <a:ext cx="2128200" cy="899100"/>
          </a:xfrm>
          <a:prstGeom prst="rect">
            <a:avLst/>
          </a:prstGeom>
          <a:noFill/>
          <a:ln>
            <a:noFill/>
          </a:ln>
        </p:spPr>
        <p:txBody>
          <a:bodyPr spcFirstLastPara="1" wrap="square" lIns="91425" tIns="0" rIns="91425" bIns="0" anchor="t" anchorCtr="0">
            <a:noAutofit/>
          </a:bodyPr>
          <a:lstStyle/>
          <a:p>
            <a:pPr marL="0" marR="0" lvl="0" indent="0" algn="r" rtl="0">
              <a:lnSpc>
                <a:spcPct val="100000"/>
              </a:lnSpc>
              <a:spcBef>
                <a:spcPts val="0"/>
              </a:spcBef>
              <a:spcAft>
                <a:spcPts val="0"/>
              </a:spcAft>
              <a:buClr>
                <a:schemeClr val="dk1"/>
              </a:buClr>
              <a:buSzPts val="2800"/>
              <a:buFont typeface="Arial"/>
              <a:buNone/>
            </a:pPr>
            <a:r>
              <a:rPr lang="es-419" sz="2300" b="1" i="0" u="none" strike="noStrike" cap="none">
                <a:solidFill>
                  <a:srgbClr val="FF3E77"/>
                </a:solidFill>
                <a:latin typeface="Arial"/>
                <a:ea typeface="Arial"/>
                <a:cs typeface="Arial"/>
                <a:sym typeface="Arial"/>
              </a:rPr>
              <a:t>Instrucciones generales</a:t>
            </a:r>
            <a:endParaRPr sz="2300" b="1" i="0" u="none" strike="noStrike" cap="none">
              <a:solidFill>
                <a:srgbClr val="FF3E77"/>
              </a:solidFill>
              <a:latin typeface="Arial"/>
              <a:ea typeface="Arial"/>
              <a:cs typeface="Arial"/>
              <a:sym typeface="Arial"/>
            </a:endParaRPr>
          </a:p>
        </p:txBody>
      </p:sp>
      <p:sp>
        <p:nvSpPr>
          <p:cNvPr id="89" name="Google Shape;89;g8659c3c503_0_5"/>
          <p:cNvSpPr txBox="1"/>
          <p:nvPr/>
        </p:nvSpPr>
        <p:spPr>
          <a:xfrm>
            <a:off x="1612075" y="290950"/>
            <a:ext cx="6537900" cy="228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419" sz="2400" b="1" dirty="0">
                <a:solidFill>
                  <a:srgbClr val="0070C0"/>
                </a:solidFill>
                <a:latin typeface="Montserrat"/>
                <a:ea typeface="Montserrat"/>
                <a:cs typeface="Montserrat"/>
                <a:sym typeface="Montserrat"/>
              </a:rPr>
              <a:t>Etapas del proyecto</a:t>
            </a:r>
            <a:endParaRPr sz="1500" dirty="0">
              <a:solidFill>
                <a:srgbClr val="0070C0"/>
              </a:solidFill>
            </a:endParaRPr>
          </a:p>
          <a:p>
            <a:pPr marL="0" lvl="0" indent="0" algn="just" rtl="0">
              <a:spcBef>
                <a:spcPts val="600"/>
              </a:spcBef>
              <a:spcAft>
                <a:spcPts val="0"/>
              </a:spcAft>
              <a:buNone/>
            </a:pPr>
            <a:endParaRPr sz="1500" dirty="0">
              <a:solidFill>
                <a:srgbClr val="0070C0"/>
              </a:solidFill>
            </a:endParaRPr>
          </a:p>
        </p:txBody>
      </p:sp>
      <p:sp>
        <p:nvSpPr>
          <p:cNvPr id="90" name="Google Shape;90;g8659c3c503_0_5"/>
          <p:cNvSpPr txBox="1"/>
          <p:nvPr/>
        </p:nvSpPr>
        <p:spPr>
          <a:xfrm>
            <a:off x="2282150" y="801750"/>
            <a:ext cx="6537900" cy="4094100"/>
          </a:xfrm>
          <a:prstGeom prst="rect">
            <a:avLst/>
          </a:prstGeom>
          <a:noFill/>
          <a:ln>
            <a:noFill/>
          </a:ln>
        </p:spPr>
        <p:txBody>
          <a:bodyPr spcFirstLastPara="1" wrap="square" lIns="91425" tIns="91425" rIns="91425" bIns="91425" anchor="t" anchorCtr="0">
            <a:noAutofit/>
          </a:bodyPr>
          <a:lstStyle/>
          <a:p>
            <a:pPr marL="0" lvl="0" indent="0" algn="just" rtl="0">
              <a:spcBef>
                <a:spcPts val="600"/>
              </a:spcBef>
              <a:spcAft>
                <a:spcPts val="0"/>
              </a:spcAft>
              <a:buNone/>
            </a:pPr>
            <a:r>
              <a:rPr lang="es-419" sz="1500" b="1" dirty="0">
                <a:solidFill>
                  <a:srgbClr val="0070C0"/>
                </a:solidFill>
              </a:rPr>
              <a:t>Leer atentamente cada actividad:</a:t>
            </a:r>
            <a:r>
              <a:rPr lang="es-419" sz="1500" dirty="0">
                <a:solidFill>
                  <a:srgbClr val="0070C0"/>
                </a:solidFill>
              </a:rPr>
              <a:t> Cada asignatura te propondrá preguntas y desafíos a realizar en torno a la salud y el bienestar desde diferentes enfoques.</a:t>
            </a:r>
            <a:endParaRPr sz="1500" dirty="0">
              <a:solidFill>
                <a:srgbClr val="0070C0"/>
              </a:solidFill>
            </a:endParaRPr>
          </a:p>
          <a:p>
            <a:pPr marL="0" lvl="0" indent="0" algn="just" rtl="0">
              <a:spcBef>
                <a:spcPts val="600"/>
              </a:spcBef>
              <a:spcAft>
                <a:spcPts val="0"/>
              </a:spcAft>
              <a:buNone/>
            </a:pPr>
            <a:r>
              <a:rPr lang="es-419" sz="1500" dirty="0">
                <a:solidFill>
                  <a:srgbClr val="0070C0"/>
                </a:solidFill>
              </a:rPr>
              <a:t> </a:t>
            </a:r>
            <a:endParaRPr sz="1500" dirty="0">
              <a:solidFill>
                <a:srgbClr val="0070C0"/>
              </a:solidFill>
            </a:endParaRPr>
          </a:p>
          <a:p>
            <a:pPr marL="0" lvl="0" indent="0" algn="just" rtl="0">
              <a:spcBef>
                <a:spcPts val="600"/>
              </a:spcBef>
              <a:spcAft>
                <a:spcPts val="0"/>
              </a:spcAft>
              <a:buNone/>
            </a:pPr>
            <a:r>
              <a:rPr lang="es-419" sz="1500" b="1" dirty="0">
                <a:solidFill>
                  <a:srgbClr val="0070C0"/>
                </a:solidFill>
              </a:rPr>
              <a:t>Reflexionar con paciencia y responder: </a:t>
            </a:r>
            <a:r>
              <a:rPr lang="es-419" sz="1500" dirty="0">
                <a:solidFill>
                  <a:srgbClr val="0070C0"/>
                </a:solidFill>
              </a:rPr>
              <a:t>Luego,</a:t>
            </a:r>
            <a:r>
              <a:rPr lang="es-419" sz="1500" b="1" dirty="0">
                <a:solidFill>
                  <a:srgbClr val="0070C0"/>
                </a:solidFill>
              </a:rPr>
              <a:t> </a:t>
            </a:r>
            <a:r>
              <a:rPr lang="es-419" sz="1500" dirty="0">
                <a:solidFill>
                  <a:srgbClr val="0070C0"/>
                </a:solidFill>
              </a:rPr>
              <a:t>a medida que vayas avanzando en las actividades por asignatura, te darás cuenta que hay actividades teóricas, prácticas y didácticas, algunas de ellas diseñadas para ser compartidas con tus círculos cercanos. No olvides que este es tu espacio de aprendizaje, aprovecha y date el tiempo.</a:t>
            </a:r>
            <a:endParaRPr sz="1500" dirty="0">
              <a:solidFill>
                <a:srgbClr val="0070C0"/>
              </a:solidFill>
            </a:endParaRPr>
          </a:p>
          <a:p>
            <a:pPr marL="0" lvl="0" indent="0" algn="just" rtl="0">
              <a:spcBef>
                <a:spcPts val="600"/>
              </a:spcBef>
              <a:spcAft>
                <a:spcPts val="0"/>
              </a:spcAft>
              <a:buNone/>
            </a:pPr>
            <a:endParaRPr sz="1500" dirty="0">
              <a:solidFill>
                <a:srgbClr val="0070C0"/>
              </a:solidFill>
            </a:endParaRPr>
          </a:p>
          <a:p>
            <a:pPr marL="0" lvl="0" indent="0" algn="just" rtl="0">
              <a:spcBef>
                <a:spcPts val="600"/>
              </a:spcBef>
              <a:spcAft>
                <a:spcPts val="0"/>
              </a:spcAft>
              <a:buNone/>
            </a:pPr>
            <a:r>
              <a:rPr lang="es-419" sz="1500" b="1" dirty="0">
                <a:solidFill>
                  <a:srgbClr val="0070C0"/>
                </a:solidFill>
              </a:rPr>
              <a:t>Compartir y pedir ayuda! Es importante para el bienestar social compartir tus conocimientos con quienes te rodean, las actividades están preparadas para que te sientas en libertad de crear, si no se te ocurren ideas puedes contactarte con tus profesores! </a:t>
            </a:r>
            <a:endParaRPr sz="1500" b="1" dirty="0">
              <a:solidFill>
                <a:srgbClr val="0070C0"/>
              </a:solidFill>
            </a:endParaRPr>
          </a:p>
          <a:p>
            <a:pPr marL="0" lvl="0" indent="0" algn="just" rtl="0">
              <a:spcBef>
                <a:spcPts val="600"/>
              </a:spcBef>
              <a:spcAft>
                <a:spcPts val="0"/>
              </a:spcAft>
              <a:buNone/>
            </a:pPr>
            <a:r>
              <a:rPr lang="es-419" sz="1500" b="1" dirty="0">
                <a:solidFill>
                  <a:srgbClr val="0070C0"/>
                </a:solidFill>
              </a:rPr>
              <a:t>*Nota: Es importante que hagas llegar tus resultados a un profesor, nos fijamos en tu creatividad y claridad del mensaje entregado.</a:t>
            </a:r>
            <a:endParaRPr dirty="0">
              <a:solidFill>
                <a:srgbClr val="0070C0"/>
              </a:solidFill>
            </a:endParaRPr>
          </a:p>
        </p:txBody>
      </p:sp>
      <p:sp>
        <p:nvSpPr>
          <p:cNvPr id="91" name="Google Shape;91;g8659c3c503_0_5"/>
          <p:cNvSpPr/>
          <p:nvPr/>
        </p:nvSpPr>
        <p:spPr>
          <a:xfrm>
            <a:off x="1435550" y="924850"/>
            <a:ext cx="713100" cy="724200"/>
          </a:xfrm>
          <a:prstGeom prst="ellipse">
            <a:avLst/>
          </a:prstGeom>
          <a:solidFill>
            <a:srgbClr val="45818E"/>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419" sz="3100">
                <a:latin typeface="Comic Sans MS"/>
                <a:ea typeface="Comic Sans MS"/>
                <a:cs typeface="Comic Sans MS"/>
                <a:sym typeface="Comic Sans MS"/>
              </a:rPr>
              <a:t>1</a:t>
            </a:r>
            <a:endParaRPr sz="3100">
              <a:latin typeface="Comic Sans MS"/>
              <a:ea typeface="Comic Sans MS"/>
              <a:cs typeface="Comic Sans MS"/>
              <a:sym typeface="Comic Sans MS"/>
            </a:endParaRPr>
          </a:p>
        </p:txBody>
      </p:sp>
      <p:sp>
        <p:nvSpPr>
          <p:cNvPr id="92" name="Google Shape;92;g8659c3c503_0_5"/>
          <p:cNvSpPr/>
          <p:nvPr/>
        </p:nvSpPr>
        <p:spPr>
          <a:xfrm>
            <a:off x="1414087" y="2154850"/>
            <a:ext cx="713100" cy="724200"/>
          </a:xfrm>
          <a:prstGeom prst="ellipse">
            <a:avLst/>
          </a:prstGeom>
          <a:solidFill>
            <a:srgbClr val="45818E"/>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419" sz="3100">
                <a:latin typeface="Comic Sans MS"/>
                <a:ea typeface="Comic Sans MS"/>
                <a:cs typeface="Comic Sans MS"/>
                <a:sym typeface="Comic Sans MS"/>
              </a:rPr>
              <a:t>2</a:t>
            </a:r>
            <a:endParaRPr sz="3100">
              <a:latin typeface="Comic Sans MS"/>
              <a:ea typeface="Comic Sans MS"/>
              <a:cs typeface="Comic Sans MS"/>
              <a:sym typeface="Comic Sans MS"/>
            </a:endParaRPr>
          </a:p>
        </p:txBody>
      </p:sp>
      <p:sp>
        <p:nvSpPr>
          <p:cNvPr id="93" name="Google Shape;93;g8659c3c503_0_5"/>
          <p:cNvSpPr/>
          <p:nvPr/>
        </p:nvSpPr>
        <p:spPr>
          <a:xfrm>
            <a:off x="1435550" y="3384850"/>
            <a:ext cx="713100" cy="724200"/>
          </a:xfrm>
          <a:prstGeom prst="ellipse">
            <a:avLst/>
          </a:prstGeom>
          <a:solidFill>
            <a:srgbClr val="45818E"/>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419" sz="3100">
                <a:latin typeface="Comic Sans MS"/>
                <a:ea typeface="Comic Sans MS"/>
                <a:cs typeface="Comic Sans MS"/>
                <a:sym typeface="Comic Sans MS"/>
              </a:rPr>
              <a:t>3</a:t>
            </a:r>
            <a:endParaRPr sz="3100">
              <a:latin typeface="Comic Sans MS"/>
              <a:ea typeface="Comic Sans MS"/>
              <a:cs typeface="Comic Sans MS"/>
              <a:sym typeface="Comic Sans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7"/>
        <p:cNvGrpSpPr/>
        <p:nvPr/>
      </p:nvGrpSpPr>
      <p:grpSpPr>
        <a:xfrm>
          <a:off x="0" y="0"/>
          <a:ext cx="0" cy="0"/>
          <a:chOff x="0" y="0"/>
          <a:chExt cx="0" cy="0"/>
        </a:xfrm>
      </p:grpSpPr>
      <p:sp>
        <p:nvSpPr>
          <p:cNvPr id="98" name="Google Shape;98;g8659c3c503_0_70"/>
          <p:cNvSpPr txBox="1">
            <a:spLocks noGrp="1"/>
          </p:cNvSpPr>
          <p:nvPr>
            <p:ph type="ctrTitle" idx="4294967295"/>
          </p:nvPr>
        </p:nvSpPr>
        <p:spPr>
          <a:xfrm rot="-5400000">
            <a:off x="-287326" y="1727700"/>
            <a:ext cx="2128200" cy="832800"/>
          </a:xfrm>
          <a:prstGeom prst="rect">
            <a:avLst/>
          </a:prstGeom>
          <a:noFill/>
          <a:ln>
            <a:noFill/>
          </a:ln>
        </p:spPr>
        <p:txBody>
          <a:bodyPr spcFirstLastPara="1" wrap="square" lIns="91425" tIns="0" rIns="91425" bIns="0" anchor="ctr" anchorCtr="0">
            <a:noAutofit/>
          </a:bodyPr>
          <a:lstStyle/>
          <a:p>
            <a:pPr marL="0" marR="0" lvl="0" indent="0" algn="r" rtl="0">
              <a:lnSpc>
                <a:spcPct val="100000"/>
              </a:lnSpc>
              <a:spcBef>
                <a:spcPts val="0"/>
              </a:spcBef>
              <a:spcAft>
                <a:spcPts val="0"/>
              </a:spcAft>
              <a:buClr>
                <a:schemeClr val="dk1"/>
              </a:buClr>
              <a:buSzPts val="2800"/>
              <a:buFont typeface="Arial"/>
              <a:buNone/>
            </a:pPr>
            <a:r>
              <a:rPr lang="es-419" sz="2300" b="1" i="0" u="none" strike="noStrike" cap="none">
                <a:solidFill>
                  <a:srgbClr val="FF3E77"/>
                </a:solidFill>
                <a:latin typeface="Arial"/>
                <a:ea typeface="Arial"/>
                <a:cs typeface="Arial"/>
                <a:sym typeface="Arial"/>
              </a:rPr>
              <a:t>INGLÉS</a:t>
            </a:r>
            <a:endParaRPr sz="2300" b="1" i="0" u="none" strike="noStrike" cap="none">
              <a:solidFill>
                <a:srgbClr val="FF3E77"/>
              </a:solidFill>
              <a:latin typeface="Arial"/>
              <a:ea typeface="Arial"/>
              <a:cs typeface="Arial"/>
              <a:sym typeface="Arial"/>
            </a:endParaRPr>
          </a:p>
        </p:txBody>
      </p:sp>
      <p:sp>
        <p:nvSpPr>
          <p:cNvPr id="99" name="Google Shape;99;g8659c3c503_0_70"/>
          <p:cNvSpPr txBox="1"/>
          <p:nvPr/>
        </p:nvSpPr>
        <p:spPr>
          <a:xfrm>
            <a:off x="1444800" y="406475"/>
            <a:ext cx="7195200" cy="4453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419" sz="1600" dirty="0">
                <a:solidFill>
                  <a:srgbClr val="D23369"/>
                </a:solidFill>
                <a:latin typeface="Bangers"/>
                <a:ea typeface="Bangers"/>
                <a:cs typeface="Bangers"/>
                <a:sym typeface="Bangers"/>
              </a:rPr>
              <a:t>What should you do to be healthy?</a:t>
            </a:r>
            <a:endParaRPr sz="1600" dirty="0">
              <a:solidFill>
                <a:srgbClr val="D23369"/>
              </a:solidFill>
              <a:latin typeface="Bangers"/>
              <a:ea typeface="Bangers"/>
              <a:cs typeface="Bangers"/>
              <a:sym typeface="Bangers"/>
            </a:endParaRPr>
          </a:p>
          <a:p>
            <a:pPr marL="0" lvl="0" indent="0" algn="l" rtl="0">
              <a:lnSpc>
                <a:spcPct val="115000"/>
              </a:lnSpc>
              <a:spcBef>
                <a:spcPts val="1200"/>
              </a:spcBef>
              <a:spcAft>
                <a:spcPts val="0"/>
              </a:spcAft>
              <a:buClr>
                <a:schemeClr val="dk1"/>
              </a:buClr>
              <a:buSzPts val="1100"/>
              <a:buFont typeface="Arial"/>
              <a:buNone/>
            </a:pPr>
            <a:r>
              <a:rPr lang="es-419" sz="1100" dirty="0">
                <a:solidFill>
                  <a:srgbClr val="002060"/>
                </a:solidFill>
              </a:rPr>
              <a:t>Queridos estudiantes, espero que se encuentren muy bien junto a los suyos; en esta ocasión aprenderemos a dar consejos en Inglés. Es muy simple, sólo tienes que agregar SHOULD o SHOULDN´T antes del verbo:</a:t>
            </a:r>
            <a:endParaRPr sz="1100" dirty="0">
              <a:solidFill>
                <a:srgbClr val="002060"/>
              </a:solidFill>
            </a:endParaRPr>
          </a:p>
          <a:p>
            <a:pPr marL="0" lvl="0" indent="0" algn="l" rtl="0">
              <a:lnSpc>
                <a:spcPct val="115000"/>
              </a:lnSpc>
              <a:spcBef>
                <a:spcPts val="1200"/>
              </a:spcBef>
              <a:spcAft>
                <a:spcPts val="0"/>
              </a:spcAft>
              <a:buNone/>
            </a:pPr>
            <a:r>
              <a:rPr lang="es-419" sz="1100" dirty="0">
                <a:solidFill>
                  <a:schemeClr val="accent5"/>
                </a:solidFill>
              </a:rPr>
              <a:t>You </a:t>
            </a:r>
            <a:r>
              <a:rPr lang="es-419" sz="1100" dirty="0">
                <a:solidFill>
                  <a:schemeClr val="accent5"/>
                </a:solidFill>
                <a:highlight>
                  <a:srgbClr val="FFFF00"/>
                </a:highlight>
              </a:rPr>
              <a:t>SHOULDN´T eat</a:t>
            </a:r>
            <a:r>
              <a:rPr lang="es-419" sz="1100" dirty="0">
                <a:solidFill>
                  <a:schemeClr val="accent5"/>
                </a:solidFill>
              </a:rPr>
              <a:t> fast food = Tú </a:t>
            </a:r>
            <a:r>
              <a:rPr lang="es-419" sz="1100" dirty="0">
                <a:solidFill>
                  <a:schemeClr val="accent5"/>
                </a:solidFill>
                <a:highlight>
                  <a:srgbClr val="FFFF00"/>
                </a:highlight>
              </a:rPr>
              <a:t>NO DEBERIAS comer</a:t>
            </a:r>
            <a:r>
              <a:rPr lang="es-419" sz="1100" dirty="0">
                <a:solidFill>
                  <a:schemeClr val="accent5"/>
                </a:solidFill>
              </a:rPr>
              <a:t> comida rápida</a:t>
            </a:r>
            <a:endParaRPr sz="1100" dirty="0">
              <a:solidFill>
                <a:schemeClr val="accent5"/>
              </a:solidFill>
            </a:endParaRPr>
          </a:p>
          <a:p>
            <a:pPr marL="0" lvl="0" indent="0" algn="l" rtl="0">
              <a:lnSpc>
                <a:spcPct val="115000"/>
              </a:lnSpc>
              <a:spcBef>
                <a:spcPts val="1200"/>
              </a:spcBef>
              <a:spcAft>
                <a:spcPts val="0"/>
              </a:spcAft>
              <a:buNone/>
            </a:pPr>
            <a:r>
              <a:rPr lang="es-419" sz="1200" b="1" i="1" u="sng" dirty="0">
                <a:solidFill>
                  <a:srgbClr val="0070C0"/>
                </a:solidFill>
              </a:rPr>
              <a:t>Look at the example:</a:t>
            </a:r>
            <a:endParaRPr sz="1200" b="1" i="1" u="sng" dirty="0">
              <a:solidFill>
                <a:srgbClr val="0070C0"/>
              </a:solidFill>
            </a:endParaRPr>
          </a:p>
          <a:p>
            <a:pPr marL="0" lvl="0" indent="0" algn="l" rtl="0">
              <a:lnSpc>
                <a:spcPct val="115000"/>
              </a:lnSpc>
              <a:spcBef>
                <a:spcPts val="1200"/>
              </a:spcBef>
              <a:spcAft>
                <a:spcPts val="0"/>
              </a:spcAft>
              <a:buClr>
                <a:schemeClr val="dk1"/>
              </a:buClr>
              <a:buSzPts val="1100"/>
              <a:buFont typeface="Arial"/>
              <a:buNone/>
            </a:pPr>
            <a:endParaRPr sz="1100" dirty="0">
              <a:solidFill>
                <a:schemeClr val="dk1"/>
              </a:solidFill>
            </a:endParaRPr>
          </a:p>
          <a:p>
            <a:pPr marL="0" lvl="0" indent="0" algn="l" rtl="0">
              <a:spcBef>
                <a:spcPts val="1200"/>
              </a:spcBef>
              <a:spcAft>
                <a:spcPts val="0"/>
              </a:spcAft>
              <a:buNone/>
            </a:pPr>
            <a:endParaRPr sz="1800" dirty="0">
              <a:solidFill>
                <a:srgbClr val="0000FF"/>
              </a:solidFill>
            </a:endParaRPr>
          </a:p>
          <a:p>
            <a:pPr marL="0" lvl="0" indent="0" algn="l" rtl="0">
              <a:spcBef>
                <a:spcPts val="0"/>
              </a:spcBef>
              <a:spcAft>
                <a:spcPts val="0"/>
              </a:spcAft>
              <a:buNone/>
            </a:pPr>
            <a:endParaRPr sz="1800" dirty="0">
              <a:solidFill>
                <a:srgbClr val="0000FF"/>
              </a:solidFill>
            </a:endParaRPr>
          </a:p>
          <a:p>
            <a:pPr marL="0" lvl="0" indent="0" algn="l" rtl="0">
              <a:spcBef>
                <a:spcPts val="0"/>
              </a:spcBef>
              <a:spcAft>
                <a:spcPts val="0"/>
              </a:spcAft>
              <a:buNone/>
            </a:pPr>
            <a:endParaRPr sz="1800" dirty="0">
              <a:solidFill>
                <a:srgbClr val="0000FF"/>
              </a:solidFill>
            </a:endParaRPr>
          </a:p>
          <a:p>
            <a:pPr marL="0" lvl="0" indent="0" algn="l" rtl="0">
              <a:spcBef>
                <a:spcPts val="0"/>
              </a:spcBef>
              <a:spcAft>
                <a:spcPts val="0"/>
              </a:spcAft>
              <a:buNone/>
            </a:pPr>
            <a:endParaRPr sz="1800" dirty="0">
              <a:solidFill>
                <a:srgbClr val="0000FF"/>
              </a:solidFill>
            </a:endParaRPr>
          </a:p>
          <a:p>
            <a:pPr marL="0" lvl="0" indent="0" algn="l" rtl="0">
              <a:spcBef>
                <a:spcPts val="0"/>
              </a:spcBef>
              <a:spcAft>
                <a:spcPts val="0"/>
              </a:spcAft>
              <a:buNone/>
            </a:pPr>
            <a:endParaRPr sz="1800" dirty="0">
              <a:solidFill>
                <a:srgbClr val="0000FF"/>
              </a:solidFill>
            </a:endParaRPr>
          </a:p>
          <a:p>
            <a:pPr marL="0" lvl="0" indent="0" algn="ctr" rtl="0">
              <a:lnSpc>
                <a:spcPct val="115000"/>
              </a:lnSpc>
              <a:spcBef>
                <a:spcPts val="1200"/>
              </a:spcBef>
              <a:spcAft>
                <a:spcPts val="0"/>
              </a:spcAft>
              <a:buClr>
                <a:schemeClr val="dk1"/>
              </a:buClr>
              <a:buSzPts val="1100"/>
              <a:buFont typeface="Arial"/>
              <a:buNone/>
            </a:pPr>
            <a:r>
              <a:rPr lang="es-419" sz="1100" dirty="0">
                <a:solidFill>
                  <a:srgbClr val="002060"/>
                </a:solidFill>
              </a:rPr>
              <a:t>Al final de esta actividad serás capaz de decir lo que debes hacer y lo que no para mantener una vida saludable. </a:t>
            </a:r>
            <a:r>
              <a:rPr lang="es-419" dirty="0">
                <a:solidFill>
                  <a:srgbClr val="0070C0"/>
                </a:solidFill>
                <a:latin typeface="Bangers"/>
                <a:ea typeface="Bangers"/>
                <a:cs typeface="Bangers"/>
                <a:sym typeface="Bangers"/>
              </a:rPr>
              <a:t>Estás listo para  practicar la estructura y vocabulario antes del gran desafio?</a:t>
            </a:r>
            <a:endParaRPr sz="2100" dirty="0">
              <a:solidFill>
                <a:srgbClr val="0070C0"/>
              </a:solidFill>
              <a:latin typeface="Bangers"/>
              <a:ea typeface="Bangers"/>
              <a:cs typeface="Bangers"/>
              <a:sym typeface="Bangers"/>
            </a:endParaRPr>
          </a:p>
          <a:p>
            <a:pPr marL="0" lvl="0" indent="0" algn="l" rtl="0">
              <a:spcBef>
                <a:spcPts val="1200"/>
              </a:spcBef>
              <a:spcAft>
                <a:spcPts val="0"/>
              </a:spcAft>
              <a:buNone/>
            </a:pPr>
            <a:endParaRPr sz="1800" dirty="0">
              <a:solidFill>
                <a:srgbClr val="0000FF"/>
              </a:solidFill>
            </a:endParaRPr>
          </a:p>
          <a:p>
            <a:pPr marL="0" lvl="0" indent="0" algn="l" rtl="0">
              <a:spcBef>
                <a:spcPts val="0"/>
              </a:spcBef>
              <a:spcAft>
                <a:spcPts val="0"/>
              </a:spcAft>
              <a:buNone/>
            </a:pPr>
            <a:endParaRPr sz="1800" dirty="0">
              <a:solidFill>
                <a:srgbClr val="0000FF"/>
              </a:solidFill>
            </a:endParaRPr>
          </a:p>
        </p:txBody>
      </p:sp>
      <p:pic>
        <p:nvPicPr>
          <p:cNvPr id="100" name="Google Shape;100;g8659c3c503_0_70"/>
          <p:cNvPicPr preferRelativeResize="0"/>
          <p:nvPr/>
        </p:nvPicPr>
        <p:blipFill>
          <a:blip r:embed="rId4">
            <a:alphaModFix/>
          </a:blip>
          <a:stretch>
            <a:fillRect/>
          </a:stretch>
        </p:blipFill>
        <p:spPr>
          <a:xfrm>
            <a:off x="1953138" y="2087100"/>
            <a:ext cx="4143375" cy="17335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4"/>
        <p:cNvGrpSpPr/>
        <p:nvPr/>
      </p:nvGrpSpPr>
      <p:grpSpPr>
        <a:xfrm>
          <a:off x="0" y="0"/>
          <a:ext cx="0" cy="0"/>
          <a:chOff x="0" y="0"/>
          <a:chExt cx="0" cy="0"/>
        </a:xfrm>
      </p:grpSpPr>
      <p:sp>
        <p:nvSpPr>
          <p:cNvPr id="105" name="Google Shape;105;g8659c3c503_0_76"/>
          <p:cNvSpPr txBox="1">
            <a:spLocks noGrp="1"/>
          </p:cNvSpPr>
          <p:nvPr>
            <p:ph type="ctrTitle" idx="4294967295"/>
          </p:nvPr>
        </p:nvSpPr>
        <p:spPr>
          <a:xfrm rot="-5400000">
            <a:off x="-287326" y="1727700"/>
            <a:ext cx="2128200" cy="832800"/>
          </a:xfrm>
          <a:prstGeom prst="rect">
            <a:avLst/>
          </a:prstGeom>
          <a:noFill/>
          <a:ln>
            <a:noFill/>
          </a:ln>
        </p:spPr>
        <p:txBody>
          <a:bodyPr spcFirstLastPara="1" wrap="square" lIns="91425" tIns="0" rIns="91425" bIns="0" anchor="ctr" anchorCtr="0">
            <a:noAutofit/>
          </a:bodyPr>
          <a:lstStyle/>
          <a:p>
            <a:pPr marL="0" marR="0" lvl="0" indent="0" algn="r" rtl="0">
              <a:lnSpc>
                <a:spcPct val="100000"/>
              </a:lnSpc>
              <a:spcBef>
                <a:spcPts val="0"/>
              </a:spcBef>
              <a:spcAft>
                <a:spcPts val="0"/>
              </a:spcAft>
              <a:buClr>
                <a:schemeClr val="dk1"/>
              </a:buClr>
              <a:buSzPts val="2800"/>
              <a:buFont typeface="Arial"/>
              <a:buNone/>
            </a:pPr>
            <a:r>
              <a:rPr lang="es-419" sz="2300" b="1" i="0" u="none" strike="noStrike" cap="none">
                <a:solidFill>
                  <a:srgbClr val="FF3E77"/>
                </a:solidFill>
                <a:latin typeface="Arial"/>
                <a:ea typeface="Arial"/>
                <a:cs typeface="Arial"/>
                <a:sym typeface="Arial"/>
              </a:rPr>
              <a:t>INGLÉS</a:t>
            </a:r>
            <a:endParaRPr sz="2300" b="1" i="0" u="none" strike="noStrike" cap="none">
              <a:solidFill>
                <a:srgbClr val="FF3E77"/>
              </a:solidFill>
              <a:latin typeface="Arial"/>
              <a:ea typeface="Arial"/>
              <a:cs typeface="Arial"/>
              <a:sym typeface="Arial"/>
            </a:endParaRPr>
          </a:p>
        </p:txBody>
      </p:sp>
      <p:sp>
        <p:nvSpPr>
          <p:cNvPr id="106" name="Google Shape;106;g8659c3c503_0_76"/>
          <p:cNvSpPr txBox="1"/>
          <p:nvPr/>
        </p:nvSpPr>
        <p:spPr>
          <a:xfrm>
            <a:off x="1432650" y="70200"/>
            <a:ext cx="7446000" cy="4971600"/>
          </a:xfrm>
          <a:prstGeom prst="rect">
            <a:avLst/>
          </a:prstGeom>
          <a:noFill/>
          <a:ln w="9525" cap="flat" cmpd="sng">
            <a:solidFill>
              <a:srgbClr val="FFC8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s-419" sz="1600" dirty="0">
                <a:solidFill>
                  <a:srgbClr val="D23369"/>
                </a:solidFill>
                <a:latin typeface="Bangers"/>
                <a:ea typeface="Bangers"/>
                <a:cs typeface="Bangers"/>
                <a:sym typeface="Bangers"/>
              </a:rPr>
              <a:t>Let´s practice!</a:t>
            </a:r>
            <a:endParaRPr sz="1600" dirty="0">
              <a:solidFill>
                <a:srgbClr val="D23369"/>
              </a:solidFill>
              <a:latin typeface="Bangers"/>
              <a:ea typeface="Bangers"/>
              <a:cs typeface="Bangers"/>
              <a:sym typeface="Bangers"/>
            </a:endParaRPr>
          </a:p>
          <a:p>
            <a:pPr marL="0" lvl="0" indent="0" algn="l" rtl="0">
              <a:lnSpc>
                <a:spcPct val="100000"/>
              </a:lnSpc>
              <a:spcBef>
                <a:spcPts val="0"/>
              </a:spcBef>
              <a:spcAft>
                <a:spcPts val="0"/>
              </a:spcAft>
              <a:buClr>
                <a:schemeClr val="dk1"/>
              </a:buClr>
              <a:buSzPts val="1100"/>
              <a:buFont typeface="Arial"/>
              <a:buNone/>
            </a:pPr>
            <a:endParaRPr sz="1100" dirty="0">
              <a:solidFill>
                <a:schemeClr val="dk1"/>
              </a:solidFill>
              <a:latin typeface="Comic Sans MS"/>
              <a:ea typeface="Comic Sans MS"/>
              <a:cs typeface="Comic Sans MS"/>
              <a:sym typeface="Comic Sans MS"/>
            </a:endParaRPr>
          </a:p>
          <a:p>
            <a:pPr marL="0" lvl="0" indent="0" algn="l" rtl="0">
              <a:lnSpc>
                <a:spcPct val="100000"/>
              </a:lnSpc>
              <a:spcBef>
                <a:spcPts val="0"/>
              </a:spcBef>
              <a:spcAft>
                <a:spcPts val="0"/>
              </a:spcAft>
              <a:buNone/>
            </a:pPr>
            <a:r>
              <a:rPr lang="es-419" sz="1100" dirty="0">
                <a:solidFill>
                  <a:srgbClr val="0070C0"/>
                </a:solidFill>
              </a:rPr>
              <a:t>1.-Qué debemos hacer para mantenernos saludables? </a:t>
            </a:r>
            <a:endParaRPr sz="1100" dirty="0">
              <a:solidFill>
                <a:srgbClr val="0070C0"/>
              </a:solidFill>
            </a:endParaRPr>
          </a:p>
          <a:p>
            <a:pPr marL="0" lvl="0" indent="0" algn="l" rtl="0">
              <a:lnSpc>
                <a:spcPct val="100000"/>
              </a:lnSpc>
              <a:spcBef>
                <a:spcPts val="0"/>
              </a:spcBef>
              <a:spcAft>
                <a:spcPts val="0"/>
              </a:spcAft>
              <a:buClr>
                <a:schemeClr val="dk1"/>
              </a:buClr>
              <a:buSzPts val="1100"/>
              <a:buFont typeface="Arial"/>
              <a:buNone/>
            </a:pPr>
            <a:r>
              <a:rPr lang="es-419" sz="1100" dirty="0">
                <a:solidFill>
                  <a:srgbClr val="0070C0"/>
                </a:solidFill>
              </a:rPr>
              <a:t>(Une las 3 columnas para formar una recomendación)</a:t>
            </a:r>
            <a:endParaRPr sz="1100" dirty="0">
              <a:solidFill>
                <a:srgbClr val="0070C0"/>
              </a:solidFill>
            </a:endParaRPr>
          </a:p>
          <a:p>
            <a:pPr marL="0" lvl="0" indent="0" algn="l" rtl="0">
              <a:spcBef>
                <a:spcPts val="0"/>
              </a:spcBef>
              <a:spcAft>
                <a:spcPts val="0"/>
              </a:spcAft>
              <a:buNone/>
            </a:pPr>
            <a:endParaRPr sz="1100" dirty="0">
              <a:solidFill>
                <a:srgbClr val="0070C0"/>
              </a:solidFill>
            </a:endParaRPr>
          </a:p>
          <a:p>
            <a:pPr marL="0" lvl="0" indent="0" algn="l" rtl="0">
              <a:spcBef>
                <a:spcPts val="0"/>
              </a:spcBef>
              <a:spcAft>
                <a:spcPts val="0"/>
              </a:spcAft>
              <a:buNone/>
            </a:pPr>
            <a:endParaRPr sz="1100" dirty="0">
              <a:solidFill>
                <a:schemeClr val="dk1"/>
              </a:solidFill>
            </a:endParaRPr>
          </a:p>
          <a:p>
            <a:pPr marL="0" lvl="0" indent="0" algn="l" rtl="0">
              <a:spcBef>
                <a:spcPts val="0"/>
              </a:spcBef>
              <a:spcAft>
                <a:spcPts val="0"/>
              </a:spcAft>
              <a:buNone/>
            </a:pPr>
            <a:endParaRPr sz="1100" dirty="0">
              <a:solidFill>
                <a:schemeClr val="dk1"/>
              </a:solidFill>
            </a:endParaRPr>
          </a:p>
          <a:p>
            <a:pPr marL="0" lvl="0" indent="0" algn="l" rtl="0">
              <a:spcBef>
                <a:spcPts val="0"/>
              </a:spcBef>
              <a:spcAft>
                <a:spcPts val="0"/>
              </a:spcAft>
              <a:buNone/>
            </a:pPr>
            <a:endParaRPr sz="1100" dirty="0">
              <a:solidFill>
                <a:schemeClr val="dk1"/>
              </a:solidFill>
            </a:endParaRPr>
          </a:p>
          <a:p>
            <a:pPr marL="0" lvl="0" indent="0" algn="l" rtl="0">
              <a:spcBef>
                <a:spcPts val="0"/>
              </a:spcBef>
              <a:spcAft>
                <a:spcPts val="0"/>
              </a:spcAft>
              <a:buNone/>
            </a:pPr>
            <a:endParaRPr sz="1100" dirty="0">
              <a:solidFill>
                <a:schemeClr val="dk1"/>
              </a:solidFill>
            </a:endParaRPr>
          </a:p>
          <a:p>
            <a:pPr marL="0" lvl="0" indent="0" algn="l" rtl="0">
              <a:spcBef>
                <a:spcPts val="0"/>
              </a:spcBef>
              <a:spcAft>
                <a:spcPts val="0"/>
              </a:spcAft>
              <a:buNone/>
            </a:pPr>
            <a:endParaRPr sz="1100" dirty="0">
              <a:solidFill>
                <a:schemeClr val="dk1"/>
              </a:solidFill>
            </a:endParaRPr>
          </a:p>
          <a:p>
            <a:pPr marL="0" lvl="0" indent="0" algn="l" rtl="0">
              <a:spcBef>
                <a:spcPts val="0"/>
              </a:spcBef>
              <a:spcAft>
                <a:spcPts val="0"/>
              </a:spcAft>
              <a:buNone/>
            </a:pPr>
            <a:endParaRPr sz="1100" dirty="0">
              <a:solidFill>
                <a:schemeClr val="dk1"/>
              </a:solidFill>
            </a:endParaRPr>
          </a:p>
          <a:p>
            <a:pPr marL="0" lvl="0" indent="0" algn="l" rtl="0">
              <a:spcBef>
                <a:spcPts val="0"/>
              </a:spcBef>
              <a:spcAft>
                <a:spcPts val="0"/>
              </a:spcAft>
              <a:buNone/>
            </a:pPr>
            <a:endParaRPr sz="1100" dirty="0">
              <a:solidFill>
                <a:schemeClr val="dk1"/>
              </a:solidFill>
            </a:endParaRPr>
          </a:p>
          <a:p>
            <a:pPr marL="0" lvl="0" indent="0" algn="l" rtl="0">
              <a:spcBef>
                <a:spcPts val="0"/>
              </a:spcBef>
              <a:spcAft>
                <a:spcPts val="0"/>
              </a:spcAft>
              <a:buNone/>
            </a:pPr>
            <a:endParaRPr sz="1100" dirty="0">
              <a:solidFill>
                <a:schemeClr val="dk1"/>
              </a:solidFill>
            </a:endParaRPr>
          </a:p>
          <a:p>
            <a:pPr marL="0" lvl="0" indent="0" algn="l" rtl="0">
              <a:lnSpc>
                <a:spcPct val="100000"/>
              </a:lnSpc>
              <a:spcBef>
                <a:spcPts val="0"/>
              </a:spcBef>
              <a:spcAft>
                <a:spcPts val="0"/>
              </a:spcAft>
              <a:buNone/>
            </a:pPr>
            <a:endParaRPr sz="1100" dirty="0">
              <a:solidFill>
                <a:schemeClr val="dk1"/>
              </a:solidFill>
            </a:endParaRPr>
          </a:p>
          <a:p>
            <a:pPr marL="0" lvl="0" indent="0" algn="l" rtl="0">
              <a:lnSpc>
                <a:spcPct val="100000"/>
              </a:lnSpc>
              <a:spcBef>
                <a:spcPts val="0"/>
              </a:spcBef>
              <a:spcAft>
                <a:spcPts val="0"/>
              </a:spcAft>
              <a:buNone/>
            </a:pPr>
            <a:endParaRPr sz="1100" dirty="0">
              <a:solidFill>
                <a:schemeClr val="dk1"/>
              </a:solidFill>
            </a:endParaRPr>
          </a:p>
          <a:p>
            <a:pPr marL="0" lvl="0" indent="0" algn="l" rtl="0">
              <a:lnSpc>
                <a:spcPct val="100000"/>
              </a:lnSpc>
              <a:spcBef>
                <a:spcPts val="0"/>
              </a:spcBef>
              <a:spcAft>
                <a:spcPts val="0"/>
              </a:spcAft>
              <a:buNone/>
            </a:pPr>
            <a:endParaRPr sz="1100" dirty="0">
              <a:solidFill>
                <a:schemeClr val="dk1"/>
              </a:solidFill>
            </a:endParaRPr>
          </a:p>
          <a:p>
            <a:pPr marL="0" lvl="0" indent="0" algn="l" rtl="0">
              <a:lnSpc>
                <a:spcPct val="100000"/>
              </a:lnSpc>
              <a:spcBef>
                <a:spcPts val="0"/>
              </a:spcBef>
              <a:spcAft>
                <a:spcPts val="0"/>
              </a:spcAft>
              <a:buNone/>
            </a:pPr>
            <a:r>
              <a:rPr lang="es-419" sz="1100" dirty="0">
                <a:solidFill>
                  <a:srgbClr val="0070C0"/>
                </a:solidFill>
              </a:rPr>
              <a:t>2.-Qué no debes hacer para mantener una vida saludable? </a:t>
            </a:r>
            <a:endParaRPr sz="1100" dirty="0">
              <a:solidFill>
                <a:srgbClr val="0070C0"/>
              </a:solidFill>
            </a:endParaRPr>
          </a:p>
          <a:p>
            <a:pPr marL="0" lvl="0" indent="0" algn="l" rtl="0">
              <a:lnSpc>
                <a:spcPct val="100000"/>
              </a:lnSpc>
              <a:spcBef>
                <a:spcPts val="0"/>
              </a:spcBef>
              <a:spcAft>
                <a:spcPts val="0"/>
              </a:spcAft>
              <a:buNone/>
            </a:pPr>
            <a:r>
              <a:rPr lang="es-419" sz="1100" dirty="0">
                <a:solidFill>
                  <a:srgbClr val="0070C0"/>
                </a:solidFill>
              </a:rPr>
              <a:t>(Une las 3 columnas para formar una recomendación)</a:t>
            </a:r>
            <a:endParaRPr sz="1100" dirty="0">
              <a:solidFill>
                <a:srgbClr val="0070C0"/>
              </a:solidFill>
            </a:endParaRPr>
          </a:p>
          <a:p>
            <a:pPr marL="0" lvl="0" indent="0" algn="l" rtl="0">
              <a:spcBef>
                <a:spcPts val="0"/>
              </a:spcBef>
              <a:spcAft>
                <a:spcPts val="0"/>
              </a:spcAft>
              <a:buNone/>
            </a:pPr>
            <a:endParaRPr sz="1100" dirty="0">
              <a:solidFill>
                <a:schemeClr val="dk1"/>
              </a:solidFill>
            </a:endParaRPr>
          </a:p>
          <a:p>
            <a:pPr marL="0" lvl="0" indent="0" algn="l" rtl="0">
              <a:spcBef>
                <a:spcPts val="0"/>
              </a:spcBef>
              <a:spcAft>
                <a:spcPts val="0"/>
              </a:spcAft>
              <a:buNone/>
            </a:pPr>
            <a:endParaRPr sz="1100" dirty="0">
              <a:solidFill>
                <a:schemeClr val="dk1"/>
              </a:solidFill>
            </a:endParaRPr>
          </a:p>
          <a:p>
            <a:pPr marL="0" lvl="0" indent="0" algn="l" rtl="0">
              <a:spcBef>
                <a:spcPts val="0"/>
              </a:spcBef>
              <a:spcAft>
                <a:spcPts val="0"/>
              </a:spcAft>
              <a:buNone/>
            </a:pPr>
            <a:endParaRPr sz="1100" dirty="0">
              <a:solidFill>
                <a:schemeClr val="dk1"/>
              </a:solidFill>
            </a:endParaRPr>
          </a:p>
          <a:p>
            <a:pPr marL="0" lvl="0" indent="0" algn="l" rtl="0">
              <a:spcBef>
                <a:spcPts val="0"/>
              </a:spcBef>
              <a:spcAft>
                <a:spcPts val="0"/>
              </a:spcAft>
              <a:buNone/>
            </a:pPr>
            <a:endParaRPr sz="1100" dirty="0">
              <a:solidFill>
                <a:schemeClr val="dk1"/>
              </a:solidFill>
            </a:endParaRPr>
          </a:p>
          <a:p>
            <a:pPr marL="0" lvl="0" indent="0" algn="l" rtl="0">
              <a:spcBef>
                <a:spcPts val="0"/>
              </a:spcBef>
              <a:spcAft>
                <a:spcPts val="0"/>
              </a:spcAft>
              <a:buNone/>
            </a:pPr>
            <a:endParaRPr sz="1100" dirty="0">
              <a:solidFill>
                <a:schemeClr val="dk1"/>
              </a:solidFill>
            </a:endParaRPr>
          </a:p>
          <a:p>
            <a:pPr marL="0" lvl="0" indent="0" algn="l" rtl="0">
              <a:spcBef>
                <a:spcPts val="0"/>
              </a:spcBef>
              <a:spcAft>
                <a:spcPts val="0"/>
              </a:spcAft>
              <a:buNone/>
            </a:pPr>
            <a:endParaRPr sz="1100" dirty="0">
              <a:solidFill>
                <a:schemeClr val="dk1"/>
              </a:solidFill>
            </a:endParaRPr>
          </a:p>
          <a:p>
            <a:pPr marL="0" lvl="0" indent="0" algn="l" rtl="0">
              <a:spcBef>
                <a:spcPts val="0"/>
              </a:spcBef>
              <a:spcAft>
                <a:spcPts val="0"/>
              </a:spcAft>
              <a:buNone/>
            </a:pPr>
            <a:endParaRPr sz="1100" dirty="0">
              <a:solidFill>
                <a:schemeClr val="dk1"/>
              </a:solidFill>
            </a:endParaRPr>
          </a:p>
          <a:p>
            <a:pPr marL="0" lvl="0" indent="0" algn="l" rtl="0">
              <a:spcBef>
                <a:spcPts val="0"/>
              </a:spcBef>
              <a:spcAft>
                <a:spcPts val="0"/>
              </a:spcAft>
              <a:buNone/>
            </a:pPr>
            <a:endParaRPr sz="1100" dirty="0">
              <a:solidFill>
                <a:schemeClr val="dk1"/>
              </a:solidFill>
            </a:endParaRPr>
          </a:p>
          <a:p>
            <a:pPr marL="0" lvl="0" indent="0" algn="l" rtl="0">
              <a:spcBef>
                <a:spcPts val="0"/>
              </a:spcBef>
              <a:spcAft>
                <a:spcPts val="0"/>
              </a:spcAft>
              <a:buNone/>
            </a:pPr>
            <a:endParaRPr sz="1100" dirty="0">
              <a:solidFill>
                <a:schemeClr val="dk1"/>
              </a:solidFill>
            </a:endParaRPr>
          </a:p>
        </p:txBody>
      </p:sp>
      <p:pic>
        <p:nvPicPr>
          <p:cNvPr id="107" name="Google Shape;107;g8659c3c503_0_76"/>
          <p:cNvPicPr preferRelativeResize="0"/>
          <p:nvPr/>
        </p:nvPicPr>
        <p:blipFill>
          <a:blip r:embed="rId4">
            <a:alphaModFix/>
          </a:blip>
          <a:stretch>
            <a:fillRect/>
          </a:stretch>
        </p:blipFill>
        <p:spPr>
          <a:xfrm>
            <a:off x="1627725" y="937175"/>
            <a:ext cx="3174776" cy="1995889"/>
          </a:xfrm>
          <a:prstGeom prst="rect">
            <a:avLst/>
          </a:prstGeom>
          <a:noFill/>
          <a:ln>
            <a:noFill/>
          </a:ln>
        </p:spPr>
      </p:pic>
      <p:pic>
        <p:nvPicPr>
          <p:cNvPr id="108" name="Google Shape;108;g8659c3c503_0_76"/>
          <p:cNvPicPr preferRelativeResize="0"/>
          <p:nvPr/>
        </p:nvPicPr>
        <p:blipFill>
          <a:blip r:embed="rId5">
            <a:alphaModFix/>
          </a:blip>
          <a:stretch>
            <a:fillRect/>
          </a:stretch>
        </p:blipFill>
        <p:spPr>
          <a:xfrm>
            <a:off x="1576475" y="3411425"/>
            <a:ext cx="3174775" cy="1630375"/>
          </a:xfrm>
          <a:prstGeom prst="rect">
            <a:avLst/>
          </a:prstGeom>
          <a:noFill/>
          <a:ln>
            <a:noFill/>
          </a:ln>
        </p:spPr>
      </p:pic>
      <p:sp>
        <p:nvSpPr>
          <p:cNvPr id="109" name="Google Shape;109;g8659c3c503_0_76"/>
          <p:cNvSpPr txBox="1"/>
          <p:nvPr/>
        </p:nvSpPr>
        <p:spPr>
          <a:xfrm>
            <a:off x="5475800" y="1721000"/>
            <a:ext cx="3258000" cy="2773500"/>
          </a:xfrm>
          <a:prstGeom prst="rect">
            <a:avLst/>
          </a:prstGeom>
          <a:solidFill>
            <a:srgbClr val="FFC800"/>
          </a:solidFill>
          <a:ln w="76200" cap="flat" cmpd="sng">
            <a:solidFill>
              <a:srgbClr val="D23369"/>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s-419" sz="1100"/>
              <a:t>Ahora que ya sabes dar consejos y has reflexionado de lo que significa llevar una vida saludable te invito a elaborar un afiche visualmente atractivo; con imágenes, colores, recortes, etc. mediante el cual trates de convencer al lector de seguir estos consejos para mantener una vida saludable, sólo debes incluir 2 recomendaciones: una con  SHOULD y la otra con SHOULDN´T. Envía la foto de tu afiche o un word a mi correo o whatsapp.</a:t>
            </a:r>
            <a:endParaRPr sz="1100"/>
          </a:p>
          <a:p>
            <a:pPr marL="0" lvl="0" indent="0" algn="ctr" rtl="0">
              <a:spcBef>
                <a:spcPts val="1200"/>
              </a:spcBef>
              <a:spcAft>
                <a:spcPts val="0"/>
              </a:spcAft>
              <a:buNone/>
            </a:pPr>
            <a:r>
              <a:rPr lang="es-419" sz="1600" b="1">
                <a:solidFill>
                  <a:srgbClr val="D23369"/>
                </a:solidFill>
                <a:latin typeface="Bangers"/>
                <a:ea typeface="Bangers"/>
                <a:cs typeface="Bangers"/>
                <a:sym typeface="Bangers"/>
              </a:rPr>
              <a:t>you can do it!!!</a:t>
            </a:r>
            <a:endParaRPr sz="1100"/>
          </a:p>
          <a:p>
            <a:pPr marL="0" lvl="0" indent="0" algn="l" rtl="0">
              <a:lnSpc>
                <a:spcPct val="115000"/>
              </a:lnSpc>
              <a:spcBef>
                <a:spcPts val="1200"/>
              </a:spcBef>
              <a:spcAft>
                <a:spcPts val="0"/>
              </a:spcAft>
              <a:buNone/>
            </a:pPr>
            <a:endParaRPr sz="1100"/>
          </a:p>
          <a:p>
            <a:pPr marL="0" lvl="0" indent="0" algn="l" rtl="0">
              <a:lnSpc>
                <a:spcPct val="115000"/>
              </a:lnSpc>
              <a:spcBef>
                <a:spcPts val="1200"/>
              </a:spcBef>
              <a:spcAft>
                <a:spcPts val="0"/>
              </a:spcAft>
              <a:buClr>
                <a:schemeClr val="dk1"/>
              </a:buClr>
              <a:buSzPts val="1100"/>
              <a:buFont typeface="Arial"/>
              <a:buNone/>
            </a:pPr>
            <a:endParaRPr sz="1100"/>
          </a:p>
          <a:p>
            <a:pPr marL="0" lvl="0" indent="0" algn="l" rtl="0">
              <a:spcBef>
                <a:spcPts val="1200"/>
              </a:spcBef>
              <a:spcAft>
                <a:spcPts val="0"/>
              </a:spcAft>
              <a:buNone/>
            </a:pPr>
            <a:endParaRPr/>
          </a:p>
        </p:txBody>
      </p:sp>
      <p:pic>
        <p:nvPicPr>
          <p:cNvPr id="110" name="Google Shape;110;g8659c3c503_0_76"/>
          <p:cNvPicPr preferRelativeResize="0"/>
          <p:nvPr/>
        </p:nvPicPr>
        <p:blipFill>
          <a:blip r:embed="rId6">
            <a:alphaModFix/>
          </a:blip>
          <a:stretch>
            <a:fillRect/>
          </a:stretch>
        </p:blipFill>
        <p:spPr>
          <a:xfrm>
            <a:off x="6098447" y="532672"/>
            <a:ext cx="2012700" cy="1339375"/>
          </a:xfrm>
          <a:prstGeom prst="rect">
            <a:avLst/>
          </a:prstGeom>
          <a:noFill/>
          <a:ln w="76200" cap="flat" cmpd="sng">
            <a:solidFill>
              <a:srgbClr val="D23369"/>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4"/>
        <p:cNvGrpSpPr/>
        <p:nvPr/>
      </p:nvGrpSpPr>
      <p:grpSpPr>
        <a:xfrm>
          <a:off x="0" y="0"/>
          <a:ext cx="0" cy="0"/>
          <a:chOff x="0" y="0"/>
          <a:chExt cx="0" cy="0"/>
        </a:xfrm>
      </p:grpSpPr>
      <p:sp>
        <p:nvSpPr>
          <p:cNvPr id="115" name="Google Shape;115;p5"/>
          <p:cNvSpPr txBox="1">
            <a:spLocks noGrp="1"/>
          </p:cNvSpPr>
          <p:nvPr>
            <p:ph type="ctrTitle" idx="4294967295"/>
          </p:nvPr>
        </p:nvSpPr>
        <p:spPr>
          <a:xfrm rot="-5400000">
            <a:off x="-249475" y="1750000"/>
            <a:ext cx="2005200" cy="837300"/>
          </a:xfrm>
          <a:prstGeom prst="rect">
            <a:avLst/>
          </a:prstGeom>
          <a:noFill/>
          <a:ln>
            <a:noFill/>
          </a:ln>
        </p:spPr>
        <p:txBody>
          <a:bodyPr spcFirstLastPara="1" wrap="square" lIns="91425" tIns="0" rIns="91425" bIns="0" anchor="ctr" anchorCtr="0">
            <a:noAutofit/>
          </a:bodyPr>
          <a:lstStyle/>
          <a:p>
            <a:pPr marL="0" marR="0" lvl="0" indent="0" algn="ctr" rtl="0">
              <a:lnSpc>
                <a:spcPct val="100000"/>
              </a:lnSpc>
              <a:spcBef>
                <a:spcPts val="0"/>
              </a:spcBef>
              <a:spcAft>
                <a:spcPts val="0"/>
              </a:spcAft>
              <a:buClr>
                <a:schemeClr val="dk1"/>
              </a:buClr>
              <a:buSzPts val="2800"/>
              <a:buFont typeface="Arial"/>
              <a:buNone/>
            </a:pPr>
            <a:r>
              <a:rPr lang="es-419" sz="2300" b="1" i="0" u="none" strike="noStrike" cap="none">
                <a:solidFill>
                  <a:srgbClr val="FF3E77"/>
                </a:solidFill>
                <a:latin typeface="Arial"/>
                <a:ea typeface="Arial"/>
                <a:cs typeface="Arial"/>
                <a:sym typeface="Arial"/>
              </a:rPr>
              <a:t>HISTORIA</a:t>
            </a:r>
            <a:endParaRPr sz="2300" b="1" i="0" u="none" strike="noStrike" cap="none">
              <a:solidFill>
                <a:srgbClr val="FF3E77"/>
              </a:solidFill>
              <a:latin typeface="Arial"/>
              <a:ea typeface="Arial"/>
              <a:cs typeface="Arial"/>
              <a:sym typeface="Arial"/>
            </a:endParaRPr>
          </a:p>
        </p:txBody>
      </p:sp>
      <p:sp>
        <p:nvSpPr>
          <p:cNvPr id="116" name="Google Shape;116;p5"/>
          <p:cNvSpPr/>
          <p:nvPr/>
        </p:nvSpPr>
        <p:spPr>
          <a:xfrm>
            <a:off x="5301325" y="3488250"/>
            <a:ext cx="3435300" cy="1510800"/>
          </a:xfrm>
          <a:prstGeom prst="round2DiagRect">
            <a:avLst>
              <a:gd name="adj1" fmla="val 16667"/>
              <a:gd name="adj2" fmla="val 0"/>
            </a:avLst>
          </a:prstGeom>
          <a:solidFill>
            <a:srgbClr val="0097A7"/>
          </a:solidFill>
          <a:ln w="9525" cap="flat" cmpd="sng">
            <a:solidFill>
              <a:srgbClr val="595959"/>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b="1">
              <a:solidFill>
                <a:srgbClr val="FFC800"/>
              </a:solidFill>
            </a:endParaRPr>
          </a:p>
          <a:p>
            <a:pPr marL="0" lvl="0" indent="0" algn="ctr" rtl="0">
              <a:spcBef>
                <a:spcPts val="0"/>
              </a:spcBef>
              <a:spcAft>
                <a:spcPts val="0"/>
              </a:spcAft>
              <a:buNone/>
            </a:pPr>
            <a:r>
              <a:rPr lang="es-419" sz="900" b="1">
                <a:solidFill>
                  <a:srgbClr val="FFC800"/>
                </a:solidFill>
              </a:rPr>
              <a:t>ACTIVIDADES</a:t>
            </a:r>
            <a:endParaRPr sz="900" b="1">
              <a:solidFill>
                <a:srgbClr val="FFC800"/>
              </a:solidFill>
            </a:endParaRPr>
          </a:p>
          <a:p>
            <a:pPr marL="0" lvl="0" indent="0" algn="ctr" rtl="0">
              <a:spcBef>
                <a:spcPts val="0"/>
              </a:spcBef>
              <a:spcAft>
                <a:spcPts val="0"/>
              </a:spcAft>
              <a:buNone/>
            </a:pPr>
            <a:endParaRPr sz="1000" b="1">
              <a:solidFill>
                <a:srgbClr val="FFC800"/>
              </a:solidFill>
            </a:endParaRPr>
          </a:p>
          <a:p>
            <a:pPr marL="0" lvl="0" indent="-73025" algn="just" rtl="0">
              <a:spcBef>
                <a:spcPts val="0"/>
              </a:spcBef>
              <a:spcAft>
                <a:spcPts val="0"/>
              </a:spcAft>
              <a:buClr>
                <a:srgbClr val="FFFFFF"/>
              </a:buClr>
              <a:buSzPts val="1000"/>
              <a:buAutoNum type="arabicPeriod"/>
            </a:pPr>
            <a:r>
              <a:rPr lang="es-419" sz="1000">
                <a:solidFill>
                  <a:srgbClr val="FFFFFF"/>
                </a:solidFill>
              </a:rPr>
              <a:t> ¿Qué otras consecuencias favorables podría tener una dieta saludable en la lucha contra el cambio climático? Investiga. </a:t>
            </a:r>
            <a:endParaRPr sz="1000">
              <a:solidFill>
                <a:srgbClr val="FFFFFF"/>
              </a:solidFill>
            </a:endParaRPr>
          </a:p>
          <a:p>
            <a:pPr marL="0" lvl="0" indent="-63500" algn="just" rtl="0">
              <a:spcBef>
                <a:spcPts val="1000"/>
              </a:spcBef>
              <a:spcAft>
                <a:spcPts val="1000"/>
              </a:spcAft>
              <a:buClr>
                <a:srgbClr val="FFFFFF"/>
              </a:buClr>
              <a:buSzPts val="1000"/>
              <a:buAutoNum type="arabicPeriod"/>
            </a:pPr>
            <a:r>
              <a:rPr lang="es-419" sz="1000">
                <a:solidFill>
                  <a:srgbClr val="FFFFFF"/>
                </a:solidFill>
              </a:rPr>
              <a:t> Reflexiona sobre tus hábitos alimenticios. ¿Son viable a largo plazo si el cambio climático empeora? ¿Cómo podrías cambiar y/o mejorar tu alimentación para que sea sustentable?</a:t>
            </a:r>
            <a:endParaRPr sz="1000">
              <a:solidFill>
                <a:srgbClr val="FFFFFF"/>
              </a:solidFill>
            </a:endParaRPr>
          </a:p>
        </p:txBody>
      </p:sp>
      <p:sp>
        <p:nvSpPr>
          <p:cNvPr id="117" name="Google Shape;117;p5"/>
          <p:cNvSpPr txBox="1"/>
          <p:nvPr/>
        </p:nvSpPr>
        <p:spPr>
          <a:xfrm>
            <a:off x="1299800" y="48125"/>
            <a:ext cx="4001400" cy="4242900"/>
          </a:xfrm>
          <a:prstGeom prst="rect">
            <a:avLst/>
          </a:prstGeom>
          <a:noFill/>
          <a:ln>
            <a:noFill/>
          </a:ln>
        </p:spPr>
        <p:txBody>
          <a:bodyPr spcFirstLastPara="1" wrap="square" lIns="91425" tIns="91425" rIns="91425" bIns="91425" anchor="t" anchorCtr="0">
            <a:noAutofit/>
          </a:bodyPr>
          <a:lstStyle/>
          <a:p>
            <a:pPr marL="0" lvl="0" indent="457200" algn="just" rtl="0">
              <a:spcBef>
                <a:spcPts val="0"/>
              </a:spcBef>
              <a:spcAft>
                <a:spcPts val="0"/>
              </a:spcAft>
              <a:buNone/>
            </a:pPr>
            <a:r>
              <a:rPr lang="es-419" sz="1100" dirty="0">
                <a:solidFill>
                  <a:srgbClr val="7030A0"/>
                </a:solidFill>
              </a:rPr>
              <a:t>Hoy en día nos estamos viendo enfrentados a un problema global llamado “Cambio Climático”, el 97% de los científicos a nivel mundial están de acuerdo que la actividad del ser humano está incidiendo en el aumento de la temperatura a nivel global, lo cual ha causado sequías, inundaciones, heladas, etc., en lugares en donde antes no se veían esos fenómenos, provocando extinciones de especies, hambre y enfermedades, entre otros problemas. </a:t>
            </a:r>
            <a:endParaRPr sz="1100" dirty="0">
              <a:solidFill>
                <a:srgbClr val="7030A0"/>
              </a:solidFill>
            </a:endParaRPr>
          </a:p>
          <a:p>
            <a:pPr marL="0" lvl="0" indent="0" algn="just" rtl="0">
              <a:spcBef>
                <a:spcPts val="0"/>
              </a:spcBef>
              <a:spcAft>
                <a:spcPts val="0"/>
              </a:spcAft>
              <a:buNone/>
            </a:pPr>
            <a:r>
              <a:rPr lang="es-419" sz="1100" dirty="0">
                <a:solidFill>
                  <a:srgbClr val="7030A0"/>
                </a:solidFill>
              </a:rPr>
              <a:t>Los años 2015 al 2018 fueron los años más calurosos desde que se tiene registro; por eso es importante que disminuyamos nuestra </a:t>
            </a:r>
            <a:r>
              <a:rPr lang="es-419" sz="1100" b="1" dirty="0">
                <a:solidFill>
                  <a:srgbClr val="7030A0"/>
                </a:solidFill>
              </a:rPr>
              <a:t>huella de carbono</a:t>
            </a:r>
            <a:r>
              <a:rPr lang="es-419" sz="1100" dirty="0">
                <a:solidFill>
                  <a:srgbClr val="7030A0"/>
                </a:solidFill>
              </a:rPr>
              <a:t> para ralentizar y ¿por qué no?, frenar el cambio climático. </a:t>
            </a:r>
            <a:endParaRPr sz="1100" dirty="0">
              <a:solidFill>
                <a:srgbClr val="7030A0"/>
              </a:solidFill>
            </a:endParaRPr>
          </a:p>
          <a:p>
            <a:pPr marL="0" lvl="0" indent="0" algn="just" rtl="0">
              <a:spcBef>
                <a:spcPts val="0"/>
              </a:spcBef>
              <a:spcAft>
                <a:spcPts val="0"/>
              </a:spcAft>
              <a:buNone/>
            </a:pPr>
            <a:r>
              <a:rPr lang="es-419" sz="1100" dirty="0">
                <a:solidFill>
                  <a:srgbClr val="7030A0"/>
                </a:solidFill>
              </a:rPr>
              <a:t>  </a:t>
            </a:r>
            <a:endParaRPr sz="1100" dirty="0">
              <a:solidFill>
                <a:srgbClr val="7030A0"/>
              </a:solidFill>
            </a:endParaRPr>
          </a:p>
          <a:p>
            <a:pPr marL="0" lvl="0" indent="457200" algn="just" rtl="0">
              <a:spcBef>
                <a:spcPts val="0"/>
              </a:spcBef>
              <a:spcAft>
                <a:spcPts val="0"/>
              </a:spcAft>
              <a:buNone/>
            </a:pPr>
            <a:r>
              <a:rPr lang="es-419" sz="1100" dirty="0">
                <a:solidFill>
                  <a:srgbClr val="7030A0"/>
                </a:solidFill>
              </a:rPr>
              <a:t>“Somos lo que comemos” dice el famoso dicho, y el mundo es lo que hacemos de él. </a:t>
            </a:r>
            <a:endParaRPr sz="1100" dirty="0">
              <a:solidFill>
                <a:srgbClr val="7030A0"/>
              </a:solidFill>
            </a:endParaRPr>
          </a:p>
          <a:p>
            <a:pPr marL="0" lvl="0" indent="0" algn="just" rtl="0">
              <a:spcBef>
                <a:spcPts val="0"/>
              </a:spcBef>
              <a:spcAft>
                <a:spcPts val="0"/>
              </a:spcAft>
              <a:buNone/>
            </a:pPr>
            <a:r>
              <a:rPr lang="es-419" sz="1100" dirty="0">
                <a:solidFill>
                  <a:srgbClr val="7030A0"/>
                </a:solidFill>
              </a:rPr>
              <a:t>Lo queramos o no, </a:t>
            </a:r>
            <a:r>
              <a:rPr lang="es-419" sz="1100" b="1" dirty="0">
                <a:solidFill>
                  <a:srgbClr val="7030A0"/>
                </a:solidFill>
              </a:rPr>
              <a:t>somos miembros de una sociedad de la cual somos todos responsables de su bienestar.</a:t>
            </a:r>
            <a:endParaRPr sz="1100" b="1" dirty="0">
              <a:solidFill>
                <a:srgbClr val="7030A0"/>
              </a:solidFill>
            </a:endParaRPr>
          </a:p>
          <a:p>
            <a:pPr marL="0" lvl="0" indent="0" algn="just" rtl="0">
              <a:spcBef>
                <a:spcPts val="0"/>
              </a:spcBef>
              <a:spcAft>
                <a:spcPts val="0"/>
              </a:spcAft>
              <a:buNone/>
            </a:pPr>
            <a:endParaRPr sz="1100" b="1" dirty="0">
              <a:solidFill>
                <a:srgbClr val="7030A0"/>
              </a:solidFill>
            </a:endParaRPr>
          </a:p>
          <a:p>
            <a:pPr marL="0" lvl="0" indent="457200" algn="just" rtl="0">
              <a:spcBef>
                <a:spcPts val="0"/>
              </a:spcBef>
              <a:spcAft>
                <a:spcPts val="0"/>
              </a:spcAft>
              <a:buNone/>
            </a:pPr>
            <a:r>
              <a:rPr lang="es-419" sz="1100" dirty="0">
                <a:solidFill>
                  <a:srgbClr val="7030A0"/>
                </a:solidFill>
              </a:rPr>
              <a:t>¿Has pensado que una alimentación saludable puede ayudar a reducir tu</a:t>
            </a:r>
            <a:r>
              <a:rPr lang="es-419" sz="1100" b="1" dirty="0">
                <a:solidFill>
                  <a:srgbClr val="7030A0"/>
                </a:solidFill>
              </a:rPr>
              <a:t> huella hídrica</a:t>
            </a:r>
            <a:r>
              <a:rPr lang="es-419" sz="1100" dirty="0">
                <a:solidFill>
                  <a:srgbClr val="7030A0"/>
                </a:solidFill>
              </a:rPr>
              <a:t> y de </a:t>
            </a:r>
            <a:r>
              <a:rPr lang="es-419" sz="1100" b="1" dirty="0">
                <a:solidFill>
                  <a:srgbClr val="7030A0"/>
                </a:solidFill>
              </a:rPr>
              <a:t>carbono</a:t>
            </a:r>
            <a:r>
              <a:rPr lang="es-419" sz="1100" dirty="0">
                <a:solidFill>
                  <a:srgbClr val="7030A0"/>
                </a:solidFill>
              </a:rPr>
              <a:t>?</a:t>
            </a:r>
            <a:endParaRPr sz="1100" dirty="0">
              <a:solidFill>
                <a:srgbClr val="7030A0"/>
              </a:solidFill>
            </a:endParaRPr>
          </a:p>
          <a:p>
            <a:pPr marL="0" lvl="0" indent="0" algn="just" rtl="0">
              <a:spcBef>
                <a:spcPts val="0"/>
              </a:spcBef>
              <a:spcAft>
                <a:spcPts val="0"/>
              </a:spcAft>
              <a:buNone/>
            </a:pPr>
            <a:r>
              <a:rPr lang="es-419" sz="1100" dirty="0">
                <a:solidFill>
                  <a:srgbClr val="7030A0"/>
                </a:solidFill>
              </a:rPr>
              <a:t>Una dieta saludable a través de una reducción de gastos de producción y sanitarios (al no enfermarnos tanto) puede reducir hasta un 17% tu </a:t>
            </a:r>
            <a:r>
              <a:rPr lang="es-419" sz="1100" b="1" dirty="0">
                <a:solidFill>
                  <a:srgbClr val="7030A0"/>
                </a:solidFill>
              </a:rPr>
              <a:t>huella hídrica y de carbono, </a:t>
            </a:r>
            <a:r>
              <a:rPr lang="es-419" sz="1100" dirty="0">
                <a:solidFill>
                  <a:srgbClr val="7030A0"/>
                </a:solidFill>
              </a:rPr>
              <a:t>por eso es importante encauzar la dieta hacia una que permita un </a:t>
            </a:r>
            <a:r>
              <a:rPr lang="es-419" sz="1100" b="1" dirty="0">
                <a:solidFill>
                  <a:srgbClr val="7030A0"/>
                </a:solidFill>
              </a:rPr>
              <a:t>desarrollo sustentable</a:t>
            </a:r>
            <a:r>
              <a:rPr lang="es-419" sz="1100" dirty="0">
                <a:solidFill>
                  <a:srgbClr val="7030A0"/>
                </a:solidFill>
              </a:rPr>
              <a:t>  a largo plazo.</a:t>
            </a:r>
            <a:endParaRPr sz="1100" dirty="0">
              <a:solidFill>
                <a:srgbClr val="7030A0"/>
              </a:solidFill>
            </a:endParaRPr>
          </a:p>
        </p:txBody>
      </p:sp>
      <p:sp>
        <p:nvSpPr>
          <p:cNvPr id="118" name="Google Shape;118;p5"/>
          <p:cNvSpPr/>
          <p:nvPr/>
        </p:nvSpPr>
        <p:spPr>
          <a:xfrm>
            <a:off x="5301325" y="295150"/>
            <a:ext cx="2579100" cy="1160400"/>
          </a:xfrm>
          <a:prstGeom prst="round2DiagRect">
            <a:avLst>
              <a:gd name="adj1" fmla="val 16667"/>
              <a:gd name="adj2" fmla="val 0"/>
            </a:avLst>
          </a:prstGeom>
          <a:solidFill>
            <a:srgbClr val="0097A7"/>
          </a:solidFill>
          <a:ln w="9525" cap="flat" cmpd="sng">
            <a:solidFill>
              <a:srgbClr val="FFFF00"/>
            </a:solidFill>
            <a:prstDash val="lgDash"/>
            <a:round/>
            <a:headEnd type="none" w="sm" len="sm"/>
            <a:tailEnd type="none" w="sm" len="sm"/>
          </a:ln>
        </p:spPr>
        <p:txBody>
          <a:bodyPr spcFirstLastPara="1" wrap="square" lIns="91425" tIns="91425" rIns="91425" bIns="91425" anchor="ctr" anchorCtr="0">
            <a:noAutofit/>
          </a:bodyPr>
          <a:lstStyle/>
          <a:p>
            <a:pPr marL="0" lvl="0" indent="0" algn="just" rtl="0">
              <a:spcBef>
                <a:spcPts val="600"/>
              </a:spcBef>
              <a:spcAft>
                <a:spcPts val="0"/>
              </a:spcAft>
              <a:buNone/>
            </a:pPr>
            <a:r>
              <a:rPr lang="es-419" sz="1000" b="1">
                <a:solidFill>
                  <a:srgbClr val="FFFF00"/>
                </a:solidFill>
                <a:latin typeface="Comic Sans MS"/>
                <a:ea typeface="Comic Sans MS"/>
                <a:cs typeface="Comic Sans MS"/>
                <a:sym typeface="Comic Sans MS"/>
              </a:rPr>
              <a:t>¡Menos carnes rojas, más frutas y verduras!</a:t>
            </a:r>
            <a:endParaRPr sz="1000" b="1">
              <a:solidFill>
                <a:srgbClr val="FFFF00"/>
              </a:solidFill>
              <a:latin typeface="Comic Sans MS"/>
              <a:ea typeface="Comic Sans MS"/>
              <a:cs typeface="Comic Sans MS"/>
              <a:sym typeface="Comic Sans MS"/>
            </a:endParaRPr>
          </a:p>
          <a:p>
            <a:pPr marL="0" lvl="0" indent="0" algn="just" rtl="0">
              <a:spcBef>
                <a:spcPts val="600"/>
              </a:spcBef>
              <a:spcAft>
                <a:spcPts val="0"/>
              </a:spcAft>
              <a:buNone/>
            </a:pPr>
            <a:r>
              <a:rPr lang="es-419" sz="1000">
                <a:solidFill>
                  <a:srgbClr val="FFFFFF"/>
                </a:solidFill>
                <a:latin typeface="Comic Sans MS"/>
                <a:ea typeface="Comic Sans MS"/>
                <a:cs typeface="Comic Sans MS"/>
                <a:sym typeface="Comic Sans MS"/>
              </a:rPr>
              <a:t>¿Sabías? La ganadería es responsable del 14,5% de las emisiones de </a:t>
            </a:r>
            <a:r>
              <a:rPr lang="es-419" sz="1000" b="1">
                <a:solidFill>
                  <a:srgbClr val="FFFFFF"/>
                </a:solidFill>
                <a:latin typeface="Comic Sans MS"/>
                <a:ea typeface="Comic Sans MS"/>
                <a:cs typeface="Comic Sans MS"/>
                <a:sym typeface="Comic Sans MS"/>
              </a:rPr>
              <a:t>gases de efecto invernadero.</a:t>
            </a:r>
            <a:endParaRPr sz="1000" b="1">
              <a:solidFill>
                <a:srgbClr val="FFFFFF"/>
              </a:solidFill>
              <a:latin typeface="Comic Sans MS"/>
              <a:ea typeface="Comic Sans MS"/>
              <a:cs typeface="Comic Sans MS"/>
              <a:sym typeface="Comic Sans MS"/>
            </a:endParaRPr>
          </a:p>
          <a:p>
            <a:pPr marL="457200" lvl="0" indent="0" algn="just" rtl="0">
              <a:spcBef>
                <a:spcPts val="0"/>
              </a:spcBef>
              <a:spcAft>
                <a:spcPts val="1000"/>
              </a:spcAft>
              <a:buNone/>
            </a:pPr>
            <a:endParaRPr sz="1000">
              <a:solidFill>
                <a:srgbClr val="FFFFFF"/>
              </a:solidFill>
            </a:endParaRPr>
          </a:p>
        </p:txBody>
      </p:sp>
      <p:pic>
        <p:nvPicPr>
          <p:cNvPr id="119" name="Google Shape;119;p5"/>
          <p:cNvPicPr preferRelativeResize="0"/>
          <p:nvPr/>
        </p:nvPicPr>
        <p:blipFill>
          <a:blip r:embed="rId4">
            <a:alphaModFix/>
          </a:blip>
          <a:stretch>
            <a:fillRect/>
          </a:stretch>
        </p:blipFill>
        <p:spPr>
          <a:xfrm>
            <a:off x="7887550" y="165360"/>
            <a:ext cx="1219300" cy="1290190"/>
          </a:xfrm>
          <a:prstGeom prst="rect">
            <a:avLst/>
          </a:prstGeom>
          <a:noFill/>
          <a:ln>
            <a:noFill/>
          </a:ln>
        </p:spPr>
      </p:pic>
      <p:sp>
        <p:nvSpPr>
          <p:cNvPr id="120" name="Google Shape;120;p5"/>
          <p:cNvSpPr/>
          <p:nvPr/>
        </p:nvSpPr>
        <p:spPr>
          <a:xfrm>
            <a:off x="5301325" y="1534250"/>
            <a:ext cx="3500100" cy="1875300"/>
          </a:xfrm>
          <a:prstGeom prst="round2DiagRect">
            <a:avLst>
              <a:gd name="adj1" fmla="val 16667"/>
              <a:gd name="adj2" fmla="val 0"/>
            </a:avLst>
          </a:prstGeom>
          <a:solidFill>
            <a:srgbClr val="0097A7"/>
          </a:solidFill>
          <a:ln w="9525" cap="flat" cmpd="sng">
            <a:solidFill>
              <a:srgbClr val="FFFF00"/>
            </a:solidFill>
            <a:prstDash val="lgDash"/>
            <a:round/>
            <a:headEnd type="none" w="sm" len="sm"/>
            <a:tailEnd type="none" w="sm" len="sm"/>
          </a:ln>
        </p:spPr>
        <p:txBody>
          <a:bodyPr spcFirstLastPara="1" wrap="square" lIns="91425" tIns="91425" rIns="91425" bIns="91425" anchor="ctr" anchorCtr="0">
            <a:noAutofit/>
          </a:bodyPr>
          <a:lstStyle/>
          <a:p>
            <a:pPr marL="0" lvl="0" indent="0" algn="just" rtl="0">
              <a:spcBef>
                <a:spcPts val="600"/>
              </a:spcBef>
              <a:spcAft>
                <a:spcPts val="0"/>
              </a:spcAft>
              <a:buNone/>
            </a:pPr>
            <a:endParaRPr sz="1000" b="1">
              <a:solidFill>
                <a:srgbClr val="FFFF00"/>
              </a:solidFill>
            </a:endParaRPr>
          </a:p>
          <a:p>
            <a:pPr marL="0" lvl="0" indent="0" algn="just" rtl="0">
              <a:spcBef>
                <a:spcPts val="600"/>
              </a:spcBef>
              <a:spcAft>
                <a:spcPts val="0"/>
              </a:spcAft>
              <a:buNone/>
            </a:pPr>
            <a:r>
              <a:rPr lang="es-419" sz="900" b="1">
                <a:solidFill>
                  <a:srgbClr val="FFFF00"/>
                </a:solidFill>
              </a:rPr>
              <a:t>Huella hídrica: </a:t>
            </a:r>
            <a:r>
              <a:rPr lang="es-419" sz="900" b="1">
                <a:solidFill>
                  <a:srgbClr val="FFFFFF"/>
                </a:solidFill>
              </a:rPr>
              <a:t>Indicador del uso de agua de manera directa o indirecta de un consumidor. </a:t>
            </a:r>
            <a:endParaRPr sz="900" b="1">
              <a:solidFill>
                <a:srgbClr val="FFFFFF"/>
              </a:solidFill>
            </a:endParaRPr>
          </a:p>
          <a:p>
            <a:pPr marL="0" lvl="0" indent="0" algn="just" rtl="0">
              <a:spcBef>
                <a:spcPts val="600"/>
              </a:spcBef>
              <a:spcAft>
                <a:spcPts val="0"/>
              </a:spcAft>
              <a:buNone/>
            </a:pPr>
            <a:r>
              <a:rPr lang="es-419" sz="900" b="1">
                <a:solidFill>
                  <a:srgbClr val="FFFF00"/>
                </a:solidFill>
              </a:rPr>
              <a:t>Huella de Carbono</a:t>
            </a:r>
            <a:r>
              <a:rPr lang="es-419" sz="900" b="1">
                <a:solidFill>
                  <a:srgbClr val="FFFFFF"/>
                </a:solidFill>
              </a:rPr>
              <a:t>: Medida de impacto que provoca el ser humano al medio ambiente según la cantidad de emisiones provocadas por el consumo indirecto o directo de productos. Media en peso de dióxido de carbono al año.</a:t>
            </a:r>
            <a:endParaRPr sz="900" b="1">
              <a:solidFill>
                <a:srgbClr val="FFFFFF"/>
              </a:solidFill>
            </a:endParaRPr>
          </a:p>
          <a:p>
            <a:pPr marL="0" lvl="0" indent="0" algn="just" rtl="0">
              <a:spcBef>
                <a:spcPts val="600"/>
              </a:spcBef>
              <a:spcAft>
                <a:spcPts val="0"/>
              </a:spcAft>
              <a:buNone/>
            </a:pPr>
            <a:r>
              <a:rPr lang="es-419" sz="900" b="1">
                <a:solidFill>
                  <a:srgbClr val="FFFF00"/>
                </a:solidFill>
              </a:rPr>
              <a:t>Desarrollo sustentable:</a:t>
            </a:r>
            <a:r>
              <a:rPr lang="es-419" sz="900" b="1">
                <a:solidFill>
                  <a:srgbClr val="FFFFFF"/>
                </a:solidFill>
              </a:rPr>
              <a:t> Satisfacer las necesidades de las generaciones presentes sin comprometer las capacidades que tienen las generaciones futuras para satisfacer sus propias necesidades.</a:t>
            </a:r>
            <a:endParaRPr sz="900" b="1">
              <a:solidFill>
                <a:srgbClr val="FFFFFF"/>
              </a:solidFill>
            </a:endParaRPr>
          </a:p>
          <a:p>
            <a:pPr marL="457200" lvl="0" indent="0" algn="just" rtl="0">
              <a:spcBef>
                <a:spcPts val="0"/>
              </a:spcBef>
              <a:spcAft>
                <a:spcPts val="1000"/>
              </a:spcAft>
              <a:buNone/>
            </a:pPr>
            <a:endParaRPr sz="1000">
              <a:solidFill>
                <a:srgbClr val="FFFFFF"/>
              </a:solidFill>
            </a:endParaRPr>
          </a:p>
        </p:txBody>
      </p:sp>
      <p:sp>
        <p:nvSpPr>
          <p:cNvPr id="121" name="Google Shape;121;p5" title="dsdada"/>
          <p:cNvSpPr/>
          <p:nvPr/>
        </p:nvSpPr>
        <p:spPr>
          <a:xfrm>
            <a:off x="1680425" y="4430325"/>
            <a:ext cx="3342300" cy="675900"/>
          </a:xfrm>
          <a:prstGeom prst="round2SameRect">
            <a:avLst>
              <a:gd name="adj1" fmla="val 16667"/>
              <a:gd name="adj2" fmla="val 0"/>
            </a:avLst>
          </a:prstGeom>
          <a:solidFill>
            <a:schemeClr val="accent5">
              <a:lumMod val="20000"/>
              <a:lumOff val="80000"/>
            </a:scheme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419" sz="1000" b="1" dirty="0">
                <a:solidFill>
                  <a:srgbClr val="FF00FF"/>
                </a:solidFill>
                <a:latin typeface="Comic Sans MS"/>
                <a:ea typeface="Comic Sans MS"/>
                <a:cs typeface="Comic Sans MS"/>
                <a:sym typeface="Comic Sans MS"/>
              </a:rPr>
              <a:t>¡Las siguientes fuentes te van a interesar!</a:t>
            </a:r>
            <a:endParaRPr sz="1000" b="1" dirty="0">
              <a:solidFill>
                <a:srgbClr val="FF00FF"/>
              </a:solidFill>
              <a:latin typeface="Comic Sans MS"/>
              <a:ea typeface="Comic Sans MS"/>
              <a:cs typeface="Comic Sans MS"/>
              <a:sym typeface="Comic Sans MS"/>
            </a:endParaRPr>
          </a:p>
          <a:p>
            <a:pPr marL="0" lvl="0" indent="0" algn="l" rtl="0">
              <a:spcBef>
                <a:spcPts val="0"/>
              </a:spcBef>
              <a:spcAft>
                <a:spcPts val="0"/>
              </a:spcAft>
              <a:buNone/>
            </a:pPr>
            <a:r>
              <a:rPr lang="es-419" sz="1000" dirty="0">
                <a:solidFill>
                  <a:srgbClr val="1155CC"/>
                </a:solidFill>
                <a:latin typeface="Comic Sans MS"/>
                <a:ea typeface="Comic Sans MS"/>
                <a:cs typeface="Comic Sans MS"/>
                <a:sym typeface="Comic Sans MS"/>
              </a:rPr>
              <a:t>1.-</a:t>
            </a:r>
            <a:r>
              <a:rPr lang="es-419" sz="1000" u="sng" dirty="0">
                <a:solidFill>
                  <a:srgbClr val="1155CC"/>
                </a:solidFill>
                <a:latin typeface="Comic Sans MS"/>
                <a:ea typeface="Comic Sans MS"/>
                <a:cs typeface="Comic Sans MS"/>
                <a:sym typeface="Comic Sans MS"/>
                <a:hlinkClick r:id="rId5"/>
              </a:rPr>
              <a:t> El cambio climático es una realidad </a:t>
            </a:r>
            <a:endParaRPr sz="1000" dirty="0">
              <a:solidFill>
                <a:srgbClr val="1155CC"/>
              </a:solidFill>
              <a:latin typeface="Comic Sans MS"/>
              <a:ea typeface="Comic Sans MS"/>
              <a:cs typeface="Comic Sans MS"/>
              <a:sym typeface="Comic Sans MS"/>
            </a:endParaRPr>
          </a:p>
          <a:p>
            <a:pPr marL="0" lvl="0" indent="0" algn="l" rtl="0">
              <a:spcBef>
                <a:spcPts val="0"/>
              </a:spcBef>
              <a:spcAft>
                <a:spcPts val="0"/>
              </a:spcAft>
              <a:buNone/>
            </a:pPr>
            <a:r>
              <a:rPr lang="es-419" sz="1000" dirty="0">
                <a:solidFill>
                  <a:srgbClr val="1155CC"/>
                </a:solidFill>
                <a:latin typeface="Comic Sans MS"/>
                <a:ea typeface="Comic Sans MS"/>
                <a:cs typeface="Comic Sans MS"/>
                <a:sym typeface="Comic Sans MS"/>
              </a:rPr>
              <a:t>2.-  </a:t>
            </a:r>
            <a:r>
              <a:rPr lang="es-419" sz="1000" u="sng" dirty="0">
                <a:solidFill>
                  <a:srgbClr val="1155CC"/>
                </a:solidFill>
                <a:latin typeface="Comic Sans MS"/>
                <a:ea typeface="Comic Sans MS"/>
                <a:cs typeface="Comic Sans MS"/>
                <a:sym typeface="Comic Sans MS"/>
                <a:hlinkClick r:id="rId6"/>
              </a:rPr>
              <a:t>La dieta ideal para combatir el cambio climático </a:t>
            </a:r>
            <a:endParaRPr sz="1000" dirty="0">
              <a:solidFill>
                <a:srgbClr val="1155CC"/>
              </a:solidFill>
              <a:latin typeface="Comic Sans MS"/>
              <a:ea typeface="Comic Sans MS"/>
              <a:cs typeface="Comic Sans MS"/>
              <a:sym typeface="Comic Sans MS"/>
            </a:endParaRPr>
          </a:p>
          <a:p>
            <a:pPr marL="0" lvl="0" indent="0" algn="l" rtl="0">
              <a:spcBef>
                <a:spcPts val="0"/>
              </a:spcBef>
              <a:spcAft>
                <a:spcPts val="0"/>
              </a:spcAft>
              <a:buNone/>
            </a:pPr>
            <a:r>
              <a:rPr lang="es-419" sz="1000" dirty="0">
                <a:solidFill>
                  <a:srgbClr val="1155CC"/>
                </a:solidFill>
                <a:latin typeface="Comic Sans MS"/>
                <a:ea typeface="Comic Sans MS"/>
                <a:cs typeface="Comic Sans MS"/>
                <a:sym typeface="Comic Sans MS"/>
              </a:rPr>
              <a:t>3.- </a:t>
            </a:r>
            <a:r>
              <a:rPr lang="es-419" sz="1000" u="sng" dirty="0">
                <a:solidFill>
                  <a:srgbClr val="1155CC"/>
                </a:solidFill>
                <a:latin typeface="Comic Sans MS"/>
                <a:ea typeface="Comic Sans MS"/>
                <a:cs typeface="Comic Sans MS"/>
                <a:sym typeface="Comic Sans MS"/>
                <a:hlinkClick r:id="rId7"/>
              </a:rPr>
              <a:t>¿Qué se entiende por desarrollo sustentable?</a:t>
            </a:r>
            <a:endParaRPr sz="1000" dirty="0">
              <a:solidFill>
                <a:srgbClr val="1155CC"/>
              </a:solidFill>
              <a:latin typeface="Comic Sans MS"/>
              <a:ea typeface="Comic Sans MS"/>
              <a:cs typeface="Comic Sans MS"/>
              <a:sym typeface="Comic Sans M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5"/>
        <p:cNvGrpSpPr/>
        <p:nvPr/>
      </p:nvGrpSpPr>
      <p:grpSpPr>
        <a:xfrm>
          <a:off x="0" y="0"/>
          <a:ext cx="0" cy="0"/>
          <a:chOff x="0" y="0"/>
          <a:chExt cx="0" cy="0"/>
        </a:xfrm>
      </p:grpSpPr>
      <p:sp>
        <p:nvSpPr>
          <p:cNvPr id="126" name="Google Shape;126;p8"/>
          <p:cNvSpPr txBox="1">
            <a:spLocks noGrp="1"/>
          </p:cNvSpPr>
          <p:nvPr>
            <p:ph type="ctrTitle" idx="4294967295"/>
          </p:nvPr>
        </p:nvSpPr>
        <p:spPr>
          <a:xfrm rot="-5400000">
            <a:off x="-240325" y="1759000"/>
            <a:ext cx="2023200" cy="801300"/>
          </a:xfrm>
          <a:prstGeom prst="rect">
            <a:avLst/>
          </a:prstGeom>
          <a:noFill/>
          <a:ln>
            <a:noFill/>
          </a:ln>
        </p:spPr>
        <p:txBody>
          <a:bodyPr spcFirstLastPara="1" wrap="square" lIns="91425" tIns="0" rIns="91425" bIns="0" anchor="ctr" anchorCtr="0">
            <a:noAutofit/>
          </a:bodyPr>
          <a:lstStyle/>
          <a:p>
            <a:pPr marL="0" marR="0" lvl="0" indent="0" algn="r" rtl="0">
              <a:lnSpc>
                <a:spcPct val="100000"/>
              </a:lnSpc>
              <a:spcBef>
                <a:spcPts val="0"/>
              </a:spcBef>
              <a:spcAft>
                <a:spcPts val="0"/>
              </a:spcAft>
              <a:buClr>
                <a:schemeClr val="dk1"/>
              </a:buClr>
              <a:buSzPts val="2800"/>
              <a:buFont typeface="Arial"/>
              <a:buNone/>
            </a:pPr>
            <a:r>
              <a:rPr lang="es-419" sz="2300" b="1" i="0" u="none" strike="noStrike" cap="none">
                <a:solidFill>
                  <a:srgbClr val="FF3E77"/>
                </a:solidFill>
                <a:latin typeface="Arial"/>
                <a:ea typeface="Arial"/>
                <a:cs typeface="Arial"/>
                <a:sym typeface="Arial"/>
              </a:rPr>
              <a:t>RELIGIÓN</a:t>
            </a:r>
            <a:endParaRPr sz="2300" b="1" i="0" u="none" strike="noStrike" cap="none">
              <a:solidFill>
                <a:srgbClr val="FF3E77"/>
              </a:solidFill>
              <a:latin typeface="Arial"/>
              <a:ea typeface="Arial"/>
              <a:cs typeface="Arial"/>
              <a:sym typeface="Arial"/>
            </a:endParaRPr>
          </a:p>
        </p:txBody>
      </p:sp>
      <p:sp>
        <p:nvSpPr>
          <p:cNvPr id="127" name="Google Shape;127;p8"/>
          <p:cNvSpPr txBox="1"/>
          <p:nvPr/>
        </p:nvSpPr>
        <p:spPr>
          <a:xfrm>
            <a:off x="1337550" y="87550"/>
            <a:ext cx="3210300" cy="45354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1300"/>
              </a:spcBef>
              <a:spcAft>
                <a:spcPts val="0"/>
              </a:spcAft>
              <a:buNone/>
            </a:pPr>
            <a:r>
              <a:rPr lang="es-419" dirty="0">
                <a:solidFill>
                  <a:srgbClr val="0070C0"/>
                </a:solidFill>
              </a:rPr>
              <a:t>Como ya hemos visto, no cabe duda alguna que la alimentación saludable es un elemento imprescindible en nuestras vidas…Sin embargo, debido a factores socioeconómicos decisivos a veces se hace difícil el acceso a una alimentación saludable y equilibrada. </a:t>
            </a:r>
            <a:endParaRPr dirty="0">
              <a:solidFill>
                <a:srgbClr val="0070C0"/>
              </a:solidFill>
            </a:endParaRPr>
          </a:p>
          <a:p>
            <a:pPr marL="0" lvl="0" indent="0" algn="just" rtl="0">
              <a:lnSpc>
                <a:spcPct val="115000"/>
              </a:lnSpc>
              <a:spcBef>
                <a:spcPts val="1300"/>
              </a:spcBef>
              <a:spcAft>
                <a:spcPts val="1300"/>
              </a:spcAft>
              <a:buClr>
                <a:schemeClr val="dk1"/>
              </a:buClr>
              <a:buSzPts val="1100"/>
              <a:buFont typeface="Arial"/>
              <a:buNone/>
            </a:pPr>
            <a:r>
              <a:rPr lang="es-419" dirty="0">
                <a:solidFill>
                  <a:srgbClr val="0070C0"/>
                </a:solidFill>
              </a:rPr>
              <a:t>Muchas veces desconocemos cuales son los orígenes y procedimientos de los alimentos que están en nuestra mesa, y como consecuencia inmediata de esto se ve afectada nuestra salud. Por este motivo las y los invito a ver el mini documental adjunto en el link, para que juntos tomemos conciencia de los alimentos que estamos consumiendo. </a:t>
            </a:r>
            <a:endParaRPr dirty="0">
              <a:solidFill>
                <a:srgbClr val="0070C0"/>
              </a:solidFill>
            </a:endParaRPr>
          </a:p>
        </p:txBody>
      </p:sp>
      <p:sp>
        <p:nvSpPr>
          <p:cNvPr id="128" name="Google Shape;128;p8"/>
          <p:cNvSpPr txBox="1"/>
          <p:nvPr/>
        </p:nvSpPr>
        <p:spPr>
          <a:xfrm>
            <a:off x="4745050" y="168775"/>
            <a:ext cx="4075200" cy="560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300"/>
              </a:spcBef>
              <a:spcAft>
                <a:spcPts val="1300"/>
              </a:spcAft>
              <a:buClr>
                <a:schemeClr val="dk1"/>
              </a:buClr>
              <a:buSzPts val="1100"/>
              <a:buFont typeface="Arial"/>
              <a:buNone/>
            </a:pPr>
            <a:r>
              <a:rPr lang="es-419" sz="1300" u="sng">
                <a:solidFill>
                  <a:schemeClr val="hlink"/>
                </a:solidFill>
                <a:hlinkClick r:id="rId4"/>
              </a:rPr>
              <a:t>https://www.youtube.com/watch?v=VOrMVkzZBnQ</a:t>
            </a:r>
            <a:endParaRPr sz="1300" u="sng">
              <a:solidFill>
                <a:schemeClr val="hlink"/>
              </a:solidFill>
            </a:endParaRPr>
          </a:p>
        </p:txBody>
      </p:sp>
      <p:sp>
        <p:nvSpPr>
          <p:cNvPr id="129" name="Google Shape;129;p8"/>
          <p:cNvSpPr txBox="1"/>
          <p:nvPr/>
        </p:nvSpPr>
        <p:spPr>
          <a:xfrm>
            <a:off x="4779250" y="428550"/>
            <a:ext cx="4006800" cy="144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300"/>
              </a:spcBef>
              <a:spcAft>
                <a:spcPts val="0"/>
              </a:spcAft>
              <a:buClr>
                <a:schemeClr val="dk1"/>
              </a:buClr>
              <a:buSzPts val="1100"/>
              <a:buFont typeface="Arial"/>
              <a:buNone/>
            </a:pPr>
            <a:r>
              <a:rPr lang="es-419" sz="1100">
                <a:solidFill>
                  <a:srgbClr val="0000FF"/>
                </a:solidFill>
              </a:rPr>
              <a:t>Actividad sugerida: realiza esta pequeña encuesta en tus redes sociales: </a:t>
            </a:r>
            <a:r>
              <a:rPr lang="es-419" sz="1100" i="1">
                <a:solidFill>
                  <a:srgbClr val="0000FF"/>
                </a:solidFill>
              </a:rPr>
              <a:t>“¿conoces a Monsanto? Si-No ¿sabes qué son los alimentos transgénicos? Si-No”</a:t>
            </a:r>
            <a:r>
              <a:rPr lang="es-419" sz="1100">
                <a:solidFill>
                  <a:srgbClr val="0000FF"/>
                </a:solidFill>
              </a:rPr>
              <a:t> Luego crea un afiche, video, mensaje, etc, informando a tus contactos de redes sociales acerca de qué es Monsanto y los alimentos transgénicos. </a:t>
            </a:r>
            <a:endParaRPr sz="1100">
              <a:solidFill>
                <a:srgbClr val="0000FF"/>
              </a:solidFill>
            </a:endParaRPr>
          </a:p>
          <a:p>
            <a:pPr marL="0" lvl="0" indent="0" algn="l" rtl="0">
              <a:spcBef>
                <a:spcPts val="1300"/>
              </a:spcBef>
              <a:spcAft>
                <a:spcPts val="0"/>
              </a:spcAft>
              <a:buNone/>
            </a:pPr>
            <a:endParaRPr/>
          </a:p>
        </p:txBody>
      </p:sp>
      <p:sp>
        <p:nvSpPr>
          <p:cNvPr id="130" name="Google Shape;130;p8"/>
          <p:cNvSpPr txBox="1"/>
          <p:nvPr/>
        </p:nvSpPr>
        <p:spPr>
          <a:xfrm>
            <a:off x="4438250" y="4144975"/>
            <a:ext cx="4382100" cy="87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419" sz="1600" i="1">
                <a:solidFill>
                  <a:srgbClr val="9900FF"/>
                </a:solidFill>
                <a:latin typeface="Impact"/>
                <a:ea typeface="Impact"/>
                <a:cs typeface="Impact"/>
                <a:sym typeface="Impact"/>
              </a:rPr>
              <a:t>Porque cuidar la vida en todas sus dimensiones es tarea de tod@s, cuidemos nuestros alimentos. </a:t>
            </a:r>
            <a:endParaRPr sz="1600" i="1">
              <a:solidFill>
                <a:srgbClr val="9900FF"/>
              </a:solidFill>
              <a:latin typeface="Impact"/>
              <a:ea typeface="Impact"/>
              <a:cs typeface="Impact"/>
              <a:sym typeface="Impact"/>
            </a:endParaRPr>
          </a:p>
        </p:txBody>
      </p:sp>
      <p:pic>
        <p:nvPicPr>
          <p:cNvPr id="131" name="Google Shape;131;p8"/>
          <p:cNvPicPr preferRelativeResize="0"/>
          <p:nvPr/>
        </p:nvPicPr>
        <p:blipFill>
          <a:blip r:embed="rId5">
            <a:alphaModFix/>
          </a:blip>
          <a:stretch>
            <a:fillRect/>
          </a:stretch>
        </p:blipFill>
        <p:spPr>
          <a:xfrm>
            <a:off x="4937200" y="1898650"/>
            <a:ext cx="3630725" cy="22463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1631</Words>
  <Application>Microsoft Office PowerPoint</Application>
  <PresentationFormat>Presentación en pantalla (16:9)</PresentationFormat>
  <Paragraphs>136</Paragraphs>
  <Slides>14</Slides>
  <Notes>14</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14</vt:i4>
      </vt:variant>
    </vt:vector>
  </HeadingPairs>
  <TitlesOfParts>
    <vt:vector size="22" baseType="lpstr">
      <vt:lpstr>Arial</vt:lpstr>
      <vt:lpstr>Impact</vt:lpstr>
      <vt:lpstr>Source Code Pro</vt:lpstr>
      <vt:lpstr>Bangers</vt:lpstr>
      <vt:lpstr>Montserrat Light</vt:lpstr>
      <vt:lpstr>Comic Sans MS</vt:lpstr>
      <vt:lpstr>Montserrat</vt:lpstr>
      <vt:lpstr>Simple Light</vt:lpstr>
      <vt:lpstr> Aprendizaje interdisciplinario Proyecto Bienestar y Salud</vt:lpstr>
      <vt:lpstr>Profesores</vt:lpstr>
      <vt:lpstr>Instrucciones generales</vt:lpstr>
      <vt:lpstr>Instrucciones generales</vt:lpstr>
      <vt:lpstr>Instrucciones generales</vt:lpstr>
      <vt:lpstr>INGLÉS</vt:lpstr>
      <vt:lpstr>INGLÉS</vt:lpstr>
      <vt:lpstr>HISTORIA</vt:lpstr>
      <vt:lpstr>RELIGIÓN</vt:lpstr>
      <vt:lpstr>EDUCACIÓN FÍSICA</vt:lpstr>
      <vt:lpstr>EDUCACIÓN FÍSICA</vt:lpstr>
      <vt:lpstr>EDUCACIÓN FÍSICA</vt:lpstr>
      <vt:lpstr>Área psicosocial  y familiar</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Aprendizaje interdisciplinario</dc:title>
  <dc:creator>FAMILIA BGV</dc:creator>
  <cp:lastModifiedBy>equipo3</cp:lastModifiedBy>
  <cp:revision>8</cp:revision>
  <dcterms:modified xsi:type="dcterms:W3CDTF">2020-06-05T16:57:54Z</dcterms:modified>
</cp:coreProperties>
</file>