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20" y="156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31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6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31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72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url=https%3A%2F%2Fwww.consumotic.mx%2Ftelecom%2Fhabra-2-5-mil-millones-de-conexiones-lte-en-2017%2F&amp;psig=AOvVaw3KjrwwoNUNCXsrFr7UjODT&amp;ust=1592267773453000&amp;source=images&amp;cd=vfe&amp;ved=0CAIQjRxqFwoTCKjFrfHJguoCFQAAAAAdAAAAAB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imgres?imgurl=https%3A%2F%2Fmiro.medium.com%2Fmax%2F3794%2F1*7ux6Rn7UCjyXCdbdA6dMrg.png&amp;imgrefurl=https%3A%2F%2Fmedium.com%2F%40mblapouble%2Fobservar-vs-interpretar-801b8f686a&amp;tbnid=2fvS-VYKjGPQaM&amp;vet=12ahUKEwjy-Z3804LqAhVdB7kGHS-JDv0QMygDegUIARCtAQ..i&amp;docid=6ZrCXGlTulL5xM&amp;w=1897&amp;h=1250&amp;q=interpretar&amp;safe=off&amp;client=firefox-b-d&amp;ved=2ahUKEwjy-Z3804LqAhVdB7kGHS-JDv0QMygDegUIARCtA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imgres?imgurl=https%3A%2F%2Fimages-na.ssl-images-amazon.com%2Fimages%2FI%2F611orDmUeQL._AC_SX466_.jpg&amp;imgrefurl=https%3A%2F%2Fwww.amazon.ca%2FPaint-Number-Kits-Paintworks-Decorations%2Fdp%2FB07N6CTCXY&amp;tbnid=zib_xNvGUp25uM&amp;vet=12ahUKEwibjKqd6ILqAhUHLrkGHbdxAKgQMygCegUIARCxAQ..i&amp;docid=5dpuj72lkbWmRM&amp;w=466&amp;h=632&amp;q=cat%20reading&amp;hl=es&amp;safe=off&amp;client=firefox-b-d&amp;ved=2ahUKEwibjKqd6ILqAhUHLrkGHbdxAKgQMygCegUIARCxAQ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lang="es-CL" altLang="es-CL" sz="1400" dirty="0">
                <a:solidFill>
                  <a:srgbClr val="0070C0"/>
                </a:solidFill>
              </a:rPr>
              <a:t> </a:t>
            </a:r>
            <a:r>
              <a:rPr lang="es-CL" altLang="es-CL" sz="1400" b="1" dirty="0">
                <a:solidFill>
                  <a:srgbClr val="0070C0"/>
                </a:solidFill>
              </a:rPr>
              <a:t>IV Medio</a:t>
            </a:r>
            <a:r>
              <a:rPr lang="es-CL" altLang="es-CL" sz="1400" dirty="0">
                <a:solidFill>
                  <a:srgbClr val="0070C0"/>
                </a:solidFill>
              </a:rPr>
              <a:t>	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Ignacio Ríos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UNIDAD: </a:t>
            </a:r>
            <a:r>
              <a:rPr lang="es-CL" altLang="es-CL" sz="1400" b="1" dirty="0">
                <a:solidFill>
                  <a:srgbClr val="0070C0"/>
                </a:solidFill>
              </a:rPr>
              <a:t>Tradición </a:t>
            </a:r>
            <a:r>
              <a:rPr lang="es-CL" altLang="es-CL" sz="1400" b="1">
                <a:solidFill>
                  <a:srgbClr val="0070C0"/>
                </a:solidFill>
              </a:rPr>
              <a:t>y cambio</a:t>
            </a:r>
            <a:endParaRPr kumimoji="0" lang="es-CL" altLang="es-CL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Relacionar e interpretar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FECHA: 15/6/2020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2865" y="217295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70C0"/>
                </a:solidFill>
              </a:rPr>
              <a:t>ASIGNATURA: Lenguaje y Comunicación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456686" y="467515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247EF0-AD9D-40C4-B2C7-58E5A2B5ABC9}"/>
              </a:ext>
            </a:extLst>
          </p:cNvPr>
          <p:cNvSpPr/>
          <p:nvPr/>
        </p:nvSpPr>
        <p:spPr>
          <a:xfrm>
            <a:off x="1726442" y="1105469"/>
            <a:ext cx="6107373" cy="14662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Comprender los conceptos de relación e interpretación de textos. Leyendo las definiciones y ejemplos de estos para poder desarrollar estas habilidades.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891FCC89-CAB5-457D-B02A-EB083932EA2E}"/>
              </a:ext>
            </a:extLst>
          </p:cNvPr>
          <p:cNvSpPr txBox="1"/>
          <p:nvPr/>
        </p:nvSpPr>
        <p:spPr>
          <a:xfrm>
            <a:off x="1308940" y="314609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Relacionar e Interpretar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219D25C-5445-4A3F-BF75-0684DFDEE45E}"/>
              </a:ext>
            </a:extLst>
          </p:cNvPr>
          <p:cNvSpPr/>
          <p:nvPr/>
        </p:nvSpPr>
        <p:spPr>
          <a:xfrm>
            <a:off x="767777" y="653163"/>
            <a:ext cx="3945418" cy="198690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dirty="0"/>
              <a:t>Cuando </a:t>
            </a:r>
            <a:r>
              <a:rPr lang="es-419" b="1" u="sng" dirty="0"/>
              <a:t>relacionas o interpretas </a:t>
            </a:r>
            <a:r>
              <a:rPr lang="es-419" dirty="0"/>
              <a:t>un texto, lo que estás haciendo es </a:t>
            </a:r>
            <a:r>
              <a:rPr lang="es-419" b="1" u="sng" dirty="0"/>
              <a:t>sacar conclusiones o ideas a partir de información explícita¹ del texto</a:t>
            </a:r>
            <a:r>
              <a:rPr lang="es-419" b="1" dirty="0"/>
              <a:t>. </a:t>
            </a:r>
          </a:p>
          <a:p>
            <a:pPr algn="just"/>
            <a:endParaRPr lang="es-419" b="1" dirty="0"/>
          </a:p>
          <a:p>
            <a:pPr algn="just"/>
            <a:r>
              <a:rPr lang="es-419" dirty="0"/>
              <a:t>Estas ideas o conclusiones que sacas son </a:t>
            </a:r>
            <a:r>
              <a:rPr lang="es-419" b="1" u="sng" dirty="0"/>
              <a:t>información implícita²</a:t>
            </a:r>
            <a:r>
              <a:rPr lang="es-419" dirty="0"/>
              <a:t> del texto</a:t>
            </a:r>
            <a:r>
              <a:rPr lang="es-419" b="1" u="sng" dirty="0"/>
              <a:t>.</a:t>
            </a:r>
          </a:p>
        </p:txBody>
      </p:sp>
      <p:sp>
        <p:nvSpPr>
          <p:cNvPr id="5" name="Rectángulo: una sola esquina cortada 4">
            <a:extLst>
              <a:ext uri="{FF2B5EF4-FFF2-40B4-BE49-F238E27FC236}">
                <a16:creationId xmlns:a16="http://schemas.microsoft.com/office/drawing/2014/main" id="{C6D8D723-428A-4BD8-8658-D72A979DFFDF}"/>
              </a:ext>
            </a:extLst>
          </p:cNvPr>
          <p:cNvSpPr/>
          <p:nvPr/>
        </p:nvSpPr>
        <p:spPr>
          <a:xfrm>
            <a:off x="6976665" y="2765327"/>
            <a:ext cx="1687606" cy="2083734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900" b="1" dirty="0"/>
              <a:t>1.- </a:t>
            </a:r>
            <a:r>
              <a:rPr lang="es-419" sz="900" b="1" u="sng" dirty="0"/>
              <a:t>Información explícita</a:t>
            </a:r>
            <a:r>
              <a:rPr lang="es-419" sz="900" b="1" dirty="0"/>
              <a:t>: </a:t>
            </a:r>
            <a:r>
              <a:rPr lang="es-419" sz="900" dirty="0"/>
              <a:t>Es información que está allí, que localizas o identificas en el texto de manera </a:t>
            </a:r>
            <a:r>
              <a:rPr lang="es-419" sz="900" b="1" dirty="0"/>
              <a:t>literal</a:t>
            </a:r>
            <a:r>
              <a:rPr lang="es-419" sz="900" dirty="0"/>
              <a:t>.</a:t>
            </a:r>
          </a:p>
          <a:p>
            <a:pPr algn="just"/>
            <a:r>
              <a:rPr lang="es-419" sz="900" b="1" dirty="0"/>
              <a:t>2.- </a:t>
            </a:r>
            <a:r>
              <a:rPr lang="es-419" sz="900" b="1" u="sng" dirty="0"/>
              <a:t>Información implícita</a:t>
            </a:r>
            <a:r>
              <a:rPr lang="es-419" sz="900" b="1" dirty="0"/>
              <a:t>: </a:t>
            </a:r>
            <a:r>
              <a:rPr lang="es-ES" sz="900" dirty="0"/>
              <a:t>Se puede desprender o de la información </a:t>
            </a:r>
            <a:r>
              <a:rPr lang="es-ES" sz="900" b="1" dirty="0"/>
              <a:t>inferir </a:t>
            </a:r>
            <a:r>
              <a:rPr lang="es-ES" sz="900" dirty="0"/>
              <a:t>que se encuentra explícita en el texto, es decir, </a:t>
            </a:r>
            <a:r>
              <a:rPr lang="es-ES" sz="900" b="1" dirty="0"/>
              <a:t>no está expresada de manera clara y directa.</a:t>
            </a:r>
            <a:endParaRPr lang="es-419" sz="900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5DFE806-2071-48A0-8E27-440D30E1B0C3}"/>
              </a:ext>
            </a:extLst>
          </p:cNvPr>
          <p:cNvSpPr/>
          <p:nvPr/>
        </p:nvSpPr>
        <p:spPr>
          <a:xfrm>
            <a:off x="767777" y="2765326"/>
            <a:ext cx="4584152" cy="2083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¿Cuándo relacionas en un texto?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 haces cuando estableces </a:t>
            </a:r>
            <a:r>
              <a:rPr lang="es-419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conexiones entre dos o más partes de un texto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Por ejemplo, podrías encontrar una pregunta que te haga relacionar, como: 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“¿Qué relación existe entre el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párrafo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y el párrafo 5?” 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“¿Qué función cumple el último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párrafo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del fragmento anterior?”</a:t>
            </a:r>
          </a:p>
        </p:txBody>
      </p:sp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id="{FF2944DC-37CD-40E4-B3F1-32747FC2C5DC}"/>
              </a:ext>
            </a:extLst>
          </p:cNvPr>
          <p:cNvSpPr/>
          <p:nvPr/>
        </p:nvSpPr>
        <p:spPr>
          <a:xfrm>
            <a:off x="5472953" y="2765326"/>
            <a:ext cx="1445559" cy="2066812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Recuerda que los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párrafos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 diferencian cuando hay un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punto y aparte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s-419" dirty="0"/>
          </a:p>
        </p:txBody>
      </p:sp>
      <p:pic>
        <p:nvPicPr>
          <p:cNvPr id="1026" name="Picture 2" descr="Habrá 2.5 mil millones de conexiones LTE en 2017 | Consumotic">
            <a:hlinkClick r:id="rId4"/>
            <a:extLst>
              <a:ext uri="{FF2B5EF4-FFF2-40B4-BE49-F238E27FC236}">
                <a16:creationId xmlns:a16="http://schemas.microsoft.com/office/drawing/2014/main" id="{67D2FB76-DEF0-4A30-B6AE-39F21C49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52" y="573258"/>
            <a:ext cx="3725919" cy="20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0A70F4C5-065D-40D0-A0F9-534C37C619E3}"/>
              </a:ext>
            </a:extLst>
          </p:cNvPr>
          <p:cNvSpPr txBox="1"/>
          <p:nvPr/>
        </p:nvSpPr>
        <p:spPr>
          <a:xfrm>
            <a:off x="925987" y="242329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Habilidades que debes dominar antes de interpretar: Sintetizar e inferir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9028305-4FF5-43C2-AFA0-3D2AE7D3871B}"/>
              </a:ext>
            </a:extLst>
          </p:cNvPr>
          <p:cNvSpPr/>
          <p:nvPr/>
        </p:nvSpPr>
        <p:spPr>
          <a:xfrm>
            <a:off x="700620" y="580883"/>
            <a:ext cx="3871379" cy="445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u="sng" dirty="0"/>
              <a:t>Sintetizar</a:t>
            </a:r>
            <a:r>
              <a:rPr lang="es-ES" b="1" dirty="0"/>
              <a:t>: </a:t>
            </a:r>
            <a:r>
              <a:rPr lang="es-ES" dirty="0"/>
              <a:t> Sintetizas cuando determinas la</a:t>
            </a:r>
            <a:r>
              <a:rPr lang="es-ES" b="1" dirty="0"/>
              <a:t> idea o las ideas centrales</a:t>
            </a:r>
            <a:r>
              <a:rPr lang="es-ES" dirty="0"/>
              <a:t> de un texto o de un fragmento de este para elaborar una </a:t>
            </a:r>
            <a:r>
              <a:rPr lang="es-ES" b="1" u="sng" dirty="0"/>
              <a:t>reformulación del contenido original</a:t>
            </a:r>
            <a:r>
              <a:rPr lang="es-ES" dirty="0"/>
              <a:t>; es decir, puedes </a:t>
            </a:r>
            <a:r>
              <a:rPr lang="es-ES" b="1" dirty="0"/>
              <a:t>Resumir o Acortar</a:t>
            </a:r>
            <a:r>
              <a:rPr lang="es-ES" dirty="0"/>
              <a:t> un texto sin perder el sentido original de éste. </a:t>
            </a:r>
          </a:p>
          <a:p>
            <a:endParaRPr lang="es-ES" dirty="0">
              <a:effectLst/>
            </a:endParaRPr>
          </a:p>
          <a:p>
            <a:r>
              <a:rPr lang="es-ES" dirty="0"/>
              <a:t>Sintetizas normalmente cuando puedes contestar de manera correcta preguntas como: </a:t>
            </a:r>
          </a:p>
          <a:p>
            <a:r>
              <a:rPr lang="es-ES" dirty="0">
                <a:effectLst/>
              </a:rPr>
              <a:t>“¿De qué trata el texto? </a:t>
            </a:r>
          </a:p>
          <a:p>
            <a:r>
              <a:rPr lang="es-ES" dirty="0"/>
              <a:t>“¿Cuál es la idea principal del texto?”</a:t>
            </a:r>
          </a:p>
          <a:p>
            <a:r>
              <a:rPr lang="es-ES" dirty="0"/>
              <a:t>“¿Cuál podría ser el título más adecuado para el texto leído?</a:t>
            </a:r>
            <a:endParaRPr lang="es-ES" dirty="0">
              <a:effectLst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1E63E87-7045-4BEE-B408-3082135D0C98}"/>
              </a:ext>
            </a:extLst>
          </p:cNvPr>
          <p:cNvSpPr/>
          <p:nvPr/>
        </p:nvSpPr>
        <p:spPr>
          <a:xfrm>
            <a:off x="4675128" y="660018"/>
            <a:ext cx="4001359" cy="42969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b="1" u="sng" dirty="0"/>
              <a:t>Inferir: </a:t>
            </a:r>
            <a:r>
              <a:rPr lang="es-419" dirty="0"/>
              <a:t>Infieres cuando puedes derivar (extraer, desprender) información implícita desde la información explícita del texto. Inferir es encontrar </a:t>
            </a:r>
            <a:r>
              <a:rPr lang="es-419" b="1" dirty="0"/>
              <a:t>otro significado.</a:t>
            </a:r>
          </a:p>
          <a:p>
            <a:pPr algn="just"/>
            <a:r>
              <a:rPr lang="es-419" dirty="0"/>
              <a:t>Necesitas inferir cuando se te pide que hagas lo siguiente:</a:t>
            </a:r>
          </a:p>
          <a:p>
            <a:pPr algn="just"/>
            <a:r>
              <a:rPr lang="es-419" dirty="0"/>
              <a:t>“La frase “x” se refiere a…”</a:t>
            </a:r>
            <a:br>
              <a:rPr lang="es-419" dirty="0"/>
            </a:br>
            <a:r>
              <a:rPr lang="es-419" dirty="0"/>
              <a:t>“La palabra “x” quiere decir que…”</a:t>
            </a:r>
          </a:p>
          <a:p>
            <a:pPr algn="just"/>
            <a:r>
              <a:rPr lang="es-419" dirty="0"/>
              <a:t>“Del párrafo “x” es posible inferir que”</a:t>
            </a:r>
          </a:p>
          <a:p>
            <a:pPr algn="just"/>
            <a:endParaRPr lang="es-419" dirty="0"/>
          </a:p>
          <a:p>
            <a:pPr algn="just"/>
            <a:r>
              <a:rPr lang="es-419" dirty="0"/>
              <a:t>En definitiva, inferir es la capacidad de </a:t>
            </a:r>
            <a:r>
              <a:rPr lang="es-ES" dirty="0"/>
              <a:t>combinar ideas y elaborar una serie de conclusiones a partir de ciertos datos o información percibida. </a:t>
            </a:r>
            <a:endParaRPr lang="es-419" dirty="0"/>
          </a:p>
          <a:p>
            <a:pPr algn="just"/>
            <a:endParaRPr lang="es-4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59A2767A-58C0-455C-A2C7-B310E3298AFF}"/>
              </a:ext>
            </a:extLst>
          </p:cNvPr>
          <p:cNvSpPr txBox="1"/>
          <p:nvPr/>
        </p:nvSpPr>
        <p:spPr>
          <a:xfrm>
            <a:off x="1335420" y="221857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Interpretar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95DC2EF-76C9-47A5-A1F8-BC71CCCA6775}"/>
              </a:ext>
            </a:extLst>
          </p:cNvPr>
          <p:cNvSpPr/>
          <p:nvPr/>
        </p:nvSpPr>
        <p:spPr>
          <a:xfrm>
            <a:off x="1335420" y="560411"/>
            <a:ext cx="5679529" cy="43612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¿Cuándo interpretas? 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Interpretas cuando puedes determinar la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función o finalidad,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un elemento textual para atribuirle un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sentido de lectura coherente con el contexto de lo leído 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(de acuerdo a la información que da el texto).</a:t>
            </a:r>
          </a:p>
          <a:p>
            <a:pPr algn="just"/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Tendrás que interpretar cuando tengas que establecer lo siguiente, por ejemplo: 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“La intención dominante del emisor del párrafo es…”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“El propósito del texto es…”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“Con respecto al emisor puede afirmarse que…” </a:t>
            </a:r>
          </a:p>
          <a:p>
            <a:pPr algn="just"/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Debes recordar que esta información que se te pide, la que debes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interpretar, 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se encuentra de manera explícita en el texto (no está ahí para ser leída a simple vista), esta información </a:t>
            </a:r>
            <a:r>
              <a:rPr lang="es-419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descubre</a:t>
            </a:r>
            <a:r>
              <a:rPr lang="es-419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partir de las </a:t>
            </a:r>
            <a:r>
              <a:rPr lang="es-419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pistas textuales³.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419" dirty="0"/>
          </a:p>
        </p:txBody>
      </p:sp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0ED43FEE-6E1B-47B4-A5A4-3E01125E2881}"/>
              </a:ext>
            </a:extLst>
          </p:cNvPr>
          <p:cNvSpPr/>
          <p:nvPr/>
        </p:nvSpPr>
        <p:spPr>
          <a:xfrm>
            <a:off x="7113143" y="2163171"/>
            <a:ext cx="1641896" cy="2758472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100" b="1" dirty="0"/>
              <a:t>3.-</a:t>
            </a:r>
            <a:r>
              <a:rPr lang="es-419" sz="1100" b="1" u="sng" dirty="0"/>
              <a:t>Pistas textuales:</a:t>
            </a:r>
            <a:r>
              <a:rPr lang="es-419" sz="1100" b="1" dirty="0"/>
              <a:t> </a:t>
            </a:r>
            <a:r>
              <a:rPr lang="es-ES" sz="1100" dirty="0"/>
              <a:t>son insinuaciones o pedacitos de información que nos ayuda a comprender el significado de palabras o texto que leemos. Las </a:t>
            </a:r>
            <a:r>
              <a:rPr lang="es-ES" sz="1100" b="1" dirty="0"/>
              <a:t>pistas</a:t>
            </a:r>
            <a:r>
              <a:rPr lang="es-ES" sz="1100" dirty="0"/>
              <a:t> en el contexto son palabras, frases, o hasta dibujos ayudan a explicar el significado de  palabras, partes o el texto completo.</a:t>
            </a:r>
            <a:endParaRPr lang="es-419" sz="1100" b="1" dirty="0"/>
          </a:p>
        </p:txBody>
      </p:sp>
      <p:pic>
        <p:nvPicPr>
          <p:cNvPr id="2050" name="Picture 2" descr="Observar vs interpretar 😱 - Bethania Lapouble - Medium">
            <a:hlinkClick r:id="rId4"/>
            <a:extLst>
              <a:ext uri="{FF2B5EF4-FFF2-40B4-BE49-F238E27FC236}">
                <a16:creationId xmlns:a16="http://schemas.microsoft.com/office/drawing/2014/main" id="{56F7A591-CA73-408B-B950-5890AED0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43" y="736979"/>
            <a:ext cx="1927336" cy="12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59A2767A-58C0-455C-A2C7-B310E3298AFF}"/>
              </a:ext>
            </a:extLst>
          </p:cNvPr>
          <p:cNvSpPr txBox="1"/>
          <p:nvPr/>
        </p:nvSpPr>
        <p:spPr>
          <a:xfrm>
            <a:off x="1317330" y="143549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Ejemplo de cómo utilizar estas habilidades en un texto.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C7E061-F7B7-450A-8C0F-24F89FDA5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330" y="503771"/>
            <a:ext cx="2806676" cy="463972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32C812A-1524-485C-9401-BE168453E123}"/>
              </a:ext>
            </a:extLst>
          </p:cNvPr>
          <p:cNvSpPr/>
          <p:nvPr/>
        </p:nvSpPr>
        <p:spPr>
          <a:xfrm>
            <a:off x="4225013" y="503771"/>
            <a:ext cx="4639208" cy="6469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000" b="1" dirty="0"/>
              <a:t>Instrucciones</a:t>
            </a:r>
            <a:r>
              <a:rPr lang="es-419" sz="1000" dirty="0"/>
              <a:t>: Lee el siguiente texto; está separado en cuatro diapositivas para una mejor lectura.  A un lado podrás ver consejos y ejemplos de preguntas que podrás encontrar cuando trabajes un texto, trata de responderlas por ti mismo/a antes de ver las respuestas.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8A5F6B6-A358-4F17-94D2-91B60EAAA2EA}"/>
              </a:ext>
            </a:extLst>
          </p:cNvPr>
          <p:cNvSpPr/>
          <p:nvPr/>
        </p:nvSpPr>
        <p:spPr>
          <a:xfrm>
            <a:off x="934872" y="2852382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D55AD2B-4B26-4C21-AD4F-0767F50F4F62}"/>
              </a:ext>
            </a:extLst>
          </p:cNvPr>
          <p:cNvSpPr/>
          <p:nvPr/>
        </p:nvSpPr>
        <p:spPr>
          <a:xfrm>
            <a:off x="934872" y="3538953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4B66330-68C8-4C89-BD4D-0805A406504A}"/>
              </a:ext>
            </a:extLst>
          </p:cNvPr>
          <p:cNvSpPr/>
          <p:nvPr/>
        </p:nvSpPr>
        <p:spPr>
          <a:xfrm>
            <a:off x="934872" y="4171949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3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6950675-5C6F-4D76-BEB5-394A950E7660}"/>
              </a:ext>
            </a:extLst>
          </p:cNvPr>
          <p:cNvSpPr/>
          <p:nvPr/>
        </p:nvSpPr>
        <p:spPr>
          <a:xfrm>
            <a:off x="934872" y="4683272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4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0BE8C4E7-F470-4BDF-A19D-4889C02C418F}"/>
              </a:ext>
            </a:extLst>
          </p:cNvPr>
          <p:cNvSpPr/>
          <p:nvPr/>
        </p:nvSpPr>
        <p:spPr>
          <a:xfrm>
            <a:off x="0" y="1105469"/>
            <a:ext cx="1317330" cy="208546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Recuerda siempre enumerar los párrafos</a:t>
            </a:r>
            <a:endParaRPr lang="es-419" sz="80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A1F58D6-C301-4882-AC7D-9486C7474868}"/>
              </a:ext>
            </a:extLst>
          </p:cNvPr>
          <p:cNvSpPr/>
          <p:nvPr/>
        </p:nvSpPr>
        <p:spPr>
          <a:xfrm>
            <a:off x="4225012" y="1451946"/>
            <a:ext cx="3868109" cy="563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Pregunta: ¿Qué podemos </a:t>
            </a:r>
            <a:r>
              <a:rPr lang="es-ES" sz="1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inferir</a:t>
            </a: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la </a:t>
            </a:r>
            <a:r>
              <a:rPr lang="es-ES" sz="1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relación</a:t>
            </a: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que establece</a:t>
            </a:r>
            <a:b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emisor con su audiencia a partir del uso de la</a:t>
            </a:r>
            <a:b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fórmula de tratamiento “usted”? </a:t>
            </a: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399C2BE-4304-4DAA-B741-188654E0A93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794080" y="1733817"/>
            <a:ext cx="430932" cy="2072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A842A0D-95DD-47C2-97CB-94F3E36543E1}"/>
              </a:ext>
            </a:extLst>
          </p:cNvPr>
          <p:cNvSpPr/>
          <p:nvPr/>
        </p:nvSpPr>
        <p:spPr>
          <a:xfrm>
            <a:off x="4225013" y="2084148"/>
            <a:ext cx="4260998" cy="627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 de respuesta: De ella se </a:t>
            </a:r>
            <a: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deduce</a:t>
            </a: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una </a:t>
            </a:r>
            <a: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relación</a:t>
            </a: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respeto y</a:t>
            </a:r>
            <a:b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distancia con su audiencia, pues procura cierta</a:t>
            </a:r>
            <a:b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formalidad en el trato. Además, </a:t>
            </a:r>
            <a: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atendiendo al</a:t>
            </a:r>
            <a:b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contexto</a:t>
            </a: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su tono evoca discursos de épocas</a:t>
            </a:r>
            <a:b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pasadas o anticuados </a:t>
            </a:r>
            <a:endParaRPr lang="es-419" sz="800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72066AF-C981-438C-B764-A6046FDDFD15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>
            <a:off x="6159067" y="2015687"/>
            <a:ext cx="196445" cy="6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C36F766-8039-4A17-BB12-DC0ECC9B3453}"/>
              </a:ext>
            </a:extLst>
          </p:cNvPr>
          <p:cNvSpPr/>
          <p:nvPr/>
        </p:nvSpPr>
        <p:spPr>
          <a:xfrm>
            <a:off x="4341019" y="2812983"/>
            <a:ext cx="3678072" cy="375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Pregunta: En el segundo párrafo, ¿</a:t>
            </a:r>
            <a:r>
              <a:rPr lang="es-ES" sz="800" b="1" u="sng" dirty="0"/>
              <a:t>qué quiere decir </a:t>
            </a:r>
            <a:r>
              <a:rPr lang="es-ES" sz="800" dirty="0"/>
              <a:t>el autor con “las</a:t>
            </a:r>
            <a:br>
              <a:rPr lang="es-ES" sz="800" dirty="0"/>
            </a:br>
            <a:r>
              <a:rPr lang="es-ES" sz="800" dirty="0"/>
              <a:t>guerras llevan al ser humano al límite de los sentidos”? </a:t>
            </a:r>
            <a:br>
              <a:rPr lang="es-ES" sz="800" dirty="0"/>
            </a:br>
            <a:endParaRPr lang="es-419" sz="800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AA7F44D-8AF1-49A3-96A4-ED9C5F6602DB}"/>
              </a:ext>
            </a:extLst>
          </p:cNvPr>
          <p:cNvSpPr/>
          <p:nvPr/>
        </p:nvSpPr>
        <p:spPr>
          <a:xfrm>
            <a:off x="4570134" y="3265999"/>
            <a:ext cx="3256536" cy="6115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Ejemplo de respuesta: “El</a:t>
            </a:r>
            <a:br>
              <a:rPr lang="es-ES" sz="800" dirty="0"/>
            </a:br>
            <a:r>
              <a:rPr lang="es-ES" sz="800" dirty="0"/>
              <a:t>contexto de la guerra es horroroso, lleva al límite al ser</a:t>
            </a:r>
            <a:br>
              <a:rPr lang="es-ES" sz="800" dirty="0"/>
            </a:br>
            <a:r>
              <a:rPr lang="es-ES" sz="800" dirty="0"/>
              <a:t>humano, ya que crea las condiciones necesarias para sacar lo</a:t>
            </a:r>
            <a:br>
              <a:rPr lang="es-ES" sz="800" dirty="0"/>
            </a:br>
            <a:r>
              <a:rPr lang="es-ES" sz="800" dirty="0"/>
              <a:t>mejor o peor de las personas. Sea esto por sobrevivir, lograr</a:t>
            </a:r>
            <a:br>
              <a:rPr lang="es-ES" sz="800" dirty="0"/>
            </a:br>
            <a:r>
              <a:rPr lang="es-ES" sz="800" dirty="0"/>
              <a:t>sus objetivos o mantenerse junto a su familia. “</a:t>
            </a:r>
            <a:endParaRPr lang="es-419" sz="800" dirty="0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1BB4770D-FDF2-474A-A5E7-915C8843CF06}"/>
              </a:ext>
            </a:extLst>
          </p:cNvPr>
          <p:cNvCxnSpPr>
            <a:stCxn id="27" idx="2"/>
            <a:endCxn id="30" idx="0"/>
          </p:cNvCxnSpPr>
          <p:nvPr/>
        </p:nvCxnSpPr>
        <p:spPr>
          <a:xfrm>
            <a:off x="6180055" y="3188296"/>
            <a:ext cx="18347" cy="77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B9C39E2-311D-4032-840D-D2EF98D6D0C7}"/>
              </a:ext>
            </a:extLst>
          </p:cNvPr>
          <p:cNvSpPr/>
          <p:nvPr/>
        </p:nvSpPr>
        <p:spPr>
          <a:xfrm>
            <a:off x="4604510" y="3941562"/>
            <a:ext cx="3604618" cy="5253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/>
              <a:t>Pregunta: ¿Qué características de un soldado </a:t>
            </a:r>
            <a:r>
              <a:rPr lang="es-ES" sz="800" b="1" u="sng" dirty="0"/>
              <a:t>se desprenden </a:t>
            </a:r>
            <a:r>
              <a:rPr lang="es-ES" sz="800" dirty="0"/>
              <a:t>de la</a:t>
            </a:r>
            <a:br>
              <a:rPr lang="es-ES" sz="800" dirty="0"/>
            </a:br>
            <a:r>
              <a:rPr lang="es-ES" sz="800" dirty="0"/>
              <a:t>descripción de </a:t>
            </a:r>
            <a:r>
              <a:rPr lang="es-ES" sz="800" dirty="0" err="1"/>
              <a:t>Hiroo</a:t>
            </a:r>
            <a:r>
              <a:rPr lang="es-ES" sz="800" dirty="0"/>
              <a:t> </a:t>
            </a:r>
            <a:r>
              <a:rPr lang="es-ES" sz="800" dirty="0" err="1"/>
              <a:t>Onoda</a:t>
            </a:r>
            <a:r>
              <a:rPr lang="es-ES" sz="800" dirty="0"/>
              <a:t>? </a:t>
            </a:r>
            <a:br>
              <a:rPr lang="es-ES" sz="800" dirty="0"/>
            </a:br>
            <a:endParaRPr lang="es-419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A64229B4-17E7-409F-A0AF-324D01AEEBB7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009546" y="4204241"/>
            <a:ext cx="594964" cy="7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586DE935-6195-48A1-BB61-F57151F83CE0}"/>
              </a:ext>
            </a:extLst>
          </p:cNvPr>
          <p:cNvSpPr/>
          <p:nvPr/>
        </p:nvSpPr>
        <p:spPr>
          <a:xfrm>
            <a:off x="4638886" y="4530974"/>
            <a:ext cx="3604618" cy="5253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/>
              <a:t>Ejemplo de Respuesta: Los soldados japoneses</a:t>
            </a:r>
          </a:p>
          <a:p>
            <a:pPr algn="ctr"/>
            <a:r>
              <a:rPr lang="es-ES" sz="800" dirty="0"/>
              <a:t>eran fanáticos, muy leales al emperador, obedientes</a:t>
            </a:r>
          </a:p>
          <a:p>
            <a:pPr algn="ctr"/>
            <a:r>
              <a:rPr lang="es-ES" sz="800" dirty="0"/>
              <a:t>y perseverantes, pues estaban dispuestos a todo por</a:t>
            </a:r>
          </a:p>
          <a:p>
            <a:pPr algn="ctr"/>
            <a:r>
              <a:rPr lang="es-ES" sz="800" dirty="0"/>
              <a:t>cumplir su misión.</a:t>
            </a:r>
            <a:endParaRPr lang="es-419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43584C16-EC52-431E-BBC5-94A6517A094F}"/>
              </a:ext>
            </a:extLst>
          </p:cNvPr>
          <p:cNvCxnSpPr>
            <a:stCxn id="38" idx="2"/>
            <a:endCxn id="42" idx="0"/>
          </p:cNvCxnSpPr>
          <p:nvPr/>
        </p:nvCxnSpPr>
        <p:spPr>
          <a:xfrm>
            <a:off x="6406819" y="4466919"/>
            <a:ext cx="34376" cy="6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25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F04B89-AF6E-4DE7-8EAC-729199CE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420" y="560412"/>
            <a:ext cx="3752423" cy="450290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546F881D-ACAE-4A2B-BA2B-8958957FE591}"/>
              </a:ext>
            </a:extLst>
          </p:cNvPr>
          <p:cNvSpPr/>
          <p:nvPr/>
        </p:nvSpPr>
        <p:spPr>
          <a:xfrm>
            <a:off x="952962" y="996286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5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AA66E8-0B91-42A2-A703-6A216A0833EA}"/>
              </a:ext>
            </a:extLst>
          </p:cNvPr>
          <p:cNvSpPr/>
          <p:nvPr/>
        </p:nvSpPr>
        <p:spPr>
          <a:xfrm>
            <a:off x="952962" y="1999397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6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427DDA8-17C8-4FCC-A07D-92A824579A26}"/>
              </a:ext>
            </a:extLst>
          </p:cNvPr>
          <p:cNvSpPr/>
          <p:nvPr/>
        </p:nvSpPr>
        <p:spPr>
          <a:xfrm>
            <a:off x="934872" y="2852382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7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0A11359-E7B8-4A3F-A04A-350C0AB117A8}"/>
              </a:ext>
            </a:extLst>
          </p:cNvPr>
          <p:cNvSpPr/>
          <p:nvPr/>
        </p:nvSpPr>
        <p:spPr>
          <a:xfrm>
            <a:off x="934872" y="3977937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8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9510145-0349-482C-8412-186046B4EFBA}"/>
              </a:ext>
            </a:extLst>
          </p:cNvPr>
          <p:cNvSpPr/>
          <p:nvPr/>
        </p:nvSpPr>
        <p:spPr>
          <a:xfrm>
            <a:off x="934872" y="4642513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9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3F960A8-D9B4-447E-BAB1-8925AD9E8FAC}"/>
              </a:ext>
            </a:extLst>
          </p:cNvPr>
          <p:cNvSpPr/>
          <p:nvPr/>
        </p:nvSpPr>
        <p:spPr>
          <a:xfrm>
            <a:off x="5105933" y="245660"/>
            <a:ext cx="3892384" cy="921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acuerdo a las pistas textuales del quinto párrafo: 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quiere decir la expresión “férrea disciplina nipona”? </a:t>
            </a:r>
            <a:br>
              <a:rPr lang="es-ES" dirty="0"/>
            </a:b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BAA1038-8369-450B-9E2A-CF9D4F79DE9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756245" y="706272"/>
            <a:ext cx="349688" cy="35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8199ACD-29FF-4177-BD3B-236971FB3584}"/>
              </a:ext>
            </a:extLst>
          </p:cNvPr>
          <p:cNvSpPr/>
          <p:nvPr/>
        </p:nvSpPr>
        <p:spPr>
          <a:xfrm>
            <a:off x="5158854" y="1247450"/>
            <a:ext cx="3839461" cy="751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 de respuesta: Significa que</a:t>
            </a:r>
            <a:b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 formación nipona era tenaz, es decir, que tiene la característica de ser</a:t>
            </a:r>
            <a:b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inflexible y a prueba de todo. </a:t>
            </a: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35EFB64-DF67-4918-953D-B34C5F197E0C}"/>
              </a:ext>
            </a:extLst>
          </p:cNvPr>
          <p:cNvSpPr/>
          <p:nvPr/>
        </p:nvSpPr>
        <p:spPr>
          <a:xfrm>
            <a:off x="5158854" y="2101755"/>
            <a:ext cx="3514298" cy="10891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¿De qué modo la interpretación anterior contribuye a la comprensión</a:t>
            </a:r>
            <a:br>
              <a:rPr lang="es-ES" dirty="0"/>
            </a:br>
            <a:r>
              <a:rPr lang="es-ES" dirty="0"/>
              <a:t>del texto? </a:t>
            </a:r>
            <a:endParaRPr lang="es-419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0560B77-9BDB-4814-8C87-37AE7A8A8943}"/>
              </a:ext>
            </a:extLst>
          </p:cNvPr>
          <p:cNvSpPr/>
          <p:nvPr/>
        </p:nvSpPr>
        <p:spPr>
          <a:xfrm>
            <a:off x="5158854" y="3331961"/>
            <a:ext cx="3514298" cy="164910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Ejemplo de respuesta: Nos permite entender cómo era </a:t>
            </a:r>
            <a:r>
              <a:rPr lang="es-ES" sz="1200" dirty="0" err="1"/>
              <a:t>Hiroo</a:t>
            </a:r>
            <a:r>
              <a:rPr lang="es-ES" sz="1200" dirty="0"/>
              <a:t> </a:t>
            </a:r>
            <a:r>
              <a:rPr lang="es-ES" sz="1200" dirty="0" err="1"/>
              <a:t>Onoda</a:t>
            </a:r>
            <a:r>
              <a:rPr lang="es-ES" sz="1200" dirty="0"/>
              <a:t>, lo cual también</a:t>
            </a:r>
            <a:br>
              <a:rPr lang="es-ES" sz="1200" dirty="0"/>
            </a:br>
            <a:r>
              <a:rPr lang="es-ES" sz="1200" dirty="0"/>
              <a:t>nos explica las motivaciones que lo llevaron a permanecer tanto tiempo</a:t>
            </a:r>
            <a:br>
              <a:rPr lang="es-ES" sz="1200" dirty="0"/>
            </a:br>
            <a:r>
              <a:rPr lang="es-ES" sz="1200" dirty="0"/>
              <a:t>peleando, pese a que la guerra había terminado. </a:t>
            </a:r>
            <a:br>
              <a:rPr lang="es-ES" sz="1200" dirty="0"/>
            </a:br>
            <a:endParaRPr lang="es-419" sz="1200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D6110AF-41DD-4DC4-86A7-0246D267725B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>
            <a:off x="6916003" y="3190936"/>
            <a:ext cx="0" cy="14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35C7374-321F-4E7F-839B-207C38DF475E}"/>
              </a:ext>
            </a:extLst>
          </p:cNvPr>
          <p:cNvCxnSpPr>
            <a:stCxn id="6" idx="2"/>
            <a:endCxn id="18" idx="0"/>
          </p:cNvCxnSpPr>
          <p:nvPr/>
        </p:nvCxnSpPr>
        <p:spPr>
          <a:xfrm>
            <a:off x="7052125" y="1166884"/>
            <a:ext cx="26460" cy="80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3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7909F1-699B-4054-8F6C-2E972E6B3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06" y="560411"/>
            <a:ext cx="4662462" cy="4348234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03291C0-E5A5-4B71-ACC2-0E2CAA9F2F69}"/>
              </a:ext>
            </a:extLst>
          </p:cNvPr>
          <p:cNvSpPr/>
          <p:nvPr/>
        </p:nvSpPr>
        <p:spPr>
          <a:xfrm>
            <a:off x="914401" y="559558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9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05926AA-279E-43A6-A5D6-EC1309B40EDE}"/>
              </a:ext>
            </a:extLst>
          </p:cNvPr>
          <p:cNvSpPr/>
          <p:nvPr/>
        </p:nvSpPr>
        <p:spPr>
          <a:xfrm>
            <a:off x="709685" y="1719616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10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FFDE365-39BE-41EF-8BD5-B1538B33B544}"/>
              </a:ext>
            </a:extLst>
          </p:cNvPr>
          <p:cNvSpPr/>
          <p:nvPr/>
        </p:nvSpPr>
        <p:spPr>
          <a:xfrm>
            <a:off x="698633" y="2734528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BA93B95-D7BB-4D79-8BA3-CA75BF155384}"/>
              </a:ext>
            </a:extLst>
          </p:cNvPr>
          <p:cNvSpPr/>
          <p:nvPr/>
        </p:nvSpPr>
        <p:spPr>
          <a:xfrm>
            <a:off x="698633" y="4160860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30D6B1-B3ED-474B-B6F2-FB003CC04B55}"/>
              </a:ext>
            </a:extLst>
          </p:cNvPr>
          <p:cNvSpPr/>
          <p:nvPr/>
        </p:nvSpPr>
        <p:spPr>
          <a:xfrm>
            <a:off x="6298441" y="120190"/>
            <a:ext cx="2729553" cy="9689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Pareciera un error que hayan dos párrafos “9”, fíjate en dónde está el punto aparte y verás que no es un error. 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99C0F13-CC62-4A97-8CB7-E4B642CA3811}"/>
              </a:ext>
            </a:extLst>
          </p:cNvPr>
          <p:cNvCxnSpPr/>
          <p:nvPr/>
        </p:nvCxnSpPr>
        <p:spPr>
          <a:xfrm flipH="1">
            <a:off x="1285807" y="249996"/>
            <a:ext cx="5001583" cy="22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3549A4B-EEC0-4C80-B09C-7FA873BAA223}"/>
              </a:ext>
            </a:extLst>
          </p:cNvPr>
          <p:cNvSpPr/>
          <p:nvPr/>
        </p:nvSpPr>
        <p:spPr>
          <a:xfrm>
            <a:off x="6147615" y="1255592"/>
            <a:ext cx="2927445" cy="69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pudo haber llevado a </a:t>
            </a:r>
            <a:r>
              <a:rPr lang="es-E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Onoda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escuchar a Suzuki? </a:t>
            </a:r>
            <a:b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BFFA9F5-61E3-4F22-B567-3E83A65DED98}"/>
              </a:ext>
            </a:extLst>
          </p:cNvPr>
          <p:cNvCxnSpPr>
            <a:stCxn id="13" idx="1"/>
          </p:cNvCxnSpPr>
          <p:nvPr/>
        </p:nvCxnSpPr>
        <p:spPr>
          <a:xfrm flipH="1">
            <a:off x="5684293" y="1603610"/>
            <a:ext cx="463322" cy="11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4732497-59C4-42C6-B5EC-172F59B5E89D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590146" y="1603610"/>
            <a:ext cx="557469" cy="85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44CA4D2-7E74-479C-9FBC-7076808BFFF3}"/>
              </a:ext>
            </a:extLst>
          </p:cNvPr>
          <p:cNvSpPr/>
          <p:nvPr/>
        </p:nvSpPr>
        <p:spPr>
          <a:xfrm>
            <a:off x="6158666" y="2256994"/>
            <a:ext cx="2739674" cy="1927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Suzuki le</a:t>
            </a:r>
            <a:b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transmitió que tanto el emperador como el pueblo japonés estaban</a:t>
            </a:r>
            <a:b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preocupados por él. Ante esto, </a:t>
            </a:r>
            <a:r>
              <a:rPr lang="es-E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Onoda</a:t>
            </a: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pudo haber querido escucharlo, ya</a:t>
            </a:r>
            <a:b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la máxima autoridad de su país, a quien él le debía toda su lealtad,</a:t>
            </a:r>
            <a:b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estaba enviándole un mensaje. </a:t>
            </a:r>
            <a:endParaRPr lang="es-419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292A364-EE11-486B-993C-2AE94821D5DA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 flipH="1">
            <a:off x="7528503" y="1951628"/>
            <a:ext cx="82835" cy="30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3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32FA282-6185-4A2B-B6E4-342E09C24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420" y="560412"/>
            <a:ext cx="4150980" cy="455577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30DAA3C-C8D0-4ED2-B837-30D2FA52469C}"/>
              </a:ext>
            </a:extLst>
          </p:cNvPr>
          <p:cNvSpPr/>
          <p:nvPr/>
        </p:nvSpPr>
        <p:spPr>
          <a:xfrm>
            <a:off x="728966" y="702860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BCAE8C6-CDAF-4D21-ACC5-7920FF9D674E}"/>
              </a:ext>
            </a:extLst>
          </p:cNvPr>
          <p:cNvSpPr/>
          <p:nvPr/>
        </p:nvSpPr>
        <p:spPr>
          <a:xfrm>
            <a:off x="709685" y="1719616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D72EC92-562C-48C1-9766-3D50C34EF504}"/>
              </a:ext>
            </a:extLst>
          </p:cNvPr>
          <p:cNvSpPr/>
          <p:nvPr/>
        </p:nvSpPr>
        <p:spPr>
          <a:xfrm>
            <a:off x="709685" y="2729550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15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7F64ADD-1C11-4663-9B57-AC82BB89278A}"/>
              </a:ext>
            </a:extLst>
          </p:cNvPr>
          <p:cNvSpPr/>
          <p:nvPr/>
        </p:nvSpPr>
        <p:spPr>
          <a:xfrm>
            <a:off x="759833" y="3746306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16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99DCF2C-24CC-473C-9032-EDD2B37FA1FC}"/>
              </a:ext>
            </a:extLst>
          </p:cNvPr>
          <p:cNvSpPr/>
          <p:nvPr/>
        </p:nvSpPr>
        <p:spPr>
          <a:xfrm>
            <a:off x="5663821" y="3746306"/>
            <a:ext cx="2818263" cy="11122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Espero que hayas disfrutado el texto . </a:t>
            </a:r>
            <a:r>
              <a:rPr lang="es-419" dirty="0">
                <a:sym typeface="Wingdings" panose="05000000000000000000" pitchFamily="2" charset="2"/>
              </a:rPr>
              <a:t></a:t>
            </a:r>
            <a:endParaRPr lang="es-419" dirty="0"/>
          </a:p>
        </p:txBody>
      </p:sp>
      <p:pic>
        <p:nvPicPr>
          <p:cNvPr id="5122" name="Picture 2" descr="Paint by Number Kits - Cat Reading Book 16x20 Inch Linen Canvas ...">
            <a:hlinkClick r:id="rId5"/>
            <a:extLst>
              <a:ext uri="{FF2B5EF4-FFF2-40B4-BE49-F238E27FC236}">
                <a16:creationId xmlns:a16="http://schemas.microsoft.com/office/drawing/2014/main" id="{1DE119A3-CA6E-41ED-8D44-1D6CCC64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56" y="695329"/>
            <a:ext cx="2169995" cy="29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981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1082</Words>
  <Application>Microsoft Office PowerPoint</Application>
  <PresentationFormat>Presentación en pantalla (16:9)</PresentationFormat>
  <Paragraphs>80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Segoe UI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RÍOS FARÍAS, IGNACIO A.</cp:lastModifiedBy>
  <cp:revision>39</cp:revision>
  <dcterms:modified xsi:type="dcterms:W3CDTF">2020-06-15T02:57:00Z</dcterms:modified>
</cp:coreProperties>
</file>