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1" r:id="rId4"/>
    <p:sldId id="264" r:id="rId5"/>
    <p:sldId id="266" r:id="rId6"/>
    <p:sldId id="265" r:id="rId7"/>
    <p:sldId id="262" r:id="rId8"/>
    <p:sldId id="267" r:id="rId9"/>
    <p:sldId id="269" r:id="rId10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258"/>
            <p14:sldId id="261"/>
            <p14:sldId id="264"/>
            <p14:sldId id="266"/>
            <p14:sldId id="265"/>
            <p14:sldId id="262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2409e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782409e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79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7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711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931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528925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92865" y="3229800"/>
            <a:ext cx="6915084" cy="15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NIVEL:</a:t>
            </a:r>
            <a:r>
              <a:rPr kumimoji="0" lang="es-CL" alt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s-CL" altLang="es-C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III°</a:t>
            </a:r>
            <a:r>
              <a:rPr kumimoji="0" lang="es-CL" alt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kumimoji="0" lang="es-CL" altLang="es-C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IV°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DOCENTE: </a:t>
            </a:r>
            <a:r>
              <a:rPr kumimoji="0" lang="es-CL" altLang="es-CL" sz="1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CRISTIAN DANOUN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UNIDAD: </a:t>
            </a:r>
            <a:r>
              <a:rPr lang="es-CL" altLang="es-CL" sz="1400" dirty="0">
                <a:solidFill>
                  <a:srgbClr val="0070C0"/>
                </a:solidFill>
              </a:rPr>
              <a:t>2</a:t>
            </a:r>
            <a:endParaRPr kumimoji="0" lang="es-CL" altLang="es-CL" sz="1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TEMA: </a:t>
            </a:r>
            <a:r>
              <a:rPr kumimoji="0" lang="es-CL" altLang="es-CL" sz="1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PERSONALIDAD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sz="1400" b="1" noProof="0" dirty="0">
                <a:solidFill>
                  <a:srgbClr val="0070C0"/>
                </a:solidFill>
              </a:rPr>
              <a:t>FECHA</a:t>
            </a:r>
            <a:r>
              <a:rPr lang="es-CL" altLang="es-CL" sz="1400" b="1" dirty="0">
                <a:solidFill>
                  <a:srgbClr val="0070C0"/>
                </a:solidFill>
              </a:rPr>
              <a:t> ENTREGA: </a:t>
            </a:r>
            <a:r>
              <a:rPr lang="es-CL" altLang="es-CL" sz="1400" dirty="0">
                <a:solidFill>
                  <a:srgbClr val="0070C0"/>
                </a:solidFill>
              </a:rPr>
              <a:t>21 JUNIO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13861" y="1514680"/>
            <a:ext cx="7230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solidFill>
                  <a:srgbClr val="0070C0"/>
                </a:solidFill>
              </a:rPr>
              <a:t>ASIGNATURA: ADMINISTRACIÓN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82458FFF-AC88-4EEF-823E-5D0A92549422}"/>
              </a:ext>
            </a:extLst>
          </p:cNvPr>
          <p:cNvSpPr txBox="1"/>
          <p:nvPr/>
        </p:nvSpPr>
        <p:spPr>
          <a:xfrm>
            <a:off x="1392865" y="2779259"/>
            <a:ext cx="6410297" cy="3231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500" b="1" dirty="0">
                <a:solidFill>
                  <a:srgbClr val="00B0F0"/>
                </a:solidFill>
              </a:rPr>
              <a:t>PROPÓSITO: ¡CREE EN TI, TÚ PUEDES HACERLO!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BD181B1A-AD6D-4CC0-ACFB-746AFBFDCF25}"/>
              </a:ext>
            </a:extLst>
          </p:cNvPr>
          <p:cNvSpPr txBox="1"/>
          <p:nvPr/>
        </p:nvSpPr>
        <p:spPr>
          <a:xfrm>
            <a:off x="1392865" y="2512222"/>
            <a:ext cx="7448200" cy="3231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500" b="1" dirty="0">
                <a:solidFill>
                  <a:srgbClr val="FF0066"/>
                </a:solidFill>
              </a:rPr>
              <a:t>OBJETIVO DE LA CLASE : COMPRENDER ASPECTOS DE LA PERSONALIDAD.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>
            <a:extLst>
              <a:ext uri="{FF2B5EF4-FFF2-40B4-BE49-F238E27FC236}">
                <a16:creationId xmlns:a16="http://schemas.microsoft.com/office/drawing/2014/main" id="{12F2CB74-6ED6-4110-A361-4BA134C2E0AA}"/>
              </a:ext>
            </a:extLst>
          </p:cNvPr>
          <p:cNvSpPr txBox="1"/>
          <p:nvPr/>
        </p:nvSpPr>
        <p:spPr>
          <a:xfrm>
            <a:off x="2977682" y="304800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HAZ AHORA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B7BF622F-31B0-4131-86C5-5A8AAAB43EF0}"/>
              </a:ext>
            </a:extLst>
          </p:cNvPr>
          <p:cNvSpPr txBox="1"/>
          <p:nvPr/>
        </p:nvSpPr>
        <p:spPr>
          <a:xfrm>
            <a:off x="7283304" y="304800"/>
            <a:ext cx="149919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¡TÚ PUEDES!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0BA01EF-B2FF-4671-B61F-2A6EAAC6EFA1}"/>
              </a:ext>
            </a:extLst>
          </p:cNvPr>
          <p:cNvSpPr/>
          <p:nvPr/>
        </p:nvSpPr>
        <p:spPr>
          <a:xfrm>
            <a:off x="1596317" y="1090153"/>
            <a:ext cx="4932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*RESPONDA LAS SIGUIENTES PREGUNTAS: 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EA26C26F-8484-4DFC-81CA-D3274E755709}"/>
              </a:ext>
            </a:extLst>
          </p:cNvPr>
          <p:cNvSpPr txBox="1"/>
          <p:nvPr/>
        </p:nvSpPr>
        <p:spPr>
          <a:xfrm>
            <a:off x="1589413" y="1737007"/>
            <a:ext cx="2776538" cy="28931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1) Con tus palabras, ¿Qué crees que es la personalidad?</a:t>
            </a:r>
          </a:p>
          <a:p>
            <a:pPr marL="342900" indent="-342900">
              <a:buAutoNum type="arabicParenR"/>
            </a:pPr>
            <a:endParaRPr lang="es-CL" sz="1800" dirty="0">
              <a:solidFill>
                <a:srgbClr val="002060"/>
              </a:solidFill>
            </a:endParaRPr>
          </a:p>
          <a:p>
            <a:endParaRPr lang="es-CL" sz="1800" dirty="0">
              <a:solidFill>
                <a:srgbClr val="002060"/>
              </a:solidFill>
            </a:endParaRPr>
          </a:p>
          <a:p>
            <a:r>
              <a:rPr lang="es-CL" sz="1800" dirty="0">
                <a:solidFill>
                  <a:srgbClr val="002060"/>
                </a:solidFill>
              </a:rPr>
              <a:t>2) ¿Qué aspectos influirán en su construcción? Piense en la suya.</a:t>
            </a:r>
          </a:p>
          <a:p>
            <a:pPr marL="342900" indent="-342900">
              <a:buAutoNum type="arabicParenR"/>
            </a:pPr>
            <a:endParaRPr lang="es-CL" sz="2000" dirty="0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81CB1B-5067-438F-8412-C5BC9A2C4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248" y="1476027"/>
            <a:ext cx="2700721" cy="3154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2A57F01D-ABE0-4E52-B220-0D30BB8A3C9A}"/>
              </a:ext>
            </a:extLst>
          </p:cNvPr>
          <p:cNvSpPr txBox="1"/>
          <p:nvPr/>
        </p:nvSpPr>
        <p:spPr>
          <a:xfrm>
            <a:off x="2041452" y="340565"/>
            <a:ext cx="5124892" cy="8002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ASPECTOS QUE INFLUYEN EN LA PERSONALIDAD</a:t>
            </a:r>
          </a:p>
        </p:txBody>
      </p:sp>
      <p:pic>
        <p:nvPicPr>
          <p:cNvPr id="10" name="Gráfico 9" descr="Perfil de hombre">
            <a:extLst>
              <a:ext uri="{FF2B5EF4-FFF2-40B4-BE49-F238E27FC236}">
                <a16:creationId xmlns:a16="http://schemas.microsoft.com/office/drawing/2014/main" id="{432D31D7-50C3-4986-8170-15034441F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0688" y="1787890"/>
            <a:ext cx="1062298" cy="1062298"/>
          </a:xfrm>
          <a:prstGeom prst="rect">
            <a:avLst/>
          </a:prstGeom>
        </p:spPr>
      </p:pic>
      <p:pic>
        <p:nvPicPr>
          <p:cNvPr id="12" name="Gráfico 11" descr="Perfil de mujer">
            <a:extLst>
              <a:ext uri="{FF2B5EF4-FFF2-40B4-BE49-F238E27FC236}">
                <a16:creationId xmlns:a16="http://schemas.microsoft.com/office/drawing/2014/main" id="{AC13602D-9CC0-4509-8B0A-A647A6107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8718" y="1785483"/>
            <a:ext cx="1062298" cy="1062298"/>
          </a:xfrm>
          <a:prstGeom prst="rect">
            <a:avLst/>
          </a:prstGeom>
        </p:spPr>
      </p:pic>
      <p:pic>
        <p:nvPicPr>
          <p:cNvPr id="14" name="Gráfico 13" descr="Colegiala">
            <a:extLst>
              <a:ext uri="{FF2B5EF4-FFF2-40B4-BE49-F238E27FC236}">
                <a16:creationId xmlns:a16="http://schemas.microsoft.com/office/drawing/2014/main" id="{4E3B295D-FF14-41B7-9342-90FE5D70A6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10688" y="3360362"/>
            <a:ext cx="1062298" cy="1062298"/>
          </a:xfrm>
          <a:prstGeom prst="rect">
            <a:avLst/>
          </a:prstGeom>
        </p:spPr>
      </p:pic>
      <p:pic>
        <p:nvPicPr>
          <p:cNvPr id="16" name="Gráfico 15" descr="Colegial">
            <a:extLst>
              <a:ext uri="{FF2B5EF4-FFF2-40B4-BE49-F238E27FC236}">
                <a16:creationId xmlns:a16="http://schemas.microsoft.com/office/drawing/2014/main" id="{6D813F88-0D29-4C3D-B0B5-2236CA72DA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08718" y="3360362"/>
            <a:ext cx="1062298" cy="106229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D037427B-9801-4DB3-A14F-A1492B30837A}"/>
              </a:ext>
            </a:extLst>
          </p:cNvPr>
          <p:cNvSpPr/>
          <p:nvPr/>
        </p:nvSpPr>
        <p:spPr>
          <a:xfrm>
            <a:off x="6371016" y="3768874"/>
            <a:ext cx="18567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FF0066"/>
                </a:solidFill>
              </a:rPr>
              <a:t>PSICOLÓGICO</a:t>
            </a:r>
            <a:endParaRPr lang="es-CL" sz="1700" dirty="0">
              <a:solidFill>
                <a:srgbClr val="FF0066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00F3E78-FEFD-436A-BA3F-456392BA9338}"/>
              </a:ext>
            </a:extLst>
          </p:cNvPr>
          <p:cNvSpPr/>
          <p:nvPr/>
        </p:nvSpPr>
        <p:spPr>
          <a:xfrm>
            <a:off x="2772986" y="3706845"/>
            <a:ext cx="18567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002060"/>
                </a:solidFill>
              </a:rPr>
              <a:t>SOCIOLÓGICO</a:t>
            </a:r>
            <a:endParaRPr lang="es-CL" sz="1700" dirty="0">
              <a:solidFill>
                <a:srgbClr val="002060"/>
              </a:solidFill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A033132-3638-4043-9F8E-65DC4F6FE411}"/>
              </a:ext>
            </a:extLst>
          </p:cNvPr>
          <p:cNvCxnSpPr/>
          <p:nvPr/>
        </p:nvCxnSpPr>
        <p:spPr>
          <a:xfrm>
            <a:off x="4795284" y="1414130"/>
            <a:ext cx="0" cy="35725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006C9468-BA1F-4E66-8A88-040F142A16A1}"/>
              </a:ext>
            </a:extLst>
          </p:cNvPr>
          <p:cNvCxnSpPr>
            <a:cxnSpLocks/>
          </p:cNvCxnSpPr>
          <p:nvPr/>
        </p:nvCxnSpPr>
        <p:spPr>
          <a:xfrm>
            <a:off x="1813672" y="3200400"/>
            <a:ext cx="5979993" cy="0"/>
          </a:xfrm>
          <a:prstGeom prst="line">
            <a:avLst/>
          </a:prstGeom>
          <a:ln w="19050"/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B21CCB1-3B91-4C9A-B058-C772C0894404}"/>
              </a:ext>
            </a:extLst>
          </p:cNvPr>
          <p:cNvSpPr/>
          <p:nvPr/>
        </p:nvSpPr>
        <p:spPr>
          <a:xfrm>
            <a:off x="2772986" y="2059093"/>
            <a:ext cx="1521945" cy="353943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002060"/>
                </a:solidFill>
              </a:rPr>
              <a:t>BIOLÓGICO</a:t>
            </a:r>
            <a:endParaRPr lang="es-CL" sz="1700" dirty="0">
              <a:solidFill>
                <a:srgbClr val="00206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B4C61E4-54A5-4071-968C-3CA4E08EA391}"/>
              </a:ext>
            </a:extLst>
          </p:cNvPr>
          <p:cNvSpPr/>
          <p:nvPr/>
        </p:nvSpPr>
        <p:spPr>
          <a:xfrm>
            <a:off x="6337341" y="2052524"/>
            <a:ext cx="1274474" cy="353943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FF0066"/>
                </a:solidFill>
              </a:rPr>
              <a:t>ESTÉTICO</a:t>
            </a:r>
            <a:endParaRPr lang="es-CL" sz="1700" dirty="0">
              <a:solidFill>
                <a:srgbClr val="FF0066"/>
              </a:solidFill>
            </a:endParaRPr>
          </a:p>
        </p:txBody>
      </p:sp>
      <p:pic>
        <p:nvPicPr>
          <p:cNvPr id="21" name="Gráfico 20" descr="Cursor">
            <a:extLst>
              <a:ext uri="{FF2B5EF4-FFF2-40B4-BE49-F238E27FC236}">
                <a16:creationId xmlns:a16="http://schemas.microsoft.com/office/drawing/2014/main" id="{697241BF-17D0-4780-ADDB-3E1559EB91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74578" y="2514379"/>
            <a:ext cx="579403" cy="579403"/>
          </a:xfrm>
          <a:prstGeom prst="rect">
            <a:avLst/>
          </a:prstGeom>
        </p:spPr>
      </p:pic>
      <p:pic>
        <p:nvPicPr>
          <p:cNvPr id="24" name="Gráfico 23" descr="Cursor">
            <a:extLst>
              <a:ext uri="{FF2B5EF4-FFF2-40B4-BE49-F238E27FC236}">
                <a16:creationId xmlns:a16="http://schemas.microsoft.com/office/drawing/2014/main" id="{69386508-7138-4D1E-A6E2-5913BD3876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68773" y="2537676"/>
            <a:ext cx="579403" cy="5794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8F6F0F74-C7F3-448F-B085-772F5AFE0CB5}"/>
              </a:ext>
            </a:extLst>
          </p:cNvPr>
          <p:cNvSpPr txBox="1"/>
          <p:nvPr/>
        </p:nvSpPr>
        <p:spPr>
          <a:xfrm>
            <a:off x="2009554" y="449187"/>
            <a:ext cx="5124892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BIOLÓGICO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7449706-892D-40EA-9E17-27D126ECC3AF}"/>
              </a:ext>
            </a:extLst>
          </p:cNvPr>
          <p:cNvCxnSpPr/>
          <p:nvPr/>
        </p:nvCxnSpPr>
        <p:spPr>
          <a:xfrm>
            <a:off x="4572000" y="1146987"/>
            <a:ext cx="0" cy="35725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C5464665-E904-4530-BB7C-70196D06D17A}"/>
              </a:ext>
            </a:extLst>
          </p:cNvPr>
          <p:cNvSpPr/>
          <p:nvPr/>
        </p:nvSpPr>
        <p:spPr>
          <a:xfrm>
            <a:off x="2401826" y="1250180"/>
            <a:ext cx="152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002060"/>
                </a:solidFill>
              </a:rPr>
              <a:t>CARÁCTER</a:t>
            </a:r>
            <a:endParaRPr lang="es-CL" sz="1800" dirty="0">
              <a:solidFill>
                <a:srgbClr val="00206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7A8FC34-6D6B-4BAA-B84A-9CB29DF95CC9}"/>
              </a:ext>
            </a:extLst>
          </p:cNvPr>
          <p:cNvSpPr/>
          <p:nvPr/>
        </p:nvSpPr>
        <p:spPr>
          <a:xfrm>
            <a:off x="5192766" y="1232384"/>
            <a:ext cx="2176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002060"/>
                </a:solidFill>
              </a:rPr>
              <a:t>TEMPERAMENTO</a:t>
            </a:r>
            <a:endParaRPr lang="es-CL" sz="1800" dirty="0">
              <a:solidFill>
                <a:srgbClr val="00206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9CD910A-B853-40E2-9C78-4DE76F92B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058" y="2450879"/>
            <a:ext cx="1033708" cy="909077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E54CD39-C681-4796-867C-D9F1B45EA58B}"/>
              </a:ext>
            </a:extLst>
          </p:cNvPr>
          <p:cNvCxnSpPr>
            <a:cxnSpLocks/>
          </p:cNvCxnSpPr>
          <p:nvPr/>
        </p:nvCxnSpPr>
        <p:spPr>
          <a:xfrm flipH="1">
            <a:off x="2137502" y="1724690"/>
            <a:ext cx="559272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3 CuadroTexto">
            <a:extLst>
              <a:ext uri="{FF2B5EF4-FFF2-40B4-BE49-F238E27FC236}">
                <a16:creationId xmlns:a16="http://schemas.microsoft.com/office/drawing/2014/main" id="{8A9F1742-2A9F-4B2A-8E8E-3FCD1D8839D6}"/>
              </a:ext>
            </a:extLst>
          </p:cNvPr>
          <p:cNvSpPr txBox="1"/>
          <p:nvPr/>
        </p:nvSpPr>
        <p:spPr>
          <a:xfrm>
            <a:off x="5383610" y="2056229"/>
            <a:ext cx="2776538" cy="15081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sz="1800" dirty="0">
                <a:solidFill>
                  <a:srgbClr val="002060"/>
                </a:solidFill>
              </a:rPr>
              <a:t>Sanguíneo</a:t>
            </a:r>
          </a:p>
          <a:p>
            <a:pPr marL="285750" indent="-285750">
              <a:buFontTx/>
              <a:buChar char="-"/>
            </a:pPr>
            <a:r>
              <a:rPr lang="es-CL" sz="1800" dirty="0">
                <a:solidFill>
                  <a:srgbClr val="002060"/>
                </a:solidFill>
              </a:rPr>
              <a:t>Colérico</a:t>
            </a:r>
          </a:p>
          <a:p>
            <a:pPr marL="285750" indent="-285750">
              <a:buFontTx/>
              <a:buChar char="-"/>
            </a:pPr>
            <a:r>
              <a:rPr lang="es-CL" sz="1800" dirty="0">
                <a:solidFill>
                  <a:srgbClr val="002060"/>
                </a:solidFill>
              </a:rPr>
              <a:t>Melancólico</a:t>
            </a:r>
          </a:p>
          <a:p>
            <a:pPr marL="285750" indent="-285750">
              <a:buFontTx/>
              <a:buChar char="-"/>
            </a:pPr>
            <a:r>
              <a:rPr lang="es-CL" sz="1800" dirty="0">
                <a:solidFill>
                  <a:srgbClr val="002060"/>
                </a:solidFill>
              </a:rPr>
              <a:t>Flemático</a:t>
            </a:r>
          </a:p>
          <a:p>
            <a:pPr marL="342900" indent="-342900">
              <a:buAutoNum type="arabicParenR"/>
            </a:pPr>
            <a:endParaRPr lang="es-CL" sz="2000" dirty="0">
              <a:solidFill>
                <a:srgbClr val="002060"/>
              </a:solidFill>
            </a:endParaRPr>
          </a:p>
        </p:txBody>
      </p:sp>
      <p:sp>
        <p:nvSpPr>
          <p:cNvPr id="21" name="3 CuadroTexto">
            <a:extLst>
              <a:ext uri="{FF2B5EF4-FFF2-40B4-BE49-F238E27FC236}">
                <a16:creationId xmlns:a16="http://schemas.microsoft.com/office/drawing/2014/main" id="{D26BED70-333A-4A82-B300-80090153F094}"/>
              </a:ext>
            </a:extLst>
          </p:cNvPr>
          <p:cNvSpPr txBox="1"/>
          <p:nvPr/>
        </p:nvSpPr>
        <p:spPr>
          <a:xfrm>
            <a:off x="1830893" y="1974229"/>
            <a:ext cx="2391056" cy="15081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sz="1800" dirty="0">
                <a:solidFill>
                  <a:srgbClr val="002060"/>
                </a:solidFill>
              </a:rPr>
              <a:t>Se modifican rasgos de acuerdo a su temperamento.</a:t>
            </a:r>
          </a:p>
          <a:p>
            <a:pPr marL="342900" indent="-342900">
              <a:buAutoNum type="arabicParenR"/>
            </a:pPr>
            <a:endParaRPr lang="es-CL" sz="2000" dirty="0">
              <a:solidFill>
                <a:srgbClr val="002060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E1B2D08-4C5F-4EB9-B340-C6D3627F0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126" y="3687309"/>
            <a:ext cx="1434501" cy="92510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6E35D91-1A5E-46BC-A6DE-EFE988DD8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4441" y="3687309"/>
            <a:ext cx="1700005" cy="110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0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8F6F0F74-C7F3-448F-B085-772F5AFE0CB5}"/>
              </a:ext>
            </a:extLst>
          </p:cNvPr>
          <p:cNvSpPr txBox="1"/>
          <p:nvPr/>
        </p:nvSpPr>
        <p:spPr>
          <a:xfrm>
            <a:off x="2009554" y="377699"/>
            <a:ext cx="5124892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CARÁCTER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794EA200-7AA7-44B4-B63E-081E1AB58210}"/>
              </a:ext>
            </a:extLst>
          </p:cNvPr>
          <p:cNvSpPr txBox="1"/>
          <p:nvPr/>
        </p:nvSpPr>
        <p:spPr>
          <a:xfrm>
            <a:off x="1653789" y="1342459"/>
            <a:ext cx="3715654" cy="38010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sz="1700" dirty="0">
                <a:solidFill>
                  <a:srgbClr val="002060"/>
                </a:solidFill>
              </a:rPr>
              <a:t>Es modificable.</a:t>
            </a:r>
          </a:p>
          <a:p>
            <a:pPr marL="285750" indent="-285750">
              <a:buFontTx/>
              <a:buChar char="-"/>
            </a:pPr>
            <a:endParaRPr lang="es-CL" sz="17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1700" dirty="0">
                <a:solidFill>
                  <a:srgbClr val="002060"/>
                </a:solidFill>
              </a:rPr>
              <a:t>Es la manifestación visible de la personalidad (sensible, nerviosa, apática).</a:t>
            </a:r>
          </a:p>
          <a:p>
            <a:pPr marL="285750" indent="-285750">
              <a:buFontTx/>
              <a:buChar char="-"/>
            </a:pPr>
            <a:endParaRPr lang="es-CL" sz="17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1700" dirty="0">
                <a:solidFill>
                  <a:srgbClr val="002060"/>
                </a:solidFill>
              </a:rPr>
              <a:t>Responde a agentes medioambientales.</a:t>
            </a:r>
          </a:p>
          <a:p>
            <a:pPr marL="285750" indent="-285750">
              <a:buFontTx/>
              <a:buChar char="-"/>
            </a:pPr>
            <a:endParaRPr lang="es-CL" sz="17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1700" dirty="0">
                <a:solidFill>
                  <a:srgbClr val="002060"/>
                </a:solidFill>
              </a:rPr>
              <a:t>Se forma según experiencias de vida.</a:t>
            </a:r>
          </a:p>
          <a:p>
            <a:pPr marL="285750" indent="-285750">
              <a:buFontTx/>
              <a:buChar char="-"/>
            </a:pPr>
            <a:endParaRPr lang="es-CL" sz="17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1700" dirty="0">
                <a:solidFill>
                  <a:srgbClr val="002060"/>
                </a:solidFill>
              </a:rPr>
              <a:t>*Modo de actuar/conducta.</a:t>
            </a:r>
          </a:p>
          <a:p>
            <a:pPr marL="342900" indent="-342900">
              <a:buAutoNum type="arabicParenR"/>
            </a:pPr>
            <a:endParaRPr lang="es-CL" sz="2000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CC4C42-451C-4543-B02B-C0509E3D6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25" y="1417049"/>
            <a:ext cx="3411233" cy="298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0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8F6F0F74-C7F3-448F-B085-772F5AFE0CB5}"/>
              </a:ext>
            </a:extLst>
          </p:cNvPr>
          <p:cNvSpPr txBox="1"/>
          <p:nvPr/>
        </p:nvSpPr>
        <p:spPr>
          <a:xfrm>
            <a:off x="2009554" y="449187"/>
            <a:ext cx="5124892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TEMPERAMENTO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794EA200-7AA7-44B4-B63E-081E1AB58210}"/>
              </a:ext>
            </a:extLst>
          </p:cNvPr>
          <p:cNvSpPr txBox="1"/>
          <p:nvPr/>
        </p:nvSpPr>
        <p:spPr>
          <a:xfrm>
            <a:off x="1621311" y="1649827"/>
            <a:ext cx="2950689" cy="261610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sz="1800" dirty="0">
                <a:solidFill>
                  <a:srgbClr val="002060"/>
                </a:solidFill>
              </a:rPr>
              <a:t>Dimensión biológico/instintiva de la personalidad (colérico, depresivo, introvertido).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1800" dirty="0">
                <a:solidFill>
                  <a:srgbClr val="002060"/>
                </a:solidFill>
              </a:rPr>
              <a:t>Heredada (ADN).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1800" dirty="0">
                <a:solidFill>
                  <a:srgbClr val="002060"/>
                </a:solidFill>
              </a:rPr>
              <a:t>No se puede modificar.</a:t>
            </a:r>
          </a:p>
          <a:p>
            <a:pPr marL="342900" indent="-342900">
              <a:buAutoNum type="arabicParenR"/>
            </a:pPr>
            <a:endParaRPr lang="es-CL" sz="2000" dirty="0">
              <a:solidFill>
                <a:srgbClr val="00206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22128E-EC6C-4A86-9CF1-D873754C1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287" y="1193766"/>
            <a:ext cx="2950689" cy="32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0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8F6F0F74-C7F3-448F-B085-772F5AFE0CB5}"/>
              </a:ext>
            </a:extLst>
          </p:cNvPr>
          <p:cNvSpPr txBox="1"/>
          <p:nvPr/>
        </p:nvSpPr>
        <p:spPr>
          <a:xfrm>
            <a:off x="2009554" y="449187"/>
            <a:ext cx="5124892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ESTÉTICO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794EA200-7AA7-44B4-B63E-081E1AB58210}"/>
              </a:ext>
            </a:extLst>
          </p:cNvPr>
          <p:cNvSpPr txBox="1"/>
          <p:nvPr/>
        </p:nvSpPr>
        <p:spPr>
          <a:xfrm>
            <a:off x="1600046" y="1613191"/>
            <a:ext cx="2776538" cy="261610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sz="1800" dirty="0">
                <a:solidFill>
                  <a:srgbClr val="002060"/>
                </a:solidFill>
              </a:rPr>
              <a:t>Rasgos físicos heredados de nuestros padres (genética).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1800" dirty="0">
                <a:solidFill>
                  <a:srgbClr val="002060"/>
                </a:solidFill>
              </a:rPr>
              <a:t>Color de ojos, color de pelo, estatura, peso, entre otros.</a:t>
            </a:r>
          </a:p>
          <a:p>
            <a:pPr marL="342900" indent="-342900">
              <a:buAutoNum type="arabicParenR"/>
            </a:pPr>
            <a:endParaRPr lang="es-CL" sz="2000" dirty="0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8973C52-B054-471C-BF36-3F129069D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430" y="1339557"/>
            <a:ext cx="3314349" cy="31633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4E6642B9-34BB-4B40-80D8-781C56534211}"/>
              </a:ext>
            </a:extLst>
          </p:cNvPr>
          <p:cNvSpPr txBox="1"/>
          <p:nvPr/>
        </p:nvSpPr>
        <p:spPr>
          <a:xfrm>
            <a:off x="2977682" y="357894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ACTIVIDAD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DFE823C8-F70E-4109-8D2B-DAE1825A3912}"/>
              </a:ext>
            </a:extLst>
          </p:cNvPr>
          <p:cNvSpPr txBox="1"/>
          <p:nvPr/>
        </p:nvSpPr>
        <p:spPr>
          <a:xfrm>
            <a:off x="1596318" y="1847424"/>
            <a:ext cx="3135170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sz="1500" dirty="0">
                <a:solidFill>
                  <a:srgbClr val="002060"/>
                </a:solidFill>
              </a:rPr>
              <a:t>¿Cuál es la principal diferencia entre temperamento y carácter?</a:t>
            </a:r>
          </a:p>
          <a:p>
            <a:pPr marL="342900" indent="-342900">
              <a:buAutoNum type="arabicParenR"/>
            </a:pPr>
            <a:endParaRPr lang="es-CL" sz="1500" dirty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r>
              <a:rPr lang="es-CL" sz="1500" dirty="0">
                <a:solidFill>
                  <a:srgbClr val="002060"/>
                </a:solidFill>
              </a:rPr>
              <a:t>Investigue cuál sería su temperamento.</a:t>
            </a:r>
          </a:p>
          <a:p>
            <a:endParaRPr lang="es-CL" sz="1500" dirty="0">
              <a:solidFill>
                <a:srgbClr val="002060"/>
              </a:solidFill>
            </a:endParaRPr>
          </a:p>
          <a:p>
            <a:r>
              <a:rPr lang="es-CL" sz="1500" dirty="0">
                <a:solidFill>
                  <a:srgbClr val="002060"/>
                </a:solidFill>
              </a:rPr>
              <a:t>*Deberá enviar un video justificando su temperamento. Tiene que ser entre 30s y 1 min.</a:t>
            </a:r>
          </a:p>
          <a:p>
            <a:pPr algn="just"/>
            <a:endParaRPr lang="es-CL" sz="1500" i="1" dirty="0">
              <a:solidFill>
                <a:srgbClr val="002060"/>
              </a:solidFill>
            </a:endParaRPr>
          </a:p>
          <a:p>
            <a:pPr algn="just"/>
            <a:endParaRPr lang="es-CL" sz="1500" i="1" dirty="0">
              <a:solidFill>
                <a:srgbClr val="00206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813921F-5C1D-4CBB-82D7-AD7D96221CBC}"/>
              </a:ext>
            </a:extLst>
          </p:cNvPr>
          <p:cNvSpPr/>
          <p:nvPr/>
        </p:nvSpPr>
        <p:spPr>
          <a:xfrm>
            <a:off x="1596318" y="1109273"/>
            <a:ext cx="4932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*RESPONDA LAS SIGUIENTES PREGUNTAS: </a:t>
            </a:r>
            <a:endParaRPr lang="es-CL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7B758C-7CB4-4711-92A1-C1B7FDE40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063" y="1923604"/>
            <a:ext cx="3252128" cy="24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0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813921F-5C1D-4CBB-82D7-AD7D96221CBC}"/>
              </a:ext>
            </a:extLst>
          </p:cNvPr>
          <p:cNvSpPr/>
          <p:nvPr/>
        </p:nvSpPr>
        <p:spPr>
          <a:xfrm>
            <a:off x="1596318" y="1109273"/>
            <a:ext cx="4932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*RESPONDA LAS SIGUIENTES PREGUNTAS. </a:t>
            </a:r>
            <a:r>
              <a:rPr lang="es-CL" b="1" dirty="0">
                <a:solidFill>
                  <a:srgbClr val="FF0066"/>
                </a:solidFill>
              </a:rPr>
              <a:t>JUSTIFIQUE </a:t>
            </a:r>
            <a:endParaRPr lang="es-CL" dirty="0">
              <a:solidFill>
                <a:srgbClr val="FF0066"/>
              </a:solidFill>
            </a:endParaRP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B3CFFB40-6B52-43BF-8E6B-3CE3C5E2B6BB}"/>
              </a:ext>
            </a:extLst>
          </p:cNvPr>
          <p:cNvSpPr txBox="1"/>
          <p:nvPr/>
        </p:nvSpPr>
        <p:spPr>
          <a:xfrm>
            <a:off x="3397851" y="356593"/>
            <a:ext cx="27238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300" b="1" u="sng" dirty="0">
                <a:solidFill>
                  <a:srgbClr val="0070C0"/>
                </a:solidFill>
              </a:rPr>
              <a:t>METACOGNICIÓN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E98D83-96BD-482F-9A32-E317E454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1799025"/>
            <a:ext cx="4438648" cy="28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0259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250</Words>
  <Application>Microsoft Office PowerPoint</Application>
  <PresentationFormat>Presentación en pantalla (16:9)</PresentationFormat>
  <Paragraphs>57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Segoe UI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Cristian Danoun</cp:lastModifiedBy>
  <cp:revision>39</cp:revision>
  <dcterms:modified xsi:type="dcterms:W3CDTF">2020-06-11T18:10:20Z</dcterms:modified>
</cp:coreProperties>
</file>