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6" r:id="rId4"/>
    <p:sldId id="261" r:id="rId5"/>
    <p:sldId id="263" r:id="rId6"/>
    <p:sldId id="258" r:id="rId7"/>
    <p:sldId id="267" r:id="rId8"/>
    <p:sldId id="268" r:id="rId9"/>
    <p:sldId id="270" r:id="rId10"/>
    <p:sldId id="269" r:id="rId1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3"/>
    </p:embeddedFont>
    <p:embeddedFont>
      <p:font typeface="Segoe UI" panose="020B0502040204020203" pitchFamily="34" charset="0"/>
      <p:regular r:id="rId14"/>
      <p:bold r:id="rId15"/>
      <p:italic r:id="rId16"/>
      <p:boldItalic r:id="rId17"/>
    </p:embeddedFont>
    <p:embeddedFont>
      <p:font typeface="Times" panose="02020603050405020304" pitchFamily="18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62"/>
            <p14:sldId id="266"/>
            <p14:sldId id="261"/>
            <p14:sldId id="263"/>
            <p14:sldId id="258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5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565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116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082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2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467205"/>
            <a:ext cx="6915084" cy="15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kumimoji="0" lang="es-CL" alt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CL" altLang="es-CL" sz="1400" dirty="0">
                <a:solidFill>
                  <a:srgbClr val="0070C0"/>
                </a:solidFill>
              </a:rPr>
              <a:t>III Y </a:t>
            </a:r>
            <a:r>
              <a:rPr lang="es-CL" altLang="es-CL" sz="1400" dirty="0" err="1">
                <a:solidFill>
                  <a:srgbClr val="0070C0"/>
                </a:solidFill>
              </a:rPr>
              <a:t>IV°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</a:t>
            </a:r>
            <a:r>
              <a:rPr lang="es-CL" altLang="es-CL" sz="1400" dirty="0">
                <a:solidFill>
                  <a:srgbClr val="0070C0"/>
                </a:solidFill>
              </a:rPr>
              <a:t>CRISTIAN DANOUN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UNIDAD: </a:t>
            </a:r>
            <a:r>
              <a:rPr lang="es-CL" altLang="es-CL" sz="1400" dirty="0">
                <a:solidFill>
                  <a:srgbClr val="0070C0"/>
                </a:solidFill>
              </a:rPr>
              <a:t>TALLER 5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dirty="0">
                <a:solidFill>
                  <a:srgbClr val="0070C0"/>
                </a:solidFill>
              </a:rPr>
              <a:t>FUNCIONES</a:t>
            </a:r>
          </a:p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 ENTREGA</a:t>
            </a:r>
            <a:r>
              <a:rPr lang="es-CL" altLang="es-CL" sz="1400" b="1" noProof="0">
                <a:solidFill>
                  <a:srgbClr val="0070C0"/>
                </a:solidFill>
              </a:rPr>
              <a:t>: </a:t>
            </a:r>
            <a:r>
              <a:rPr lang="es-CL" altLang="es-CL" sz="1400">
                <a:solidFill>
                  <a:srgbClr val="0070C0"/>
                </a:solidFill>
              </a:rPr>
              <a:t>21 JUNIO</a:t>
            </a:r>
            <a:endParaRPr lang="es-CL" altLang="es-CL" sz="1400" dirty="0">
              <a:solidFill>
                <a:srgbClr val="0070C0"/>
              </a:solidFill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817038" y="1467519"/>
            <a:ext cx="58256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000" b="1" dirty="0">
                <a:solidFill>
                  <a:srgbClr val="0070C0"/>
                </a:solidFill>
              </a:rPr>
              <a:t>ASIGNATURA: MATEMÁTICAS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8650D585-6B22-49C6-A3BE-303E4873B84F}"/>
              </a:ext>
            </a:extLst>
          </p:cNvPr>
          <p:cNvSpPr txBox="1"/>
          <p:nvPr/>
        </p:nvSpPr>
        <p:spPr>
          <a:xfrm>
            <a:off x="1392865" y="2421665"/>
            <a:ext cx="641029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 : APLICAR FUNCIÓN CUADRÁTICA.</a:t>
            </a:r>
          </a:p>
        </p:txBody>
      </p:sp>
      <p:sp>
        <p:nvSpPr>
          <p:cNvPr id="6" name="3 CuadroTexto">
            <a:extLst>
              <a:ext uri="{FF2B5EF4-FFF2-40B4-BE49-F238E27FC236}">
                <a16:creationId xmlns:a16="http://schemas.microsoft.com/office/drawing/2014/main" id="{5DDC2185-0395-497F-A35D-EB721B9FBE26}"/>
              </a:ext>
            </a:extLst>
          </p:cNvPr>
          <p:cNvSpPr txBox="1"/>
          <p:nvPr/>
        </p:nvSpPr>
        <p:spPr>
          <a:xfrm>
            <a:off x="1392865" y="2709645"/>
            <a:ext cx="6410297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00B0F0"/>
                </a:solidFill>
              </a:rPr>
              <a:t>PROPÓSITO: ¡CREE EN TI, TÚ PUEDES HACERLO!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769990" y="312922"/>
            <a:ext cx="130035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CIERRE</a:t>
            </a:r>
          </a:p>
        </p:txBody>
      </p:sp>
      <p:sp>
        <p:nvSpPr>
          <p:cNvPr id="9" name="3 CuadroTexto">
            <a:extLst>
              <a:ext uri="{FF2B5EF4-FFF2-40B4-BE49-F238E27FC236}">
                <a16:creationId xmlns:a16="http://schemas.microsoft.com/office/drawing/2014/main" id="{1ACB31EC-926A-4446-B35F-887E69D2A48B}"/>
              </a:ext>
            </a:extLst>
          </p:cNvPr>
          <p:cNvSpPr txBox="1"/>
          <p:nvPr/>
        </p:nvSpPr>
        <p:spPr>
          <a:xfrm>
            <a:off x="214014" y="1540704"/>
            <a:ext cx="2321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rgbClr val="0070C0"/>
                </a:solidFill>
              </a:rPr>
              <a:t>¿En qué escalón te encuentras hoy día? ¿Por qué?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2F170C-5A57-4870-B7D0-37092C10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5040" y="1115828"/>
            <a:ext cx="5429250" cy="3714750"/>
          </a:xfrm>
          <a:prstGeom prst="rect">
            <a:avLst/>
          </a:prstGeom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id="{9D528D28-44A5-429D-8243-78367932BA0A}"/>
              </a:ext>
            </a:extLst>
          </p:cNvPr>
          <p:cNvSpPr txBox="1"/>
          <p:nvPr/>
        </p:nvSpPr>
        <p:spPr>
          <a:xfrm>
            <a:off x="118632" y="4346288"/>
            <a:ext cx="1805861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2000" b="1" dirty="0">
                <a:solidFill>
                  <a:schemeClr val="tx1"/>
                </a:solidFill>
              </a:rPr>
              <a:t>¡CREE EN TÍ!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E3EF46D8-806A-4100-9080-7502D3C72D41}"/>
              </a:ext>
            </a:extLst>
          </p:cNvPr>
          <p:cNvSpPr txBox="1"/>
          <p:nvPr/>
        </p:nvSpPr>
        <p:spPr>
          <a:xfrm>
            <a:off x="118632" y="2571750"/>
            <a:ext cx="2830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i="1" dirty="0">
                <a:solidFill>
                  <a:srgbClr val="FF0066"/>
                </a:solidFill>
              </a:rPr>
              <a:t>*AUTOEVALÚATE</a:t>
            </a:r>
          </a:p>
        </p:txBody>
      </p:sp>
    </p:spTree>
    <p:extLst>
      <p:ext uri="{BB962C8B-B14F-4D97-AF65-F5344CB8AC3E}">
        <p14:creationId xmlns:p14="http://schemas.microsoft.com/office/powerpoint/2010/main" val="342297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3 CuadroTexto">
            <a:extLst>
              <a:ext uri="{FF2B5EF4-FFF2-40B4-BE49-F238E27FC236}">
                <a16:creationId xmlns:a16="http://schemas.microsoft.com/office/drawing/2014/main" id="{93B04ADC-4EB2-4A9A-834D-5D94848CFD6A}"/>
              </a:ext>
            </a:extLst>
          </p:cNvPr>
          <p:cNvSpPr txBox="1"/>
          <p:nvPr/>
        </p:nvSpPr>
        <p:spPr>
          <a:xfrm>
            <a:off x="7283304" y="304800"/>
            <a:ext cx="149919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¡TÚ PUEDES!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AC8E205-0819-49E1-BB0D-AB9F3B337853}"/>
              </a:ext>
            </a:extLst>
          </p:cNvPr>
          <p:cNvSpPr txBox="1"/>
          <p:nvPr/>
        </p:nvSpPr>
        <p:spPr>
          <a:xfrm>
            <a:off x="2977682" y="304800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HAZ AHORA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A8362A-FFD1-4CEF-870F-1F892703C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147" y="1750057"/>
            <a:ext cx="3590925" cy="2733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3 CuadroTexto">
            <a:extLst>
              <a:ext uri="{FF2B5EF4-FFF2-40B4-BE49-F238E27FC236}">
                <a16:creationId xmlns:a16="http://schemas.microsoft.com/office/drawing/2014/main" id="{A82AB428-BB6A-4406-BF17-857DCA7251B6}"/>
              </a:ext>
            </a:extLst>
          </p:cNvPr>
          <p:cNvSpPr txBox="1"/>
          <p:nvPr/>
        </p:nvSpPr>
        <p:spPr>
          <a:xfrm>
            <a:off x="1589413" y="1867631"/>
            <a:ext cx="2776538" cy="261610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800" dirty="0">
                <a:solidFill>
                  <a:srgbClr val="002060"/>
                </a:solidFill>
              </a:rPr>
              <a:t>1) ¿Qué movimiento realiza la nadadora?</a:t>
            </a:r>
          </a:p>
          <a:p>
            <a:pPr marL="342900" indent="-342900">
              <a:buAutoNum type="arabicParenR"/>
            </a:pPr>
            <a:endParaRPr lang="es-CL" sz="1800" dirty="0">
              <a:solidFill>
                <a:srgbClr val="002060"/>
              </a:solidFill>
            </a:endParaRPr>
          </a:p>
          <a:p>
            <a:endParaRPr lang="es-CL" sz="1800" dirty="0">
              <a:solidFill>
                <a:srgbClr val="002060"/>
              </a:solidFill>
            </a:endParaRPr>
          </a:p>
          <a:p>
            <a:r>
              <a:rPr lang="es-CL" sz="1800" dirty="0">
                <a:solidFill>
                  <a:srgbClr val="002060"/>
                </a:solidFill>
              </a:rPr>
              <a:t>2) ¿Qué características podrías mencionar con respecto al tipo de movimiento?</a:t>
            </a:r>
          </a:p>
          <a:p>
            <a:pPr marL="342900" indent="-342900">
              <a:buAutoNum type="arabicParenR"/>
            </a:pPr>
            <a:endParaRPr lang="es-CL" sz="2000" dirty="0">
              <a:solidFill>
                <a:srgbClr val="002060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E991048-6066-4666-B3D0-43E8880307A8}"/>
              </a:ext>
            </a:extLst>
          </p:cNvPr>
          <p:cNvSpPr/>
          <p:nvPr/>
        </p:nvSpPr>
        <p:spPr>
          <a:xfrm>
            <a:off x="1596317" y="1090153"/>
            <a:ext cx="49322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2060"/>
                </a:solidFill>
              </a:rPr>
              <a:t>*OBSERVA LA SIGUIENTE IMAGEN:</a:t>
            </a:r>
            <a:endParaRPr lang="es-CL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5381" y="340565"/>
            <a:ext cx="3593238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FUNCIÓN CUADRÁTICA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C9C3A8C-949A-4124-BC17-DFFBAC3E5CF0}"/>
              </a:ext>
            </a:extLst>
          </p:cNvPr>
          <p:cNvSpPr txBox="1"/>
          <p:nvPr/>
        </p:nvSpPr>
        <p:spPr>
          <a:xfrm>
            <a:off x="509918" y="1182200"/>
            <a:ext cx="6513649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1500" b="1" u="sng" dirty="0">
                <a:solidFill>
                  <a:srgbClr val="002060"/>
                </a:solidFill>
              </a:rPr>
              <a:t>DEF</a:t>
            </a:r>
            <a:r>
              <a:rPr lang="es-CL" sz="1500" b="1" dirty="0">
                <a:solidFill>
                  <a:srgbClr val="002060"/>
                </a:solidFill>
              </a:rPr>
              <a:t>: </a:t>
            </a:r>
            <a:r>
              <a:rPr lang="es-CL" sz="1500" dirty="0">
                <a:solidFill>
                  <a:srgbClr val="002060"/>
                </a:solidFill>
              </a:rPr>
              <a:t>AQUELLA QUE SE ESCRIBE DE LA FORMA: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81AAA4-E634-463D-92BD-AAF2C68A2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17" y="1121488"/>
            <a:ext cx="1714500" cy="4476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885231-E2A4-49EC-B91C-378BC3252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873" y="1904686"/>
            <a:ext cx="3562350" cy="2686050"/>
          </a:xfrm>
          <a:prstGeom prst="rect">
            <a:avLst/>
          </a:prstGeom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id="{F52AC760-0118-4EF6-9BD9-417C679DAB66}"/>
              </a:ext>
            </a:extLst>
          </p:cNvPr>
          <p:cNvSpPr txBox="1"/>
          <p:nvPr/>
        </p:nvSpPr>
        <p:spPr>
          <a:xfrm>
            <a:off x="1527383" y="3655531"/>
            <a:ext cx="1917566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b="1" dirty="0">
                <a:solidFill>
                  <a:srgbClr val="FF0066"/>
                </a:solidFill>
              </a:rPr>
              <a:t>*</a:t>
            </a:r>
            <a:r>
              <a:rPr lang="es-CL" sz="1500" b="1" u="sng" dirty="0">
                <a:solidFill>
                  <a:srgbClr val="FF0066"/>
                </a:solidFill>
              </a:rPr>
              <a:t>OJO:</a:t>
            </a:r>
            <a:r>
              <a:rPr lang="es-CL" sz="1500" b="1" dirty="0">
                <a:solidFill>
                  <a:srgbClr val="002060"/>
                </a:solidFill>
              </a:rPr>
              <a:t> "a” nunca puede ser 0.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93AEA9-C1D0-4B37-8DC5-65316E263E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71" y="2101370"/>
            <a:ext cx="3286972" cy="924809"/>
          </a:xfrm>
          <a:prstGeom prst="rect">
            <a:avLst/>
          </a:prstGeom>
        </p:spPr>
      </p:pic>
      <p:sp>
        <p:nvSpPr>
          <p:cNvPr id="11" name="3 CuadroTexto">
            <a:extLst>
              <a:ext uri="{FF2B5EF4-FFF2-40B4-BE49-F238E27FC236}">
                <a16:creationId xmlns:a16="http://schemas.microsoft.com/office/drawing/2014/main" id="{D53D9601-8DC2-4163-B6B4-914100871825}"/>
              </a:ext>
            </a:extLst>
          </p:cNvPr>
          <p:cNvSpPr txBox="1"/>
          <p:nvPr/>
        </p:nvSpPr>
        <p:spPr>
          <a:xfrm>
            <a:off x="7357731" y="319815"/>
            <a:ext cx="1414130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¡MOTÍVATE!</a:t>
            </a: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D2A052D8-074A-4F56-9BF6-EE47A2D001F3}"/>
              </a:ext>
            </a:extLst>
          </p:cNvPr>
          <p:cNvSpPr txBox="1"/>
          <p:nvPr/>
        </p:nvSpPr>
        <p:spPr>
          <a:xfrm>
            <a:off x="7982350" y="3378532"/>
            <a:ext cx="191756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200" b="1" dirty="0">
                <a:solidFill>
                  <a:srgbClr val="FF0066"/>
                </a:solidFill>
              </a:rPr>
              <a:t>ABSCISA</a:t>
            </a: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2A5CFEAC-9CE2-402A-AFB4-B085BF7CB00A}"/>
              </a:ext>
            </a:extLst>
          </p:cNvPr>
          <p:cNvSpPr txBox="1"/>
          <p:nvPr/>
        </p:nvSpPr>
        <p:spPr>
          <a:xfrm>
            <a:off x="5963251" y="1728666"/>
            <a:ext cx="1917566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200" b="1" dirty="0">
                <a:solidFill>
                  <a:srgbClr val="FF0066"/>
                </a:solidFill>
              </a:rPr>
              <a:t>ORDENADA</a:t>
            </a:r>
          </a:p>
        </p:txBody>
      </p:sp>
    </p:spTree>
    <p:extLst>
      <p:ext uri="{BB962C8B-B14F-4D97-AF65-F5344CB8AC3E}">
        <p14:creationId xmlns:p14="http://schemas.microsoft.com/office/powerpoint/2010/main" val="375685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75C9F4B9-A689-4DED-B8A7-0FEA8D491046}"/>
              </a:ext>
            </a:extLst>
          </p:cNvPr>
          <p:cNvSpPr txBox="1"/>
          <p:nvPr/>
        </p:nvSpPr>
        <p:spPr>
          <a:xfrm>
            <a:off x="1515919" y="342128"/>
            <a:ext cx="6513649" cy="43088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100" b="1" u="sng" dirty="0">
                <a:solidFill>
                  <a:srgbClr val="0070C0"/>
                </a:solidFill>
              </a:rPr>
              <a:t>CARÁCTERÍSTICAS FUNCIÓN CUADRÁTICA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43FD31-A713-47E6-ADFE-0ED24934D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619" y="1493178"/>
            <a:ext cx="6218247" cy="3308194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A98F3015-0EF9-4AD5-8364-93744B5CB15C}"/>
              </a:ext>
            </a:extLst>
          </p:cNvPr>
          <p:cNvSpPr txBox="1"/>
          <p:nvPr/>
        </p:nvSpPr>
        <p:spPr>
          <a:xfrm>
            <a:off x="1510226" y="916551"/>
            <a:ext cx="6513649" cy="5539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s-CL" sz="1500" dirty="0">
                <a:solidFill>
                  <a:srgbClr val="002060"/>
                </a:solidFill>
              </a:rPr>
              <a:t>*Para poder graficar una f. cuadrática es necesario conocer las siguientes características: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E6F3FA0A-EBAA-4B71-BCB1-094D200E74CB}"/>
              </a:ext>
            </a:extLst>
          </p:cNvPr>
          <p:cNvSpPr txBox="1"/>
          <p:nvPr/>
        </p:nvSpPr>
        <p:spPr>
          <a:xfrm>
            <a:off x="7881866" y="284348"/>
            <a:ext cx="941357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¡ÉXITO!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A4E25325-7E0C-4453-9C19-CF20C7A391E1}"/>
              </a:ext>
            </a:extLst>
          </p:cNvPr>
          <p:cNvSpPr txBox="1"/>
          <p:nvPr/>
        </p:nvSpPr>
        <p:spPr>
          <a:xfrm>
            <a:off x="1462754" y="318900"/>
            <a:ext cx="6513649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EJEMPLO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93310FFC-20E1-4721-AEA7-D34A880F4677}"/>
              </a:ext>
            </a:extLst>
          </p:cNvPr>
          <p:cNvSpPr txBox="1"/>
          <p:nvPr/>
        </p:nvSpPr>
        <p:spPr>
          <a:xfrm>
            <a:off x="1358418" y="975859"/>
            <a:ext cx="5329461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500" dirty="0">
                <a:solidFill>
                  <a:srgbClr val="002060"/>
                </a:solidFill>
              </a:rPr>
              <a:t>*Desarrolle las 5 características dada la función cuadrática:</a:t>
            </a:r>
          </a:p>
        </p:txBody>
      </p:sp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2EA723F3-7DEC-431B-838F-DD6B50B0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04693"/>
              </p:ext>
            </p:extLst>
          </p:nvPr>
        </p:nvGraphicFramePr>
        <p:xfrm>
          <a:off x="1515918" y="1494762"/>
          <a:ext cx="6745582" cy="299667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13507">
                  <a:extLst>
                    <a:ext uri="{9D8B030D-6E8A-4147-A177-3AD203B41FA5}">
                      <a16:colId xmlns:a16="http://schemas.microsoft.com/office/drawing/2014/main" val="862028174"/>
                    </a:ext>
                  </a:extLst>
                </a:gridCol>
                <a:gridCol w="1368467">
                  <a:extLst>
                    <a:ext uri="{9D8B030D-6E8A-4147-A177-3AD203B41FA5}">
                      <a16:colId xmlns:a16="http://schemas.microsoft.com/office/drawing/2014/main" val="3903943162"/>
                    </a:ext>
                  </a:extLst>
                </a:gridCol>
                <a:gridCol w="1339699">
                  <a:extLst>
                    <a:ext uri="{9D8B030D-6E8A-4147-A177-3AD203B41FA5}">
                      <a16:colId xmlns:a16="http://schemas.microsoft.com/office/drawing/2014/main" val="3322257811"/>
                    </a:ext>
                  </a:extLst>
                </a:gridCol>
                <a:gridCol w="1395061">
                  <a:extLst>
                    <a:ext uri="{9D8B030D-6E8A-4147-A177-3AD203B41FA5}">
                      <a16:colId xmlns:a16="http://schemas.microsoft.com/office/drawing/2014/main" val="1631735233"/>
                    </a:ext>
                  </a:extLst>
                </a:gridCol>
                <a:gridCol w="1228848">
                  <a:extLst>
                    <a:ext uri="{9D8B030D-6E8A-4147-A177-3AD203B41FA5}">
                      <a16:colId xmlns:a16="http://schemas.microsoft.com/office/drawing/2014/main" val="2235913007"/>
                    </a:ext>
                  </a:extLst>
                </a:gridCol>
              </a:tblGrid>
              <a:tr h="323405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Concavidad</a:t>
                      </a:r>
                      <a:endParaRPr lang="es-CL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Puntos eje 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Puntos eje 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350" dirty="0"/>
                        <a:t>Eje de simetría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Vértice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2826734"/>
                  </a:ext>
                </a:extLst>
              </a:tr>
              <a:tr h="267327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L" sz="1300" dirty="0"/>
                        <a:t>a&gt;0, es decir, el que acompaña a      =&gt; 1.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s-CL" sz="1300" dirty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L" sz="1300" dirty="0"/>
                        <a:t>Esto significa que como “1” es positivo=&gt;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CL" sz="1300" dirty="0"/>
                        <a:t>concavidad positiva o curva hacia arriba.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*Aplicar fórmula.</a:t>
                      </a:r>
                    </a:p>
                    <a:p>
                      <a:endParaRPr lang="es-CL" sz="1300" dirty="0"/>
                    </a:p>
                    <a:p>
                      <a:endParaRPr lang="es-CL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Es cuando “x” es cero.</a:t>
                      </a:r>
                    </a:p>
                    <a:p>
                      <a:endParaRPr lang="es-CL" sz="1200" dirty="0"/>
                    </a:p>
                    <a:p>
                      <a:r>
                        <a:rPr lang="es-CL" sz="1200" dirty="0"/>
                        <a:t>Se reemplaza en la función, todas las “x” por cero y se resuelve.</a:t>
                      </a:r>
                    </a:p>
                    <a:p>
                      <a:endParaRPr lang="es-CL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*Aplicar fórmula.</a:t>
                      </a:r>
                    </a:p>
                    <a:p>
                      <a:endParaRPr lang="es-CL" sz="1200" dirty="0"/>
                    </a:p>
                    <a:p>
                      <a:endParaRPr lang="es-CL" sz="1200" dirty="0"/>
                    </a:p>
                    <a:p>
                      <a:endParaRPr lang="es-CL" sz="1200" dirty="0"/>
                    </a:p>
                    <a:p>
                      <a:endParaRPr lang="es-CL" sz="1200" dirty="0"/>
                    </a:p>
                    <a:p>
                      <a:endParaRPr lang="es-CL" sz="1200" dirty="0"/>
                    </a:p>
                    <a:p>
                      <a:endParaRPr lang="es-CL" sz="1200" dirty="0"/>
                    </a:p>
                    <a:p>
                      <a:endParaRPr lang="es-CL" sz="1200" dirty="0"/>
                    </a:p>
                    <a:p>
                      <a:endParaRPr lang="es-CL" sz="1200" dirty="0"/>
                    </a:p>
                    <a:p>
                      <a:r>
                        <a:rPr lang="es-CL" sz="1200" dirty="0"/>
                        <a:t>*Ese punto, es justo donde la función se parte en dos.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L" sz="1200" dirty="0"/>
                        <a:t>*Punto mínimo o máximo de la función.</a:t>
                      </a:r>
                    </a:p>
                    <a:p>
                      <a:endParaRPr lang="es-CL" sz="1200" dirty="0"/>
                    </a:p>
                    <a:p>
                      <a:r>
                        <a:rPr lang="es-CL" sz="1200" dirty="0"/>
                        <a:t>*Aplicar fórmula.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46526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F420BBF-ECE6-47CD-B30F-17A92F188CC2}"/>
                  </a:ext>
                </a:extLst>
              </p:cNvPr>
              <p:cNvSpPr txBox="1"/>
              <p:nvPr/>
            </p:nvSpPr>
            <p:spPr>
              <a:xfrm>
                <a:off x="1718675" y="2252372"/>
                <a:ext cx="2384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CF420BBF-ECE6-47CD-B30F-17A92F188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675" y="2252372"/>
                <a:ext cx="238463" cy="215444"/>
              </a:xfrm>
              <a:prstGeom prst="rect">
                <a:avLst/>
              </a:prstGeom>
              <a:blipFill>
                <a:blip r:embed="rId4"/>
                <a:stretch>
                  <a:fillRect l="-10256" r="-256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FCEC1AA-F954-4F12-BF3F-05652F385B85}"/>
                  </a:ext>
                </a:extLst>
              </p:cNvPr>
              <p:cNvSpPr/>
              <p:nvPr/>
            </p:nvSpPr>
            <p:spPr>
              <a:xfrm>
                <a:off x="2664333" y="2211551"/>
                <a:ext cx="1833238" cy="412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0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1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∓√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FCEC1AA-F954-4F12-BF3F-05652F385B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333" y="2211551"/>
                <a:ext cx="1833238" cy="412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n 13">
            <a:extLst>
              <a:ext uri="{FF2B5EF4-FFF2-40B4-BE49-F238E27FC236}">
                <a16:creationId xmlns:a16="http://schemas.microsoft.com/office/drawing/2014/main" id="{EA05E696-1E04-4866-B0C2-717E7888A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895" y="937976"/>
            <a:ext cx="1717604" cy="380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740E56F-B43D-4184-BE2F-7E1762305943}"/>
                  </a:ext>
                </a:extLst>
              </p:cNvPr>
              <p:cNvSpPr/>
              <p:nvPr/>
            </p:nvSpPr>
            <p:spPr>
              <a:xfrm>
                <a:off x="2461890" y="2635546"/>
                <a:ext cx="1833238" cy="38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10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sz="1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5740E56F-B43D-4184-BE2F-7E1762305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90" y="2635546"/>
                <a:ext cx="1833238" cy="383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AAE5260-98D2-4E40-A391-96F0CE4341BC}"/>
                  </a:ext>
                </a:extLst>
              </p:cNvPr>
              <p:cNvSpPr/>
              <p:nvPr/>
            </p:nvSpPr>
            <p:spPr>
              <a:xfrm>
                <a:off x="2461890" y="3086371"/>
                <a:ext cx="1833238" cy="38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CL" sz="10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AAE5260-98D2-4E40-A391-96F0CE4341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90" y="3086371"/>
                <a:ext cx="1833238" cy="3877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ángulo 17">
            <a:extLst>
              <a:ext uri="{FF2B5EF4-FFF2-40B4-BE49-F238E27FC236}">
                <a16:creationId xmlns:a16="http://schemas.microsoft.com/office/drawing/2014/main" id="{1DC5CE1A-8EB0-46ED-83E9-B0F264948448}"/>
              </a:ext>
            </a:extLst>
          </p:cNvPr>
          <p:cNvSpPr/>
          <p:nvPr/>
        </p:nvSpPr>
        <p:spPr>
          <a:xfrm>
            <a:off x="2851894" y="3608471"/>
            <a:ext cx="1460291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150" b="1" i="1" dirty="0"/>
              <a:t>*Son los cortes de “x” en el gráfico, cuando y=0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38E9518-B37C-424B-B0C3-B48F348EC3FC}"/>
                  </a:ext>
                </a:extLst>
              </p:cNvPr>
              <p:cNvSpPr txBox="1"/>
              <p:nvPr/>
            </p:nvSpPr>
            <p:spPr>
              <a:xfrm>
                <a:off x="4302476" y="3510111"/>
                <a:ext cx="1343509" cy="196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sz="123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23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s-CL" sz="123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s-CL" sz="1230" b="1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138E9518-B37C-424B-B0C3-B48F348EC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476" y="3510111"/>
                <a:ext cx="1343509" cy="196721"/>
              </a:xfrm>
              <a:prstGeom prst="rect">
                <a:avLst/>
              </a:prstGeom>
              <a:blipFill>
                <a:blip r:embed="rId9"/>
                <a:stretch>
                  <a:fillRect l="-1818" t="-3125" r="-1818" b="-25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D6202A4-46AA-468E-BEC4-87D50E664A82}"/>
                  </a:ext>
                </a:extLst>
              </p:cNvPr>
              <p:cNvSpPr txBox="1"/>
              <p:nvPr/>
            </p:nvSpPr>
            <p:spPr>
              <a:xfrm>
                <a:off x="4367989" y="3874634"/>
                <a:ext cx="1041439" cy="1892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CL" sz="123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1230" b="1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D6202A4-46AA-468E-BEC4-87D50E664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989" y="3874634"/>
                <a:ext cx="1041439" cy="189283"/>
              </a:xfrm>
              <a:prstGeom prst="rect">
                <a:avLst/>
              </a:prstGeom>
              <a:blipFill>
                <a:blip r:embed="rId10"/>
                <a:stretch>
                  <a:fillRect l="-2907" r="-4651" b="-333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0A1BEBD-D015-4765-80AB-F139F10B04FF}"/>
                  </a:ext>
                </a:extLst>
              </p:cNvPr>
              <p:cNvSpPr txBox="1"/>
              <p:nvPr/>
            </p:nvSpPr>
            <p:spPr>
              <a:xfrm>
                <a:off x="3806917" y="3212878"/>
                <a:ext cx="48821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s-CL" sz="1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CL" sz="1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10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10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F0A1BEBD-D015-4765-80AB-F139F10B0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17" y="3212878"/>
                <a:ext cx="488211" cy="153888"/>
              </a:xfrm>
              <a:prstGeom prst="rect">
                <a:avLst/>
              </a:prstGeom>
              <a:blipFill>
                <a:blip r:embed="rId11"/>
                <a:stretch>
                  <a:fillRect l="-3704" r="-9877" b="-44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EE6F614-4BE5-4AA1-9448-A43BCFFAA5BA}"/>
                  </a:ext>
                </a:extLst>
              </p:cNvPr>
              <p:cNvSpPr txBox="1"/>
              <p:nvPr/>
            </p:nvSpPr>
            <p:spPr>
              <a:xfrm>
                <a:off x="3806917" y="2756179"/>
                <a:ext cx="488211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 smtClean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es-CL" sz="1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s-CL" sz="1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CL" sz="1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CL" sz="1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6EE6F614-4BE5-4AA1-9448-A43BCFFAA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917" y="2756179"/>
                <a:ext cx="488211" cy="153888"/>
              </a:xfrm>
              <a:prstGeom prst="rect">
                <a:avLst/>
              </a:prstGeom>
              <a:blipFill>
                <a:blip r:embed="rId12"/>
                <a:stretch>
                  <a:fillRect l="-3704" r="-9877" b="-44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23177B00-4D7A-4D3A-9A65-5508CA3E36E7}"/>
                  </a:ext>
                </a:extLst>
              </p:cNvPr>
              <p:cNvSpPr/>
              <p:nvPr/>
            </p:nvSpPr>
            <p:spPr>
              <a:xfrm>
                <a:off x="5353624" y="2305556"/>
                <a:ext cx="1833238" cy="4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2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1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s-CL" sz="1200" b="1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s-CL" sz="1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s-CL" sz="1200" b="1" dirty="0"/>
              </a:p>
            </p:txBody>
          </p:sp>
        </mc:Choice>
        <mc:Fallback xmlns=""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23177B00-4D7A-4D3A-9A65-5508CA3E3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624" y="2305556"/>
                <a:ext cx="1833238" cy="443070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8BD2D086-F82F-41A7-B5BB-F9E6F1E37E89}"/>
                  </a:ext>
                </a:extLst>
              </p:cNvPr>
              <p:cNvSpPr/>
              <p:nvPr/>
            </p:nvSpPr>
            <p:spPr>
              <a:xfrm>
                <a:off x="5921474" y="2957349"/>
                <a:ext cx="622421" cy="4417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200" b="1" i="1" dirty="0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CL" sz="1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2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s-CL" sz="12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s-CL" sz="1200" b="1" dirty="0"/>
              </a:p>
            </p:txBody>
          </p:sp>
        </mc:Choice>
        <mc:Fallback xmlns=""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8BD2D086-F82F-41A7-B5BB-F9E6F1E37E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474" y="2957349"/>
                <a:ext cx="622421" cy="4417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E5EE67F9-64F8-4C74-B15C-7E4390F9E693}"/>
                  </a:ext>
                </a:extLst>
              </p:cNvPr>
              <p:cNvSpPr/>
              <p:nvPr/>
            </p:nvSpPr>
            <p:spPr>
              <a:xfrm>
                <a:off x="6711463" y="3118194"/>
                <a:ext cx="1833238" cy="393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E5EE67F9-64F8-4C74-B15C-7E4390F9E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463" y="3118194"/>
                <a:ext cx="1833238" cy="3937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5B23F328-873F-4420-BC0E-31D13E0E100F}"/>
                  </a:ext>
                </a:extLst>
              </p:cNvPr>
              <p:cNvSpPr/>
              <p:nvPr/>
            </p:nvSpPr>
            <p:spPr>
              <a:xfrm>
                <a:off x="7109371" y="3728311"/>
                <a:ext cx="920198" cy="3835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5B23F328-873F-4420-BC0E-31D13E0E1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371" y="3728311"/>
                <a:ext cx="920198" cy="38356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3 CuadroTexto">
            <a:extLst>
              <a:ext uri="{FF2B5EF4-FFF2-40B4-BE49-F238E27FC236}">
                <a16:creationId xmlns:a16="http://schemas.microsoft.com/office/drawing/2014/main" id="{0AD7DC15-FDB1-470B-BB6A-67E8D99A4A36}"/>
              </a:ext>
            </a:extLst>
          </p:cNvPr>
          <p:cNvSpPr txBox="1"/>
          <p:nvPr/>
        </p:nvSpPr>
        <p:spPr>
          <a:xfrm>
            <a:off x="7700443" y="256340"/>
            <a:ext cx="1122111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¡CONFÍA!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7682" y="382769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GRÁFICO FUNCIÓN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3129E0CC-06A4-4AAF-BB6E-4C8FE510B8C8}"/>
              </a:ext>
            </a:extLst>
          </p:cNvPr>
          <p:cNvSpPr txBox="1"/>
          <p:nvPr/>
        </p:nvSpPr>
        <p:spPr>
          <a:xfrm>
            <a:off x="1315174" y="1065242"/>
            <a:ext cx="6513649" cy="3231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1500" dirty="0">
                <a:solidFill>
                  <a:srgbClr val="002060"/>
                </a:solidFill>
              </a:rPr>
              <a:t>*Con la información obtenida, graficar y recocer las características.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B3F088-2B33-4FA4-AA5A-D6D4873BC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6992" y="2167845"/>
            <a:ext cx="3481000" cy="2592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380AC28-53F6-4C76-9346-F145F0A6F4E2}"/>
                  </a:ext>
                </a:extLst>
              </p:cNvPr>
              <p:cNvSpPr/>
              <p:nvPr/>
            </p:nvSpPr>
            <p:spPr>
              <a:xfrm>
                <a:off x="3736735" y="1710149"/>
                <a:ext cx="1096487" cy="3835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𝒔𝒊𝒎𝒆𝒕𝒓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í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s-CL" sz="1000" b="1" i="1" dirty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9380AC28-53F6-4C76-9346-F145F0A6F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735" y="1710149"/>
                <a:ext cx="1096487" cy="3835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69E4A651-D97B-43E1-A87C-414989B9E24E}"/>
              </a:ext>
            </a:extLst>
          </p:cNvPr>
          <p:cNvCxnSpPr>
            <a:cxnSpLocks/>
          </p:cNvCxnSpPr>
          <p:nvPr/>
        </p:nvCxnSpPr>
        <p:spPr>
          <a:xfrm flipH="1" flipV="1">
            <a:off x="4263655" y="4433775"/>
            <a:ext cx="159488" cy="295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AFEDE6F2-AD38-4F9C-A02A-A75D623BC78E}"/>
                  </a:ext>
                </a:extLst>
              </p:cNvPr>
              <p:cNvSpPr/>
              <p:nvPr/>
            </p:nvSpPr>
            <p:spPr>
              <a:xfrm>
                <a:off x="3853576" y="4759933"/>
                <a:ext cx="979646" cy="38356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s-CL" sz="1000" b="1" i="1" dirty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s-CL" sz="1000" b="1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sz="1000" b="1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AFEDE6F2-AD38-4F9C-A02A-A75D623BC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576" y="4759933"/>
                <a:ext cx="979646" cy="383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06970EE-5BE7-407B-869C-EFA1E9C94369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274581" y="2093716"/>
            <a:ext cx="10398" cy="2340062"/>
          </a:xfrm>
          <a:prstGeom prst="straightConnector1">
            <a:avLst/>
          </a:prstGeom>
          <a:ln w="19050" cap="flat" cmpd="sng" algn="ctr">
            <a:solidFill>
              <a:srgbClr val="FF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Elipse 22">
            <a:extLst>
              <a:ext uri="{FF2B5EF4-FFF2-40B4-BE49-F238E27FC236}">
                <a16:creationId xmlns:a16="http://schemas.microsoft.com/office/drawing/2014/main" id="{FAA2687A-82AD-4F19-9276-632375522ED7}"/>
              </a:ext>
            </a:extLst>
          </p:cNvPr>
          <p:cNvSpPr/>
          <p:nvPr/>
        </p:nvSpPr>
        <p:spPr>
          <a:xfrm>
            <a:off x="3866099" y="4174746"/>
            <a:ext cx="139559" cy="13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66"/>
              </a:solidFill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FDF47C2-0444-420F-912B-E91D5FE64F20}"/>
              </a:ext>
            </a:extLst>
          </p:cNvPr>
          <p:cNvSpPr/>
          <p:nvPr/>
        </p:nvSpPr>
        <p:spPr>
          <a:xfrm>
            <a:off x="4528860" y="4199555"/>
            <a:ext cx="139559" cy="130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A6AAD629-8031-4612-A9DE-A53C7617C6F4}"/>
              </a:ext>
            </a:extLst>
          </p:cNvPr>
          <p:cNvSpPr/>
          <p:nvPr/>
        </p:nvSpPr>
        <p:spPr>
          <a:xfrm>
            <a:off x="6166317" y="1963403"/>
            <a:ext cx="217133" cy="204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7" name="3 CuadroTexto">
            <a:extLst>
              <a:ext uri="{FF2B5EF4-FFF2-40B4-BE49-F238E27FC236}">
                <a16:creationId xmlns:a16="http://schemas.microsoft.com/office/drawing/2014/main" id="{D41A77FC-90F7-4A60-B9C5-76310125A017}"/>
              </a:ext>
            </a:extLst>
          </p:cNvPr>
          <p:cNvSpPr txBox="1"/>
          <p:nvPr/>
        </p:nvSpPr>
        <p:spPr>
          <a:xfrm>
            <a:off x="6370125" y="1933174"/>
            <a:ext cx="2013501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200" b="1" dirty="0">
                <a:solidFill>
                  <a:srgbClr val="002060"/>
                </a:solidFill>
              </a:rPr>
              <a:t>Puntos cortes eje “x”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5EA5AD7-0D89-46E4-87BA-CAC5C86B0382}"/>
              </a:ext>
            </a:extLst>
          </p:cNvPr>
          <p:cNvSpPr/>
          <p:nvPr/>
        </p:nvSpPr>
        <p:spPr>
          <a:xfrm>
            <a:off x="6192064" y="2380883"/>
            <a:ext cx="191386" cy="1998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3 CuadroTexto">
            <a:extLst>
              <a:ext uri="{FF2B5EF4-FFF2-40B4-BE49-F238E27FC236}">
                <a16:creationId xmlns:a16="http://schemas.microsoft.com/office/drawing/2014/main" id="{81F9C94B-5756-4AA1-B640-BCBA3E5F70B8}"/>
              </a:ext>
            </a:extLst>
          </p:cNvPr>
          <p:cNvSpPr txBox="1"/>
          <p:nvPr/>
        </p:nvSpPr>
        <p:spPr>
          <a:xfrm>
            <a:off x="6383450" y="2330239"/>
            <a:ext cx="2013501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200" b="1" dirty="0">
                <a:solidFill>
                  <a:srgbClr val="002060"/>
                </a:solidFill>
              </a:rPr>
              <a:t>Punto cortes eje “y” =&gt; más arriba.</a:t>
            </a:r>
          </a:p>
        </p:txBody>
      </p:sp>
      <p:sp>
        <p:nvSpPr>
          <p:cNvPr id="31" name="Cerrar llave 30">
            <a:extLst>
              <a:ext uri="{FF2B5EF4-FFF2-40B4-BE49-F238E27FC236}">
                <a16:creationId xmlns:a16="http://schemas.microsoft.com/office/drawing/2014/main" id="{9B809788-F614-4330-AE70-FF42726FCD1A}"/>
              </a:ext>
            </a:extLst>
          </p:cNvPr>
          <p:cNvSpPr/>
          <p:nvPr/>
        </p:nvSpPr>
        <p:spPr>
          <a:xfrm rot="1168074">
            <a:off x="5177588" y="2774382"/>
            <a:ext cx="213121" cy="107460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2" name="Cerrar llave 31">
            <a:extLst>
              <a:ext uri="{FF2B5EF4-FFF2-40B4-BE49-F238E27FC236}">
                <a16:creationId xmlns:a16="http://schemas.microsoft.com/office/drawing/2014/main" id="{D39EB7DE-8E6D-4F23-BC00-76E2AF31702F}"/>
              </a:ext>
            </a:extLst>
          </p:cNvPr>
          <p:cNvSpPr/>
          <p:nvPr/>
        </p:nvSpPr>
        <p:spPr>
          <a:xfrm>
            <a:off x="6258573" y="2860069"/>
            <a:ext cx="96891" cy="29723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3 CuadroTexto">
            <a:extLst>
              <a:ext uri="{FF2B5EF4-FFF2-40B4-BE49-F238E27FC236}">
                <a16:creationId xmlns:a16="http://schemas.microsoft.com/office/drawing/2014/main" id="{74372519-5508-4E3C-B324-A0DB6901A46F}"/>
              </a:ext>
            </a:extLst>
          </p:cNvPr>
          <p:cNvSpPr txBox="1"/>
          <p:nvPr/>
        </p:nvSpPr>
        <p:spPr>
          <a:xfrm>
            <a:off x="6358239" y="2834233"/>
            <a:ext cx="226617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200" b="1" dirty="0">
                <a:solidFill>
                  <a:srgbClr val="002060"/>
                </a:solidFill>
              </a:rPr>
              <a:t>Concavidad: Hacia arriba (carita feliz) y punto mínimo</a:t>
            </a:r>
          </a:p>
        </p:txBody>
      </p:sp>
      <p:sp>
        <p:nvSpPr>
          <p:cNvPr id="34" name="Estrella: 5 puntas 33">
            <a:extLst>
              <a:ext uri="{FF2B5EF4-FFF2-40B4-BE49-F238E27FC236}">
                <a16:creationId xmlns:a16="http://schemas.microsoft.com/office/drawing/2014/main" id="{B18DC701-8BA3-4CE9-ADF7-F484FF65401B}"/>
              </a:ext>
            </a:extLst>
          </p:cNvPr>
          <p:cNvSpPr/>
          <p:nvPr/>
        </p:nvSpPr>
        <p:spPr>
          <a:xfrm>
            <a:off x="6204810" y="3496639"/>
            <a:ext cx="229402" cy="199807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5" name="3 CuadroTexto">
            <a:extLst>
              <a:ext uri="{FF2B5EF4-FFF2-40B4-BE49-F238E27FC236}">
                <a16:creationId xmlns:a16="http://schemas.microsoft.com/office/drawing/2014/main" id="{166546DC-2B25-459A-8872-9DCBB912B132}"/>
              </a:ext>
            </a:extLst>
          </p:cNvPr>
          <p:cNvSpPr txBox="1"/>
          <p:nvPr/>
        </p:nvSpPr>
        <p:spPr>
          <a:xfrm>
            <a:off x="6455478" y="3400096"/>
            <a:ext cx="226617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200" b="1" dirty="0">
                <a:solidFill>
                  <a:srgbClr val="002060"/>
                </a:solidFill>
              </a:rPr>
              <a:t>Para graficar, recuerden inventar la “x” y reemplazar en la función dada.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94A3255-CC9F-4696-AFB0-2E7264B490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219" y="447913"/>
            <a:ext cx="1717604" cy="380482"/>
          </a:xfrm>
          <a:prstGeom prst="rect">
            <a:avLst/>
          </a:prstGeom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65E2B8B2-6C19-4F5B-BD5B-E8DFA8FFFB67}"/>
              </a:ext>
            </a:extLst>
          </p:cNvPr>
          <p:cNvSpPr/>
          <p:nvPr/>
        </p:nvSpPr>
        <p:spPr>
          <a:xfrm>
            <a:off x="2598469" y="1968037"/>
            <a:ext cx="191386" cy="19980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3 CuadroTexto">
            <a:extLst>
              <a:ext uri="{FF2B5EF4-FFF2-40B4-BE49-F238E27FC236}">
                <a16:creationId xmlns:a16="http://schemas.microsoft.com/office/drawing/2014/main" id="{30748A09-792F-4812-8761-D516364AB902}"/>
              </a:ext>
            </a:extLst>
          </p:cNvPr>
          <p:cNvSpPr txBox="1"/>
          <p:nvPr/>
        </p:nvSpPr>
        <p:spPr>
          <a:xfrm>
            <a:off x="7999693" y="130643"/>
            <a:ext cx="1021328" cy="33855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chemeClr val="tx1"/>
                </a:solidFill>
              </a:rPr>
              <a:t>¡ÁNIMO!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77682" y="357894"/>
            <a:ext cx="3188635" cy="44627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s-CL" sz="2300" b="1" u="sng" dirty="0">
                <a:solidFill>
                  <a:srgbClr val="0070C0"/>
                </a:solidFill>
              </a:rPr>
              <a:t>ACTIVIDAD 1</a:t>
            </a: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DC9C3A8C-949A-4124-BC17-DFFBAC3E5CF0}"/>
              </a:ext>
            </a:extLst>
          </p:cNvPr>
          <p:cNvSpPr txBox="1"/>
          <p:nvPr/>
        </p:nvSpPr>
        <p:spPr>
          <a:xfrm>
            <a:off x="1275909" y="1146591"/>
            <a:ext cx="3583172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/>
            <a:r>
              <a:rPr lang="es-CL" dirty="0">
                <a:solidFill>
                  <a:srgbClr val="002060"/>
                </a:solidFill>
              </a:rPr>
              <a:t>*En 1991, fue la gran final de la NBA entre los Lakers y Chicago Bulls. En una de las parciales, quedando 5 minutos, Michael </a:t>
            </a:r>
            <a:r>
              <a:rPr lang="es-CL" dirty="0" err="1">
                <a:solidFill>
                  <a:srgbClr val="002060"/>
                </a:solidFill>
              </a:rPr>
              <a:t>Jordan</a:t>
            </a:r>
            <a:r>
              <a:rPr lang="es-CL" dirty="0">
                <a:solidFill>
                  <a:srgbClr val="002060"/>
                </a:solidFill>
              </a:rPr>
              <a:t> con un gran salto anota. Quedando 91- 93 frente a los Lakers.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dirty="0">
                <a:solidFill>
                  <a:srgbClr val="002060"/>
                </a:solidFill>
              </a:rPr>
              <a:t>*El lanzamiento del balón en la canasta, se puede representar por el gráfico de la función:</a:t>
            </a:r>
          </a:p>
          <a:p>
            <a:pPr algn="just"/>
            <a:endParaRPr lang="es-CL" dirty="0">
              <a:solidFill>
                <a:srgbClr val="002060"/>
              </a:solidFill>
            </a:endParaRPr>
          </a:p>
          <a:p>
            <a:pPr algn="just"/>
            <a:r>
              <a:rPr lang="es-CL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s-CL" dirty="0">
                <a:solidFill>
                  <a:srgbClr val="002060"/>
                </a:solidFill>
              </a:rPr>
              <a:t>*Tomando como unidad el metro. ¿Cuál es la altura máxima a la que llega el balón? ¿Y cuando el balón ingresa al canasto?</a:t>
            </a:r>
          </a:p>
          <a:p>
            <a:pPr algn="just"/>
            <a:endParaRPr lang="es-CL" i="1" dirty="0">
              <a:solidFill>
                <a:srgbClr val="002060"/>
              </a:solidFill>
            </a:endParaRPr>
          </a:p>
          <a:p>
            <a:pPr algn="just"/>
            <a:endParaRPr lang="es-CL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B444A2A-A549-49B4-965A-B707CBE26618}"/>
                  </a:ext>
                </a:extLst>
              </p:cNvPr>
              <p:cNvSpPr txBox="1"/>
              <p:nvPr/>
            </p:nvSpPr>
            <p:spPr>
              <a:xfrm>
                <a:off x="2090114" y="2916306"/>
                <a:ext cx="1137684" cy="2308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CL" sz="15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CL" sz="1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1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CL" sz="1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sz="15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s-CL" sz="15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B444A2A-A549-49B4-965A-B707CBE26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14" y="2916306"/>
                <a:ext cx="1137684" cy="230832"/>
              </a:xfrm>
              <a:prstGeom prst="rect">
                <a:avLst/>
              </a:prstGeom>
              <a:blipFill>
                <a:blip r:embed="rId4"/>
                <a:stretch>
                  <a:fillRect l="-1596" r="-1064" b="-25000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1E9304EA-75B9-4905-A473-B1A2BEC13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201" y="1599840"/>
            <a:ext cx="3677267" cy="2739490"/>
          </a:xfrm>
          <a:prstGeom prst="rect">
            <a:avLst/>
          </a:prstGeom>
        </p:spPr>
      </p:pic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158F26EA-71F0-4836-9EFA-FF476941317E}"/>
              </a:ext>
            </a:extLst>
          </p:cNvPr>
          <p:cNvSpPr/>
          <p:nvPr/>
        </p:nvSpPr>
        <p:spPr>
          <a:xfrm>
            <a:off x="5667150" y="1015960"/>
            <a:ext cx="1754372" cy="706518"/>
          </a:xfrm>
          <a:custGeom>
            <a:avLst/>
            <a:gdLst>
              <a:gd name="connsiteX0" fmla="*/ 1754372 w 1754372"/>
              <a:gd name="connsiteY0" fmla="*/ 765693 h 818855"/>
              <a:gd name="connsiteX1" fmla="*/ 988828 w 1754372"/>
              <a:gd name="connsiteY1" fmla="*/ 149 h 818855"/>
              <a:gd name="connsiteX2" fmla="*/ 0 w 1754372"/>
              <a:gd name="connsiteY2" fmla="*/ 818855 h 818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4372" h="818855">
                <a:moveTo>
                  <a:pt x="1754372" y="765693"/>
                </a:moveTo>
                <a:cubicBezTo>
                  <a:pt x="1517797" y="378491"/>
                  <a:pt x="1281223" y="-8711"/>
                  <a:pt x="988828" y="149"/>
                </a:cubicBezTo>
                <a:cubicBezTo>
                  <a:pt x="696433" y="9009"/>
                  <a:pt x="348216" y="413932"/>
                  <a:pt x="0" y="818855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"/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6" name="3 CuadroTexto">
            <a:extLst>
              <a:ext uri="{FF2B5EF4-FFF2-40B4-BE49-F238E27FC236}">
                <a16:creationId xmlns:a16="http://schemas.microsoft.com/office/drawing/2014/main" id="{45676707-7E94-499B-8B7C-BA74AE87EA58}"/>
              </a:ext>
            </a:extLst>
          </p:cNvPr>
          <p:cNvSpPr txBox="1"/>
          <p:nvPr/>
        </p:nvSpPr>
        <p:spPr>
          <a:xfrm>
            <a:off x="3370521" y="4473359"/>
            <a:ext cx="1499193" cy="492443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rtlCol="0">
            <a:spAutoFit/>
          </a:bodyPr>
          <a:lstStyle/>
          <a:p>
            <a:r>
              <a:rPr lang="es-CL" sz="1300" b="1" dirty="0">
                <a:solidFill>
                  <a:schemeClr val="tx1"/>
                </a:solidFill>
              </a:rPr>
              <a:t>*GUÍATE POR EL EJEMPLO!!!</a:t>
            </a:r>
          </a:p>
        </p:txBody>
      </p:sp>
    </p:spTree>
    <p:extLst>
      <p:ext uri="{BB962C8B-B14F-4D97-AF65-F5344CB8AC3E}">
        <p14:creationId xmlns:p14="http://schemas.microsoft.com/office/powerpoint/2010/main" val="316531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51148" y="-1276754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5062500" y="2786466"/>
            <a:ext cx="6915084" cy="7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indent="0" algn="l">
              <a:spcBef>
                <a:spcPct val="0"/>
              </a:spcBef>
              <a:buClrTx/>
              <a:buSzTx/>
              <a:buNone/>
              <a:defRPr/>
            </a:pPr>
            <a:r>
              <a:rPr lang="es-CL" altLang="es-CL" sz="1800" b="1" noProof="0" dirty="0">
                <a:solidFill>
                  <a:srgbClr val="0070C0"/>
                </a:solidFill>
              </a:rPr>
              <a:t>FECHA ENTREGA: </a:t>
            </a:r>
            <a:r>
              <a:rPr lang="es-CL" altLang="es-CL" sz="1800" dirty="0">
                <a:solidFill>
                  <a:srgbClr val="0070C0"/>
                </a:solidFill>
              </a:rPr>
              <a:t>21 JUNIO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1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74696" y="1687806"/>
            <a:ext cx="48221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500" b="1" dirty="0">
                <a:solidFill>
                  <a:srgbClr val="0070C0"/>
                </a:solidFill>
              </a:rPr>
              <a:t>ACTIVIDAD 2: GUÍA :)</a:t>
            </a:r>
          </a:p>
        </p:txBody>
      </p:sp>
    </p:spTree>
    <p:extLst>
      <p:ext uri="{BB962C8B-B14F-4D97-AF65-F5344CB8AC3E}">
        <p14:creationId xmlns:p14="http://schemas.microsoft.com/office/powerpoint/2010/main" val="290888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419116" y="249125"/>
            <a:ext cx="27238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300" b="1" u="sng" dirty="0">
                <a:solidFill>
                  <a:srgbClr val="0070C0"/>
                </a:solidFill>
              </a:rPr>
              <a:t>METACOGNICIÓN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F0160D-B312-4ACF-8FA8-8DBA45ACB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448" y="780613"/>
            <a:ext cx="4701442" cy="4113762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4472CCAD-59F1-4F45-A86B-D3CFD6884212}"/>
              </a:ext>
            </a:extLst>
          </p:cNvPr>
          <p:cNvSpPr txBox="1"/>
          <p:nvPr/>
        </p:nvSpPr>
        <p:spPr>
          <a:xfrm>
            <a:off x="127591" y="1417588"/>
            <a:ext cx="272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i="1" dirty="0">
                <a:solidFill>
                  <a:srgbClr val="0070C0"/>
                </a:solidFill>
              </a:rPr>
              <a:t>* </a:t>
            </a:r>
            <a:r>
              <a:rPr lang="es-CL" sz="2000" dirty="0">
                <a:solidFill>
                  <a:srgbClr val="0070C0"/>
                </a:solidFill>
              </a:rPr>
              <a:t>Responde las siguientes preguntas:</a:t>
            </a:r>
          </a:p>
        </p:txBody>
      </p:sp>
    </p:spTree>
    <p:extLst>
      <p:ext uri="{BB962C8B-B14F-4D97-AF65-F5344CB8AC3E}">
        <p14:creationId xmlns:p14="http://schemas.microsoft.com/office/powerpoint/2010/main" val="125421997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541</Words>
  <Application>Microsoft Office PowerPoint</Application>
  <PresentationFormat>Presentación en pantalla (16:9)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Segoe UI</vt:lpstr>
      <vt:lpstr>Cambria Math</vt:lpstr>
      <vt:lpstr>Times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Cristian Danoun</cp:lastModifiedBy>
  <cp:revision>65</cp:revision>
  <dcterms:modified xsi:type="dcterms:W3CDTF">2020-06-16T14:15:05Z</dcterms:modified>
</cp:coreProperties>
</file>