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8" r:id="rId3"/>
    <p:sldId id="261" r:id="rId4"/>
    <p:sldId id="262" r:id="rId5"/>
    <p:sldId id="263" r:id="rId6"/>
    <p:sldId id="264" r:id="rId7"/>
    <p:sldId id="266" r:id="rId8"/>
  </p:sldIdLst>
  <p:sldSz cx="9144000" cy="5143500" type="screen16x9"/>
  <p:notesSz cx="6858000" cy="9144000"/>
  <p:embeddedFontLst>
    <p:embeddedFont>
      <p:font typeface="Segoe UI" panose="020B0502040204020203"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6233A309-8F93-4EE2-9CEF-BFC97C4FF79B}">
          <p14:sldIdLst>
            <p14:sldId id="256"/>
          </p14:sldIdLst>
        </p14:section>
        <p14:section name="Sección sin título" id="{4CD48083-BEF6-4644-89E3-473EFC85FB77}">
          <p14:sldIdLst>
            <p14:sldId id="258"/>
            <p14:sldId id="261"/>
            <p14:sldId id="262"/>
            <p14:sldId id="263"/>
            <p14:sldId id="264"/>
            <p14:sldId id="266"/>
          </p14:sldIdLst>
        </p14:section>
      </p14:sectionLst>
    </p:ext>
    <p:ext uri="{EFAFB233-063F-42B5-8137-9DF3F51BA10A}">
      <p15:sldGuideLst xmlns:p15="http://schemas.microsoft.com/office/powerpoint/2012/main">
        <p15:guide id="1" pos="3069">
          <p15:clr>
            <a:srgbClr val="A4A3A4"/>
          </p15:clr>
        </p15:guide>
        <p15:guide id="2" orient="horz" pos="2884">
          <p15:clr>
            <a:srgbClr val="9AA0A6"/>
          </p15:clr>
        </p15:guide>
        <p15:guide id="3" pos="227">
          <p15:clr>
            <a:srgbClr val="9AA0A6"/>
          </p15:clr>
        </p15:guide>
        <p15:guide id="4" pos="5556">
          <p15:clr>
            <a:srgbClr val="9AA0A6"/>
          </p15:clr>
        </p15:guide>
        <p15:guide id="5" orient="horz" pos="1196">
          <p15:clr>
            <a:srgbClr val="9AA0A6"/>
          </p15:clr>
        </p15:guide>
        <p15:guide id="6" orient="horz" pos="1668">
          <p15:clr>
            <a:srgbClr val="9AA0A6"/>
          </p15:clr>
        </p15:guide>
        <p15:guide id="7" orient="horz" pos="2238">
          <p15:clr>
            <a:srgbClr val="9AA0A6"/>
          </p15:clr>
        </p15:guide>
        <p15:guide id="8" orient="horz" pos="2565">
          <p15:clr>
            <a:srgbClr val="9AA0A6"/>
          </p15:clr>
        </p15:guide>
        <p15:guide id="9" orient="horz" pos="3132">
          <p15:clr>
            <a:srgbClr val="9AA0A6"/>
          </p15:clr>
        </p15:guide>
        <p15:guide id="10" pos="751">
          <p15:clr>
            <a:srgbClr val="9AA0A6"/>
          </p15:clr>
        </p15:guide>
        <p15:guide id="11" pos="5228">
          <p15:clr>
            <a:srgbClr val="9AA0A6"/>
          </p15:clr>
        </p15:guide>
        <p15:guide id="12" orient="horz" pos="680">
          <p15:clr>
            <a:srgbClr val="9AA0A6"/>
          </p15:clr>
        </p15:guide>
        <p15:guide id="13" orient="horz" pos="204">
          <p15:clr>
            <a:srgbClr val="9AA0A6"/>
          </p15:clr>
        </p15:guide>
        <p15:guide id="14" pos="911">
          <p15:clr>
            <a:srgbClr val="9AA0A6"/>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XDlNE0hhjD3GmxP+WU9q/o4W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660E40-7D8B-46B3-9F43-E7BD5659BC6A}">
  <a:tblStyle styleId="{16660E40-7D8B-46B3-9F43-E7BD5659BC6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pos="3069"/>
        <p:guide orient="horz" pos="2884"/>
        <p:guide pos="227"/>
        <p:guide pos="5556"/>
        <p:guide orient="horz" pos="1196"/>
        <p:guide orient="horz" pos="1668"/>
        <p:guide orient="horz" pos="2238"/>
        <p:guide orient="horz" pos="2565"/>
        <p:guide orient="horz" pos="3132"/>
        <p:guide pos="751"/>
        <p:guide pos="5228"/>
        <p:guide orient="horz" pos="680"/>
        <p:guide orient="horz" pos="204"/>
        <p:guide pos="9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28" Type="http://schemas.openxmlformats.org/officeDocument/2006/relationships/presProps" Target="presProps.xml"/><Relationship Id="rId10"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573097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82409e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782409ea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82409e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782409ea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894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82409e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782409ea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352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82409e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782409ea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671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82409e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782409ea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893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6" name="Google Shape;56;p1"/>
          <p:cNvPicPr preferRelativeResize="0"/>
          <p:nvPr/>
        </p:nvPicPr>
        <p:blipFill rotWithShape="1">
          <a:blip r:embed="rId4">
            <a:alphaModFix/>
          </a:blip>
          <a:srcRect l="17176" t="4666" r="13866" b="2902"/>
          <a:stretch/>
        </p:blipFill>
        <p:spPr>
          <a:xfrm rot="5400000" flipH="1">
            <a:off x="4619250" y="-528925"/>
            <a:ext cx="69250" cy="7448200"/>
          </a:xfrm>
          <a:prstGeom prst="rect">
            <a:avLst/>
          </a:prstGeom>
          <a:noFill/>
          <a:ln>
            <a:noFill/>
          </a:ln>
        </p:spPr>
      </p:pic>
      <p:sp>
        <p:nvSpPr>
          <p:cNvPr id="7" name="CuadroTexto 1">
            <a:extLst>
              <a:ext uri="{FF2B5EF4-FFF2-40B4-BE49-F238E27FC236}">
                <a16:creationId xmlns:a16="http://schemas.microsoft.com/office/drawing/2014/main" id="{ACBC2521-B1EE-4D95-84EC-1DFD9F24525B}"/>
              </a:ext>
            </a:extLst>
          </p:cNvPr>
          <p:cNvSpPr txBox="1">
            <a:spLocks noGrp="1" noChangeArrowheads="1"/>
          </p:cNvSpPr>
          <p:nvPr>
            <p:ph type="subTitle" idx="1"/>
          </p:nvPr>
        </p:nvSpPr>
        <p:spPr bwMode="auto">
          <a:xfrm>
            <a:off x="1392865" y="3229800"/>
            <a:ext cx="6915084" cy="156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2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chemeClr val="accent2"/>
              </a:buClr>
              <a:buFont typeface="Times" panose="02020603050405020304" pitchFamily="18" charset="0"/>
              <a:buChar char="-"/>
              <a:defRPr sz="20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chemeClr val="accent2"/>
              </a:buClr>
              <a:buFont typeface="Times" panose="02020603050405020304" pitchFamily="18" charset="0"/>
              <a:buChar char="-"/>
              <a:defRPr sz="2400">
                <a:solidFill>
                  <a:schemeClr val="tx1"/>
                </a:solidFill>
                <a:latin typeface="Segoe UI" panose="020B0502040204020203" pitchFamily="34" charset="0"/>
                <a:cs typeface="Segoe UI" panose="020B0502040204020203"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Segoe UI" panose="020B0502040204020203" pitchFamily="34" charset="0"/>
                <a:cs typeface="Segoe UI" panose="020B0502040204020203" pitchFamily="34" charset="0"/>
              </a:defRPr>
            </a:lvl4pPr>
            <a:lvl5pPr marL="2057400" indent="-228600">
              <a:spcBef>
                <a:spcPct val="20000"/>
              </a:spcBef>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NIVEL:</a:t>
            </a:r>
            <a:r>
              <a:rPr lang="es-CL" altLang="es-CL" sz="1400" dirty="0">
                <a:solidFill>
                  <a:srgbClr val="0070C0"/>
                </a:solidFill>
              </a:rPr>
              <a:t> </a:t>
            </a:r>
            <a:r>
              <a:rPr lang="es-CL" altLang="es-CL" sz="1400" b="1" dirty="0">
                <a:solidFill>
                  <a:srgbClr val="0070C0"/>
                </a:solidFill>
              </a:rPr>
              <a:t>IV Medio</a:t>
            </a:r>
            <a:r>
              <a:rPr lang="es-CL" altLang="es-CL" sz="1400" dirty="0">
                <a:solidFill>
                  <a:srgbClr val="0070C0"/>
                </a:solidFill>
              </a:rPr>
              <a:t>	</a:t>
            </a:r>
            <a:endParaRPr kumimoji="0" lang="es-CL" altLang="es-CL" sz="14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DOCENTE: Ignacio Ríos</a:t>
            </a:r>
            <a:endParaRPr kumimoji="0" lang="es-CL" altLang="es-CL" sz="14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UNIDAD: Estrategias de </a:t>
            </a:r>
            <a:r>
              <a:rPr kumimoji="0" lang="es-CL" altLang="es-CL" sz="1400" b="1" i="0" u="none" strike="noStrike" kern="0" cap="none" spc="0" normalizeH="0" baseline="0" noProof="0" dirty="0" err="1">
                <a:ln>
                  <a:noFill/>
                </a:ln>
                <a:solidFill>
                  <a:srgbClr val="0070C0"/>
                </a:solidFill>
                <a:effectLst/>
                <a:uLnTx/>
                <a:uFillTx/>
                <a:latin typeface="Segoe UI" panose="020B0502040204020203" pitchFamily="34" charset="0"/>
                <a:cs typeface="Segoe UI" panose="020B0502040204020203" pitchFamily="34" charset="0"/>
              </a:rPr>
              <a:t>comprens</a:t>
            </a:r>
            <a:r>
              <a:rPr lang="es-CL" altLang="es-CL" sz="1400" b="1" dirty="0" err="1">
                <a:solidFill>
                  <a:srgbClr val="0070C0"/>
                </a:solidFill>
              </a:rPr>
              <a:t>ión</a:t>
            </a:r>
            <a:r>
              <a:rPr lang="es-CL" altLang="es-CL" sz="1400" b="1" dirty="0">
                <a:solidFill>
                  <a:srgbClr val="0070C0"/>
                </a:solidFill>
              </a:rPr>
              <a:t> lectora </a:t>
            </a:r>
            <a:endPar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TEMA: Inferencia</a:t>
            </a:r>
          </a:p>
          <a:p>
            <a:pPr marL="0" marR="0" lvl="0" indent="0" algn="l" defTabSz="914400" eaLnBrk="1" fontAlgn="auto" latinLnBrk="0" hangingPunct="1">
              <a:lnSpc>
                <a:spcPct val="100000"/>
              </a:lnSpc>
              <a:spcBef>
                <a:spcPct val="0"/>
              </a:spcBef>
              <a:spcAft>
                <a:spcPts val="0"/>
              </a:spcAft>
              <a:buClrTx/>
              <a:buSzTx/>
              <a:buFontTx/>
              <a:buNone/>
              <a:tabLst/>
              <a:defRPr/>
            </a:pPr>
            <a:r>
              <a:rPr lang="es-CL" altLang="es-CL" sz="1400" b="1" noProof="0" dirty="0">
                <a:solidFill>
                  <a:srgbClr val="0070C0"/>
                </a:solidFill>
              </a:rPr>
              <a:t>FECHA: </a:t>
            </a:r>
            <a:r>
              <a:rPr lang="es-CL" altLang="es-CL" sz="1400" b="1" dirty="0">
                <a:solidFill>
                  <a:srgbClr val="0070C0"/>
                </a:solidFill>
              </a:rPr>
              <a:t>7</a:t>
            </a:r>
            <a:r>
              <a:rPr lang="es-CL" altLang="es-CL" sz="1400" b="1" noProof="0">
                <a:solidFill>
                  <a:srgbClr val="0070C0"/>
                </a:solidFill>
              </a:rPr>
              <a:t>/7/2020</a:t>
            </a:r>
            <a:endParaRPr kumimoji="0" lang="es-CL" altLang="es-CL" sz="14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kumimoji="0" lang="es-CL" altLang="es-CL" sz="20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p:txBody>
      </p:sp>
      <p:sp>
        <p:nvSpPr>
          <p:cNvPr id="4" name="3 CuadroTexto"/>
          <p:cNvSpPr txBox="1"/>
          <p:nvPr/>
        </p:nvSpPr>
        <p:spPr>
          <a:xfrm>
            <a:off x="1392865" y="2172954"/>
            <a:ext cx="4724370" cy="369332"/>
          </a:xfrm>
          <a:prstGeom prst="rect">
            <a:avLst/>
          </a:prstGeom>
          <a:noFill/>
        </p:spPr>
        <p:txBody>
          <a:bodyPr wrap="none" rtlCol="0">
            <a:spAutoFit/>
          </a:bodyPr>
          <a:lstStyle/>
          <a:p>
            <a:r>
              <a:rPr lang="es-CL" sz="1800" b="1" dirty="0">
                <a:solidFill>
                  <a:srgbClr val="0070C0"/>
                </a:solidFill>
              </a:rPr>
              <a:t>ASIGNATURA: Lenguaje y Comunicación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8" name="3 CuadroTexto">
            <a:extLst>
              <a:ext uri="{FF2B5EF4-FFF2-40B4-BE49-F238E27FC236}">
                <a16:creationId xmlns:a16="http://schemas.microsoft.com/office/drawing/2014/main" id="{BB5DC82A-48F5-45C8-B497-21C35D5358E8}"/>
              </a:ext>
            </a:extLst>
          </p:cNvPr>
          <p:cNvSpPr txBox="1"/>
          <p:nvPr/>
        </p:nvSpPr>
        <p:spPr>
          <a:xfrm>
            <a:off x="1456686" y="467515"/>
            <a:ext cx="3263060" cy="338554"/>
          </a:xfrm>
          <a:prstGeom prst="rect">
            <a:avLst/>
          </a:prstGeom>
          <a:noFill/>
        </p:spPr>
        <p:txBody>
          <a:bodyPr vert="horz" wrap="square" rtlCol="0">
            <a:spAutoFit/>
          </a:bodyPr>
          <a:lstStyle/>
          <a:p>
            <a:r>
              <a:rPr lang="es-CL" sz="1600" b="1" dirty="0">
                <a:solidFill>
                  <a:srgbClr val="FF0066"/>
                </a:solidFill>
              </a:rPr>
              <a:t>OBJETIVO DE LA CLASE</a:t>
            </a:r>
          </a:p>
        </p:txBody>
      </p:sp>
      <p:sp>
        <p:nvSpPr>
          <p:cNvPr id="3" name="Rectángulo 2">
            <a:extLst>
              <a:ext uri="{FF2B5EF4-FFF2-40B4-BE49-F238E27FC236}">
                <a16:creationId xmlns:a16="http://schemas.microsoft.com/office/drawing/2014/main" id="{5F247EF0-AD9D-40C4-B2C7-58E5A2B5ABC9}"/>
              </a:ext>
            </a:extLst>
          </p:cNvPr>
          <p:cNvSpPr/>
          <p:nvPr/>
        </p:nvSpPr>
        <p:spPr>
          <a:xfrm>
            <a:off x="1726442" y="1105469"/>
            <a:ext cx="6107373" cy="14662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419" dirty="0"/>
              <a:t>Profundizar en el concepto de inferencia. Leyendo la definición y ejemplos para poder desarrollar aún más esta habilidad</a:t>
            </a:r>
            <a:r>
              <a:rPr lang="es-419"/>
              <a:t>. </a:t>
            </a:r>
            <a:endParaRPr lang="es-41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2" name="3 CuadroTexto">
            <a:extLst>
              <a:ext uri="{FF2B5EF4-FFF2-40B4-BE49-F238E27FC236}">
                <a16:creationId xmlns:a16="http://schemas.microsoft.com/office/drawing/2014/main" id="{891FCC89-CAB5-457D-B02A-EB083932EA2E}"/>
              </a:ext>
            </a:extLst>
          </p:cNvPr>
          <p:cNvSpPr txBox="1"/>
          <p:nvPr/>
        </p:nvSpPr>
        <p:spPr>
          <a:xfrm>
            <a:off x="1308940" y="314609"/>
            <a:ext cx="3263060" cy="338554"/>
          </a:xfrm>
          <a:prstGeom prst="rect">
            <a:avLst/>
          </a:prstGeom>
          <a:noFill/>
        </p:spPr>
        <p:txBody>
          <a:bodyPr vert="horz" wrap="square" rtlCol="0">
            <a:spAutoFit/>
          </a:bodyPr>
          <a:lstStyle/>
          <a:p>
            <a:r>
              <a:rPr lang="es-CL" sz="1600" b="1" dirty="0">
                <a:solidFill>
                  <a:srgbClr val="FF0066"/>
                </a:solidFill>
              </a:rPr>
              <a:t>La inferencia</a:t>
            </a:r>
          </a:p>
        </p:txBody>
      </p:sp>
      <p:sp>
        <p:nvSpPr>
          <p:cNvPr id="9" name="Rectángulo: esquinas redondeadas 8">
            <a:extLst>
              <a:ext uri="{FF2B5EF4-FFF2-40B4-BE49-F238E27FC236}">
                <a16:creationId xmlns:a16="http://schemas.microsoft.com/office/drawing/2014/main" id="{088BE4C9-8456-4BEE-B39A-CF83757CD60D}"/>
              </a:ext>
            </a:extLst>
          </p:cNvPr>
          <p:cNvSpPr/>
          <p:nvPr/>
        </p:nvSpPr>
        <p:spPr>
          <a:xfrm>
            <a:off x="1382899" y="860609"/>
            <a:ext cx="3787495" cy="36912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u="sng" dirty="0"/>
              <a:t>¿Qué es una inferencia?</a:t>
            </a:r>
          </a:p>
          <a:p>
            <a:pPr algn="just"/>
            <a:endParaRPr lang="es-ES" b="1" u="sng" dirty="0"/>
          </a:p>
          <a:p>
            <a:pPr algn="just"/>
            <a:r>
              <a:rPr lang="es-ES" dirty="0"/>
              <a:t>Es la capacidad o habilidad de </a:t>
            </a:r>
            <a:r>
              <a:rPr lang="es-ES" b="1" dirty="0"/>
              <a:t>interpretar</a:t>
            </a:r>
            <a:r>
              <a:rPr lang="es-ES" dirty="0"/>
              <a:t>, </a:t>
            </a:r>
            <a:r>
              <a:rPr lang="es-ES" b="1" dirty="0"/>
              <a:t>combinar ideas </a:t>
            </a:r>
            <a:r>
              <a:rPr lang="es-ES" dirty="0"/>
              <a:t>y elaborar una serie de </a:t>
            </a:r>
            <a:r>
              <a:rPr lang="es-ES" b="1" dirty="0"/>
              <a:t>conclusiones a partir de ciertos datos o información percibida</a:t>
            </a:r>
            <a:r>
              <a:rPr lang="es-ES" dirty="0"/>
              <a:t>. (a partir de información explícita). </a:t>
            </a:r>
          </a:p>
          <a:p>
            <a:pPr algn="just"/>
            <a:endParaRPr lang="es-ES" dirty="0"/>
          </a:p>
          <a:p>
            <a:r>
              <a:rPr lang="es-ES" dirty="0"/>
              <a:t>Es decir, la capacidad para determinar o identificar cierta información que no se encuentra de manera explícita en la fuente. </a:t>
            </a:r>
          </a:p>
        </p:txBody>
      </p:sp>
      <p:pic>
        <p:nvPicPr>
          <p:cNvPr id="3" name="Imagen 2">
            <a:extLst>
              <a:ext uri="{FF2B5EF4-FFF2-40B4-BE49-F238E27FC236}">
                <a16:creationId xmlns:a16="http://schemas.microsoft.com/office/drawing/2014/main" id="{5AAC184D-A936-4928-A409-3EA56AA865FE}"/>
              </a:ext>
            </a:extLst>
          </p:cNvPr>
          <p:cNvPicPr>
            <a:picLocks noChangeAspect="1"/>
          </p:cNvPicPr>
          <p:nvPr/>
        </p:nvPicPr>
        <p:blipFill>
          <a:blip r:embed="rId4"/>
          <a:stretch>
            <a:fillRect/>
          </a:stretch>
        </p:blipFill>
        <p:spPr>
          <a:xfrm>
            <a:off x="5243233" y="1051059"/>
            <a:ext cx="3548900" cy="33103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2" name="3 CuadroTexto">
            <a:extLst>
              <a:ext uri="{FF2B5EF4-FFF2-40B4-BE49-F238E27FC236}">
                <a16:creationId xmlns:a16="http://schemas.microsoft.com/office/drawing/2014/main" id="{891FCC89-CAB5-457D-B02A-EB083932EA2E}"/>
              </a:ext>
            </a:extLst>
          </p:cNvPr>
          <p:cNvSpPr txBox="1"/>
          <p:nvPr/>
        </p:nvSpPr>
        <p:spPr>
          <a:xfrm>
            <a:off x="1308940" y="314610"/>
            <a:ext cx="3774048" cy="584775"/>
          </a:xfrm>
          <a:prstGeom prst="rect">
            <a:avLst/>
          </a:prstGeom>
          <a:noFill/>
        </p:spPr>
        <p:txBody>
          <a:bodyPr vert="horz" wrap="square" rtlCol="0">
            <a:spAutoFit/>
          </a:bodyPr>
          <a:lstStyle/>
          <a:p>
            <a:r>
              <a:rPr lang="es-CL" sz="1600" b="1" dirty="0">
                <a:solidFill>
                  <a:srgbClr val="FF0066"/>
                </a:solidFill>
              </a:rPr>
              <a:t>¿Cómo sabemos que podemos inferir?</a:t>
            </a:r>
          </a:p>
        </p:txBody>
      </p:sp>
      <p:sp>
        <p:nvSpPr>
          <p:cNvPr id="4" name="Rectángulo: esquinas redondeadas 3">
            <a:extLst>
              <a:ext uri="{FF2B5EF4-FFF2-40B4-BE49-F238E27FC236}">
                <a16:creationId xmlns:a16="http://schemas.microsoft.com/office/drawing/2014/main" id="{4D953425-3F7B-48D2-B784-128C33D34DB3}"/>
              </a:ext>
            </a:extLst>
          </p:cNvPr>
          <p:cNvSpPr/>
          <p:nvPr/>
        </p:nvSpPr>
        <p:spPr>
          <a:xfrm>
            <a:off x="4524936" y="887505"/>
            <a:ext cx="3973606" cy="407446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ES" dirty="0"/>
              <a:t>Somos capaces de </a:t>
            </a:r>
            <a:r>
              <a:rPr lang="es-ES" b="1" dirty="0"/>
              <a:t>establecer relaciones </a:t>
            </a:r>
            <a:r>
              <a:rPr lang="es-ES" dirty="0"/>
              <a:t>entre lo que leemos y qué hemos aprendido en otras ocasiones. </a:t>
            </a:r>
          </a:p>
          <a:p>
            <a:pPr algn="just"/>
            <a:endParaRPr lang="es-ES" dirty="0"/>
          </a:p>
          <a:p>
            <a:pPr algn="just"/>
            <a:r>
              <a:rPr lang="es-ES" dirty="0"/>
              <a:t>Por ejemplo: Si una persona entra a una vivienda y observamos que está mojado, abrigado y lleva un paraguas; podemos </a:t>
            </a:r>
            <a:r>
              <a:rPr lang="es-ES" b="1" dirty="0"/>
              <a:t>INFERIR</a:t>
            </a:r>
            <a:r>
              <a:rPr lang="es-ES" dirty="0"/>
              <a:t> varias cosas: 1- Afuera llueve 2.- Hace Frío 3.- Incluso podríamos aventurarnos y decir que probablemente es invierno. </a:t>
            </a:r>
          </a:p>
          <a:p>
            <a:pPr algn="just"/>
            <a:r>
              <a:rPr lang="es-ES" dirty="0"/>
              <a:t>Toda esa información </a:t>
            </a:r>
            <a:r>
              <a:rPr lang="es-ES" b="1" dirty="0"/>
              <a:t>implícita</a:t>
            </a:r>
            <a:r>
              <a:rPr lang="es-ES" dirty="0"/>
              <a:t> (ejemplos 1,2 y 3) que </a:t>
            </a:r>
            <a:r>
              <a:rPr lang="es-ES" b="1" dirty="0"/>
              <a:t>inferimos </a:t>
            </a:r>
            <a:r>
              <a:rPr lang="es-ES" dirty="0"/>
              <a:t>a partir de la información </a:t>
            </a:r>
            <a:r>
              <a:rPr lang="es-ES" b="1" dirty="0"/>
              <a:t>explícita</a:t>
            </a:r>
            <a:r>
              <a:rPr lang="es-ES" dirty="0"/>
              <a:t> (lo que vemos/leemos) se da por esta relación con nuestras propias experiencias y lo que sabemos.</a:t>
            </a:r>
            <a:endParaRPr lang="es-419" b="1" dirty="0"/>
          </a:p>
        </p:txBody>
      </p:sp>
      <p:pic>
        <p:nvPicPr>
          <p:cNvPr id="3" name="Imagen 2">
            <a:extLst>
              <a:ext uri="{FF2B5EF4-FFF2-40B4-BE49-F238E27FC236}">
                <a16:creationId xmlns:a16="http://schemas.microsoft.com/office/drawing/2014/main" id="{468FE917-C5BE-4257-AEAE-715B898B0054}"/>
              </a:ext>
            </a:extLst>
          </p:cNvPr>
          <p:cNvPicPr>
            <a:picLocks noChangeAspect="1"/>
          </p:cNvPicPr>
          <p:nvPr/>
        </p:nvPicPr>
        <p:blipFill>
          <a:blip r:embed="rId4"/>
          <a:stretch>
            <a:fillRect/>
          </a:stretch>
        </p:blipFill>
        <p:spPr>
          <a:xfrm>
            <a:off x="1338691" y="1072114"/>
            <a:ext cx="3130182" cy="3103198"/>
          </a:xfrm>
          <a:prstGeom prst="rect">
            <a:avLst/>
          </a:prstGeom>
        </p:spPr>
      </p:pic>
    </p:spTree>
    <p:extLst>
      <p:ext uri="{BB962C8B-B14F-4D97-AF65-F5344CB8AC3E}">
        <p14:creationId xmlns:p14="http://schemas.microsoft.com/office/powerpoint/2010/main" val="161705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2" name="3 CuadroTexto">
            <a:extLst>
              <a:ext uri="{FF2B5EF4-FFF2-40B4-BE49-F238E27FC236}">
                <a16:creationId xmlns:a16="http://schemas.microsoft.com/office/drawing/2014/main" id="{891FCC89-CAB5-457D-B02A-EB083932EA2E}"/>
              </a:ext>
            </a:extLst>
          </p:cNvPr>
          <p:cNvSpPr txBox="1"/>
          <p:nvPr/>
        </p:nvSpPr>
        <p:spPr>
          <a:xfrm>
            <a:off x="1308940" y="314609"/>
            <a:ext cx="3263060" cy="338554"/>
          </a:xfrm>
          <a:prstGeom prst="rect">
            <a:avLst/>
          </a:prstGeom>
          <a:noFill/>
        </p:spPr>
        <p:txBody>
          <a:bodyPr vert="horz" wrap="square" rtlCol="0">
            <a:spAutoFit/>
          </a:bodyPr>
          <a:lstStyle/>
          <a:p>
            <a:r>
              <a:rPr lang="es-CL" sz="1600" b="1" dirty="0">
                <a:solidFill>
                  <a:srgbClr val="FF0066"/>
                </a:solidFill>
              </a:rPr>
              <a:t>¿Qué logramos infiriendo?</a:t>
            </a:r>
          </a:p>
        </p:txBody>
      </p:sp>
      <p:sp>
        <p:nvSpPr>
          <p:cNvPr id="9" name="Rectángulo: esquinas redondeadas 8">
            <a:extLst>
              <a:ext uri="{FF2B5EF4-FFF2-40B4-BE49-F238E27FC236}">
                <a16:creationId xmlns:a16="http://schemas.microsoft.com/office/drawing/2014/main" id="{088BE4C9-8456-4BEE-B39A-CF83757CD60D}"/>
              </a:ext>
            </a:extLst>
          </p:cNvPr>
          <p:cNvSpPr/>
          <p:nvPr/>
        </p:nvSpPr>
        <p:spPr>
          <a:xfrm>
            <a:off x="1308940" y="653163"/>
            <a:ext cx="3848008" cy="4275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1.- </a:t>
            </a:r>
            <a:r>
              <a:rPr lang="es-419" dirty="0"/>
              <a:t>Explicar ambigüedades o dobles sentidos → Por ejemplo, entender chistes.</a:t>
            </a:r>
          </a:p>
          <a:p>
            <a:pPr algn="just"/>
            <a:endParaRPr lang="es-419" dirty="0"/>
          </a:p>
          <a:p>
            <a:pPr algn="just"/>
            <a:r>
              <a:rPr lang="es-419" dirty="0"/>
              <a:t>2.- Podemos descubrir mensajes ocultos.  </a:t>
            </a:r>
            <a:endParaRPr lang="es-ES" dirty="0">
              <a:sym typeface="Wingdings" panose="05000000000000000000" pitchFamily="2" charset="2"/>
            </a:endParaRPr>
          </a:p>
          <a:p>
            <a:pPr algn="just"/>
            <a:r>
              <a:rPr lang="es-ES" dirty="0">
                <a:sym typeface="Wingdings" panose="05000000000000000000" pitchFamily="2" charset="2"/>
              </a:rPr>
              <a:t>3.- Captar las ironías. </a:t>
            </a:r>
          </a:p>
          <a:p>
            <a:pPr algn="just"/>
            <a:endParaRPr lang="es-ES" dirty="0">
              <a:sym typeface="Wingdings" panose="05000000000000000000" pitchFamily="2" charset="2"/>
            </a:endParaRPr>
          </a:p>
          <a:p>
            <a:pPr algn="just"/>
            <a:r>
              <a:rPr lang="es-ES" dirty="0">
                <a:sym typeface="Wingdings" panose="05000000000000000000" pitchFamily="2" charset="2"/>
              </a:rPr>
              <a:t>4.- Extraer ideas principales que no están explícitas. </a:t>
            </a:r>
          </a:p>
          <a:p>
            <a:pPr algn="just"/>
            <a:endParaRPr lang="es-ES" dirty="0">
              <a:sym typeface="Wingdings" panose="05000000000000000000" pitchFamily="2" charset="2"/>
            </a:endParaRPr>
          </a:p>
          <a:p>
            <a:pPr algn="just"/>
            <a:r>
              <a:rPr lang="es-ES" dirty="0">
                <a:sym typeface="Wingdings" panose="05000000000000000000" pitchFamily="2" charset="2"/>
              </a:rPr>
              <a:t>5.- Sacar conclusiones del texto. </a:t>
            </a:r>
            <a:r>
              <a:rPr lang="es-419" dirty="0">
                <a:sym typeface="Wingdings" panose="05000000000000000000" pitchFamily="2" charset="2"/>
              </a:rPr>
              <a:t> Por ejemplo “lo que realmente quiso decir el autor/simbolismos. </a:t>
            </a:r>
          </a:p>
          <a:p>
            <a:pPr algn="just"/>
            <a:endParaRPr lang="es-419" dirty="0">
              <a:sym typeface="Wingdings" panose="05000000000000000000" pitchFamily="2" charset="2"/>
            </a:endParaRPr>
          </a:p>
          <a:p>
            <a:pPr algn="just"/>
            <a:r>
              <a:rPr lang="es-419" dirty="0">
                <a:sym typeface="Wingdings" panose="05000000000000000000" pitchFamily="2" charset="2"/>
              </a:rPr>
              <a:t>6.- R</a:t>
            </a:r>
            <a:r>
              <a:rPr lang="es-ES" dirty="0"/>
              <a:t>elaciones de causa y efecto, realizando hipótesis sobre las motivaciones o caracteres y sus relaciones en el tiempo y el lugar.</a:t>
            </a:r>
            <a:endParaRPr lang="es-419" dirty="0">
              <a:sym typeface="Wingdings" panose="05000000000000000000" pitchFamily="2" charset="2"/>
            </a:endParaRPr>
          </a:p>
          <a:p>
            <a:pPr algn="just"/>
            <a:endParaRPr lang="es-419" dirty="0">
              <a:sym typeface="Wingdings" panose="05000000000000000000" pitchFamily="2" charset="2"/>
            </a:endParaRPr>
          </a:p>
        </p:txBody>
      </p:sp>
      <p:sp>
        <p:nvSpPr>
          <p:cNvPr id="5" name="Rectángulo 4">
            <a:extLst>
              <a:ext uri="{FF2B5EF4-FFF2-40B4-BE49-F238E27FC236}">
                <a16:creationId xmlns:a16="http://schemas.microsoft.com/office/drawing/2014/main" id="{FD39019C-86BB-4C5C-9C6F-DEFBD87B5915}"/>
              </a:ext>
            </a:extLst>
          </p:cNvPr>
          <p:cNvSpPr/>
          <p:nvPr/>
        </p:nvSpPr>
        <p:spPr>
          <a:xfrm>
            <a:off x="5299386" y="860609"/>
            <a:ext cx="3407585" cy="361726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419" dirty="0"/>
              <a:t>Ejemplo: un niño deja un diente debajo de la almohada.  </a:t>
            </a:r>
          </a:p>
          <a:p>
            <a:pPr algn="just"/>
            <a:endParaRPr lang="es-419" dirty="0"/>
          </a:p>
          <a:p>
            <a:pPr algn="just"/>
            <a:r>
              <a:rPr lang="es-419" dirty="0"/>
              <a:t>¿Qué información podemos inferir de este ejemplo? </a:t>
            </a:r>
          </a:p>
          <a:p>
            <a:pPr algn="just"/>
            <a:endParaRPr lang="es-419" dirty="0"/>
          </a:p>
          <a:p>
            <a:pPr algn="just"/>
            <a:r>
              <a:rPr lang="es-419" dirty="0"/>
              <a:t>Podemos inferir que el niño perdió un diente y lo dejó debajo de la almohada para que “el ratoncito” le deje dinero. En un nivel mayor de profundidad, podemos inferir que el niño tiene una edad entre 6 y 10 años, que es cuando se cambian los dientes. </a:t>
            </a:r>
          </a:p>
          <a:p>
            <a:pPr algn="just"/>
            <a:endParaRPr lang="es-419" dirty="0"/>
          </a:p>
          <a:p>
            <a:pPr algn="just"/>
            <a:endParaRPr lang="es-419" dirty="0"/>
          </a:p>
        </p:txBody>
      </p:sp>
    </p:spTree>
    <p:extLst>
      <p:ext uri="{BB962C8B-B14F-4D97-AF65-F5344CB8AC3E}">
        <p14:creationId xmlns:p14="http://schemas.microsoft.com/office/powerpoint/2010/main" val="399102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2" name="3 CuadroTexto">
            <a:extLst>
              <a:ext uri="{FF2B5EF4-FFF2-40B4-BE49-F238E27FC236}">
                <a16:creationId xmlns:a16="http://schemas.microsoft.com/office/drawing/2014/main" id="{891FCC89-CAB5-457D-B02A-EB083932EA2E}"/>
              </a:ext>
            </a:extLst>
          </p:cNvPr>
          <p:cNvSpPr txBox="1"/>
          <p:nvPr/>
        </p:nvSpPr>
        <p:spPr>
          <a:xfrm>
            <a:off x="1308939" y="314610"/>
            <a:ext cx="4076607" cy="338554"/>
          </a:xfrm>
          <a:prstGeom prst="rect">
            <a:avLst/>
          </a:prstGeom>
          <a:noFill/>
        </p:spPr>
        <p:txBody>
          <a:bodyPr vert="horz" wrap="square" rtlCol="0">
            <a:spAutoFit/>
          </a:bodyPr>
          <a:lstStyle/>
          <a:p>
            <a:r>
              <a:rPr lang="es-CL" sz="1600" b="1" dirty="0">
                <a:solidFill>
                  <a:srgbClr val="FF0066"/>
                </a:solidFill>
              </a:rPr>
              <a:t>Un ejemplo de mayor complejidad</a:t>
            </a:r>
          </a:p>
        </p:txBody>
      </p:sp>
      <p:sp>
        <p:nvSpPr>
          <p:cNvPr id="6" name="Rectángulo: esquinas redondeadas 5">
            <a:extLst>
              <a:ext uri="{FF2B5EF4-FFF2-40B4-BE49-F238E27FC236}">
                <a16:creationId xmlns:a16="http://schemas.microsoft.com/office/drawing/2014/main" id="{31CA5185-4E40-43D5-9E02-0C4F53CC056B}"/>
              </a:ext>
            </a:extLst>
          </p:cNvPr>
          <p:cNvSpPr/>
          <p:nvPr/>
        </p:nvSpPr>
        <p:spPr>
          <a:xfrm>
            <a:off x="1360439" y="754430"/>
            <a:ext cx="3973606" cy="407446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419" b="1" dirty="0"/>
              <a:t>“Era una noche oscura, las calles estaban vacías y el silencio solo se veía interrumpido por unos pasos acelerados a la distancia. Una silueta se desplazaba apresurada entre los callejones, siempre mirando para atrás; súbitamente, se detuvo al lado de un basurero. De su chaqueta de cuero extrajo un paquete que depositó en su interior. Luego se alejó como si nada, siempre mirando hacia atrás.” </a:t>
            </a:r>
          </a:p>
        </p:txBody>
      </p:sp>
      <p:sp>
        <p:nvSpPr>
          <p:cNvPr id="7" name="Rectángulo: esquinas redondeadas 6">
            <a:extLst>
              <a:ext uri="{FF2B5EF4-FFF2-40B4-BE49-F238E27FC236}">
                <a16:creationId xmlns:a16="http://schemas.microsoft.com/office/drawing/2014/main" id="{515095DB-F189-40DD-8D31-06FA656A4509}"/>
              </a:ext>
            </a:extLst>
          </p:cNvPr>
          <p:cNvSpPr/>
          <p:nvPr/>
        </p:nvSpPr>
        <p:spPr>
          <a:xfrm>
            <a:off x="5385545" y="497541"/>
            <a:ext cx="3193679" cy="4261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sym typeface="Wingdings" panose="05000000000000000000" pitchFamily="2" charset="2"/>
              </a:rPr>
              <a:t>¿Qué podríamos inferir de este ejemplo? </a:t>
            </a:r>
          </a:p>
          <a:p>
            <a:pPr algn="just"/>
            <a:r>
              <a:rPr lang="es-ES" dirty="0">
                <a:sym typeface="Wingdings" panose="05000000000000000000" pitchFamily="2" charset="2"/>
              </a:rPr>
              <a:t>Se podría decir que este personaje está haciendo algo “ilegal” o “secreto”, quizás es un espía, quizás lo están persiguiendo. Podemos inferir además, que está haciendo un encargo, que alguien más va a recoger ese paquete o, por otra parte, podríamos inferir que lo está ocultando por si lo pillan, para recogerlo de nuevo, etc. Toda esta información inferida, proviene de pistas textuales que están allí presentes como: “pasos acelerados”,  “silueta apresurada”, “siempre mirando hacia atrás, etc.</a:t>
            </a:r>
            <a:endParaRPr lang="es-419" dirty="0">
              <a:sym typeface="Wingdings" panose="05000000000000000000" pitchFamily="2" charset="2"/>
            </a:endParaRPr>
          </a:p>
          <a:p>
            <a:pPr algn="just"/>
            <a:endParaRPr lang="es-419" dirty="0">
              <a:sym typeface="Wingdings" panose="05000000000000000000" pitchFamily="2" charset="2"/>
            </a:endParaRPr>
          </a:p>
        </p:txBody>
      </p:sp>
    </p:spTree>
    <p:extLst>
      <p:ext uri="{BB962C8B-B14F-4D97-AF65-F5344CB8AC3E}">
        <p14:creationId xmlns:p14="http://schemas.microsoft.com/office/powerpoint/2010/main" val="277218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3 CuadroTexto">
            <a:extLst>
              <a:ext uri="{FF2B5EF4-FFF2-40B4-BE49-F238E27FC236}">
                <a16:creationId xmlns:a16="http://schemas.microsoft.com/office/drawing/2014/main" id="{891FCC89-CAB5-457D-B02A-EB083932EA2E}"/>
              </a:ext>
            </a:extLst>
          </p:cNvPr>
          <p:cNvSpPr txBox="1"/>
          <p:nvPr/>
        </p:nvSpPr>
        <p:spPr>
          <a:xfrm>
            <a:off x="1308939" y="314610"/>
            <a:ext cx="4076607" cy="338554"/>
          </a:xfrm>
          <a:prstGeom prst="rect">
            <a:avLst/>
          </a:prstGeom>
          <a:noFill/>
        </p:spPr>
        <p:txBody>
          <a:bodyPr vert="horz" wrap="square" rtlCol="0">
            <a:spAutoFit/>
          </a:bodyPr>
          <a:lstStyle/>
          <a:p>
            <a:r>
              <a:rPr lang="es-CL" sz="1600" b="1" dirty="0">
                <a:solidFill>
                  <a:srgbClr val="FF0066"/>
                </a:solidFill>
              </a:rPr>
              <a:t>Un ejemplo con imágenes</a:t>
            </a:r>
          </a:p>
        </p:txBody>
      </p:sp>
      <p:sp>
        <p:nvSpPr>
          <p:cNvPr id="8" name="Rectángulo 7">
            <a:extLst>
              <a:ext uri="{FF2B5EF4-FFF2-40B4-BE49-F238E27FC236}">
                <a16:creationId xmlns:a16="http://schemas.microsoft.com/office/drawing/2014/main" id="{CD2D9A0B-56DE-454D-A9B8-6D3A790460C2}"/>
              </a:ext>
            </a:extLst>
          </p:cNvPr>
          <p:cNvSpPr/>
          <p:nvPr/>
        </p:nvSpPr>
        <p:spPr>
          <a:xfrm>
            <a:off x="3800947" y="963508"/>
            <a:ext cx="4919471" cy="38653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endParaRPr lang="es-419" dirty="0"/>
          </a:p>
          <a:p>
            <a:pPr algn="just"/>
            <a:endParaRPr lang="es-419" dirty="0"/>
          </a:p>
          <a:p>
            <a:pPr algn="just"/>
            <a:r>
              <a:rPr lang="es-419" dirty="0"/>
              <a:t>¿Cuál es el propósito que se puede inferir de este afiche?</a:t>
            </a:r>
          </a:p>
          <a:p>
            <a:pPr algn="just"/>
            <a:endParaRPr lang="es-419" dirty="0"/>
          </a:p>
          <a:p>
            <a:pPr algn="just"/>
            <a:r>
              <a:rPr lang="es-419" dirty="0"/>
              <a:t>A.- Fumar toma un largo tiempo para dar cáncer.</a:t>
            </a:r>
          </a:p>
          <a:p>
            <a:pPr algn="just"/>
            <a:r>
              <a:rPr lang="es-419" dirty="0"/>
              <a:t>B.- Fumar te puede causar enfermedades mortales.</a:t>
            </a:r>
          </a:p>
          <a:p>
            <a:pPr algn="just"/>
            <a:r>
              <a:rPr lang="es-419" dirty="0"/>
              <a:t>C.- No debes fumar porque el cigarro mata. </a:t>
            </a:r>
          </a:p>
          <a:p>
            <a:pPr algn="just"/>
            <a:endParaRPr lang="es-419" dirty="0"/>
          </a:p>
          <a:p>
            <a:pPr algn="just"/>
            <a:r>
              <a:rPr lang="es-419" dirty="0"/>
              <a:t>La respuesta es C, el propósito del afiche es el de disuadir de que la gente fume, esto lo hace a través del Cáncer, una enfermedad que puede ser causada por el cigarro y que es altamente peligrosa para la vida.  Pistas textuales de que es un afiche con la intención de disuadir son, en primer lugar, los colores negros y grises, que se asocian normalmente con cosas negativas y muerte. En segundo lugar, nuestra propia experiencia nos hace relacionar este afiche con otros mensajes y gráficas contra el tabaco, como las cajetillas de cigarro, las cuales tienen mensajes parecidos a este.</a:t>
            </a:r>
          </a:p>
        </p:txBody>
      </p:sp>
      <p:pic>
        <p:nvPicPr>
          <p:cNvPr id="4" name="Imagen 3">
            <a:extLst>
              <a:ext uri="{FF2B5EF4-FFF2-40B4-BE49-F238E27FC236}">
                <a16:creationId xmlns:a16="http://schemas.microsoft.com/office/drawing/2014/main" id="{29738B4D-D2CE-49F4-BD00-73913C208933}"/>
              </a:ext>
            </a:extLst>
          </p:cNvPr>
          <p:cNvPicPr>
            <a:picLocks noChangeAspect="1"/>
          </p:cNvPicPr>
          <p:nvPr/>
        </p:nvPicPr>
        <p:blipFill>
          <a:blip r:embed="rId3"/>
          <a:stretch>
            <a:fillRect/>
          </a:stretch>
        </p:blipFill>
        <p:spPr>
          <a:xfrm>
            <a:off x="1376174" y="963508"/>
            <a:ext cx="2333625" cy="3390900"/>
          </a:xfrm>
          <a:prstGeom prst="rect">
            <a:avLst/>
          </a:prstGeom>
        </p:spPr>
      </p:pic>
    </p:spTree>
    <p:extLst>
      <p:ext uri="{BB962C8B-B14F-4D97-AF65-F5344CB8AC3E}">
        <p14:creationId xmlns:p14="http://schemas.microsoft.com/office/powerpoint/2010/main" val="237836470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733</Words>
  <Application>Microsoft Office PowerPoint</Application>
  <PresentationFormat>Presentación en pantalla (16:9)</PresentationFormat>
  <Paragraphs>49</Paragraphs>
  <Slides>7</Slides>
  <Notes>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Segoe UI</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YINCANA CULTURAL  Aprendizaje interdisciplinario</dc:title>
  <dc:creator>equipo3</dc:creator>
  <cp:lastModifiedBy>RÍOS FARÍAS, IGNACIO A.</cp:lastModifiedBy>
  <cp:revision>52</cp:revision>
  <dcterms:modified xsi:type="dcterms:W3CDTF">2020-07-06T06:29:35Z</dcterms:modified>
</cp:coreProperties>
</file>