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266" r:id="rId4"/>
    <p:sldId id="277" r:id="rId5"/>
    <p:sldId id="278" r:id="rId6"/>
    <p:sldId id="279" r:id="rId7"/>
    <p:sldId id="273" r:id="rId8"/>
    <p:sldId id="271" r:id="rId9"/>
    <p:sldId id="269" r:id="rId10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280"/>
            <p14:sldId id="266"/>
            <p14:sldId id="277"/>
            <p14:sldId id="278"/>
            <p14:sldId id="279"/>
            <p14:sldId id="273"/>
            <p14:sldId id="271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pos="3069"/>
        <p:guide orient="horz" pos="2884"/>
        <p:guide pos="227"/>
        <p:guide pos="5556"/>
        <p:guide orient="horz" pos="1196"/>
        <p:guide orient="horz" pos="1668"/>
        <p:guide orient="horz" pos="2238"/>
        <p:guide orient="horz" pos="2565"/>
        <p:guide orient="horz" pos="3132"/>
        <p:guide pos="751"/>
        <p:guide pos="5228"/>
        <p:guide orient="horz" pos="680"/>
        <p:guide orient="horz" pos="204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08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77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658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819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677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150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593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549224" y="-534152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3 CuadroTexto">
            <a:extLst>
              <a:ext uri="{FF2B5EF4-FFF2-40B4-BE49-F238E27FC236}">
                <a16:creationId xmlns:a16="http://schemas.microsoft.com/office/drawing/2014/main" id="{0DFB3CA9-AB06-48E8-8121-A4E7C26F7365}"/>
              </a:ext>
            </a:extLst>
          </p:cNvPr>
          <p:cNvSpPr txBox="1"/>
          <p:nvPr/>
        </p:nvSpPr>
        <p:spPr>
          <a:xfrm>
            <a:off x="1664089" y="1578730"/>
            <a:ext cx="7230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>
                <a:solidFill>
                  <a:srgbClr val="0070C0"/>
                </a:solidFill>
              </a:rPr>
              <a:t>ASIGNATURA: ADMINISTRACIÓN</a:t>
            </a:r>
          </a:p>
        </p:txBody>
      </p:sp>
      <p:sp>
        <p:nvSpPr>
          <p:cNvPr id="8" name="3 CuadroTexto">
            <a:extLst>
              <a:ext uri="{FF2B5EF4-FFF2-40B4-BE49-F238E27FC236}">
                <a16:creationId xmlns:a16="http://schemas.microsoft.com/office/drawing/2014/main" id="{F33673D5-4015-4C40-B3E0-56265497A34D}"/>
              </a:ext>
            </a:extLst>
          </p:cNvPr>
          <p:cNvSpPr txBox="1"/>
          <p:nvPr/>
        </p:nvSpPr>
        <p:spPr>
          <a:xfrm>
            <a:off x="1286539" y="2801225"/>
            <a:ext cx="6410297" cy="3231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500" b="1" dirty="0">
                <a:solidFill>
                  <a:srgbClr val="00B0F0"/>
                </a:solidFill>
              </a:rPr>
              <a:t>PROPÓSITO: ¡CREE EN TI, TÚ PUEDES HACERLO!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4AE60B46-8DF0-4F34-92BA-697E6246767C}"/>
              </a:ext>
            </a:extLst>
          </p:cNvPr>
          <p:cNvSpPr txBox="1"/>
          <p:nvPr/>
        </p:nvSpPr>
        <p:spPr>
          <a:xfrm>
            <a:off x="1286539" y="2468027"/>
            <a:ext cx="7448200" cy="3231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500" b="1" dirty="0">
                <a:solidFill>
                  <a:srgbClr val="FF0066"/>
                </a:solidFill>
              </a:rPr>
              <a:t>OBJETIVO DE LA CLASE : COMPRENDER ASPECTOS DE LA PERSONALIDAD.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id="{0A6A148A-7040-4845-9D65-2BA9A3A0D65D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92865" y="3229800"/>
            <a:ext cx="6915084" cy="15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NIVEL:</a:t>
            </a:r>
            <a:r>
              <a:rPr kumimoji="0" lang="es-CL" alt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s-CL" altLang="es-C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III°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DOCENTE: </a:t>
            </a:r>
            <a:r>
              <a:rPr kumimoji="0" lang="es-CL" altLang="es-CL" sz="1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CRISTIAN DANOUN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UNIDAD: </a:t>
            </a:r>
            <a:r>
              <a:rPr lang="es-CL" altLang="es-CL" sz="1400" dirty="0">
                <a:solidFill>
                  <a:srgbClr val="0070C0"/>
                </a:solidFill>
              </a:rPr>
              <a:t>2</a:t>
            </a:r>
            <a:endParaRPr kumimoji="0" lang="es-CL" altLang="es-CL" sz="14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TEMA: </a:t>
            </a:r>
            <a:r>
              <a:rPr kumimoji="0" lang="es-CL" altLang="es-CL" sz="14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PERSONALIDAD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sz="1400" b="1" noProof="0" dirty="0">
                <a:solidFill>
                  <a:srgbClr val="0070C0"/>
                </a:solidFill>
              </a:rPr>
              <a:t>FECHA</a:t>
            </a:r>
            <a:r>
              <a:rPr lang="es-CL" altLang="es-CL" sz="1400" b="1" dirty="0">
                <a:solidFill>
                  <a:srgbClr val="0070C0"/>
                </a:solidFill>
              </a:rPr>
              <a:t> ENTREGA: 17 JULIO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85D16852-D60D-4294-BE94-7263DA22333A}"/>
              </a:ext>
            </a:extLst>
          </p:cNvPr>
          <p:cNvSpPr txBox="1"/>
          <p:nvPr/>
        </p:nvSpPr>
        <p:spPr>
          <a:xfrm>
            <a:off x="2041452" y="340565"/>
            <a:ext cx="5124892" cy="8002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ASPECTOS QUE INFLUYEN EN LA PERSONALIDAD</a:t>
            </a:r>
          </a:p>
        </p:txBody>
      </p:sp>
      <p:pic>
        <p:nvPicPr>
          <p:cNvPr id="7" name="Gráfico 6" descr="Perfil de hombre">
            <a:extLst>
              <a:ext uri="{FF2B5EF4-FFF2-40B4-BE49-F238E27FC236}">
                <a16:creationId xmlns:a16="http://schemas.microsoft.com/office/drawing/2014/main" id="{4222BC8B-E93F-4F5C-A1F7-98EE4158B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0688" y="1648155"/>
            <a:ext cx="1062298" cy="1062298"/>
          </a:xfrm>
          <a:prstGeom prst="rect">
            <a:avLst/>
          </a:prstGeom>
        </p:spPr>
      </p:pic>
      <p:pic>
        <p:nvPicPr>
          <p:cNvPr id="8" name="Gráfico 7" descr="Perfil de mujer">
            <a:extLst>
              <a:ext uri="{FF2B5EF4-FFF2-40B4-BE49-F238E27FC236}">
                <a16:creationId xmlns:a16="http://schemas.microsoft.com/office/drawing/2014/main" id="{116C7920-4BD9-4AD8-B076-AC6A072D43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8718" y="1648155"/>
            <a:ext cx="1062298" cy="1062298"/>
          </a:xfrm>
          <a:prstGeom prst="rect">
            <a:avLst/>
          </a:prstGeom>
        </p:spPr>
      </p:pic>
      <p:pic>
        <p:nvPicPr>
          <p:cNvPr id="10" name="Gráfico 9" descr="Colegiala">
            <a:extLst>
              <a:ext uri="{FF2B5EF4-FFF2-40B4-BE49-F238E27FC236}">
                <a16:creationId xmlns:a16="http://schemas.microsoft.com/office/drawing/2014/main" id="{F05540C1-696D-4044-8ACB-C9C5E12D3B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10688" y="3360362"/>
            <a:ext cx="1062298" cy="1062298"/>
          </a:xfrm>
          <a:prstGeom prst="rect">
            <a:avLst/>
          </a:prstGeom>
        </p:spPr>
      </p:pic>
      <p:pic>
        <p:nvPicPr>
          <p:cNvPr id="12" name="Gráfico 11" descr="Colegial">
            <a:extLst>
              <a:ext uri="{FF2B5EF4-FFF2-40B4-BE49-F238E27FC236}">
                <a16:creationId xmlns:a16="http://schemas.microsoft.com/office/drawing/2014/main" id="{4BB660F0-190E-4DC4-99B9-B5DA978CF5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08718" y="3360362"/>
            <a:ext cx="1062298" cy="106229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FF1AE69E-FA73-46F0-A855-929B6A64DF7B}"/>
              </a:ext>
            </a:extLst>
          </p:cNvPr>
          <p:cNvSpPr/>
          <p:nvPr/>
        </p:nvSpPr>
        <p:spPr>
          <a:xfrm>
            <a:off x="2806661" y="2077929"/>
            <a:ext cx="1521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002060"/>
                </a:solidFill>
              </a:rPr>
              <a:t>BIOLÓGICO</a:t>
            </a:r>
            <a:endParaRPr lang="es-CL" sz="1800" dirty="0">
              <a:solidFill>
                <a:srgbClr val="002060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9BE3518-1C08-4E53-82E4-054EB516E23D}"/>
              </a:ext>
            </a:extLst>
          </p:cNvPr>
          <p:cNvSpPr/>
          <p:nvPr/>
        </p:nvSpPr>
        <p:spPr>
          <a:xfrm>
            <a:off x="6371016" y="3768874"/>
            <a:ext cx="1856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FF0066"/>
                </a:solidFill>
              </a:rPr>
              <a:t>PSICOLÓGICO</a:t>
            </a:r>
            <a:endParaRPr lang="es-CL" sz="1800" dirty="0">
              <a:solidFill>
                <a:srgbClr val="FF0066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B9B4CC4-0167-4696-AA41-886CE39AD02E}"/>
              </a:ext>
            </a:extLst>
          </p:cNvPr>
          <p:cNvSpPr/>
          <p:nvPr/>
        </p:nvSpPr>
        <p:spPr>
          <a:xfrm>
            <a:off x="6371016" y="1947551"/>
            <a:ext cx="127447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700" b="1" dirty="0">
                <a:solidFill>
                  <a:srgbClr val="FF0066"/>
                </a:solidFill>
              </a:rPr>
              <a:t>ESTÉTICO</a:t>
            </a:r>
            <a:endParaRPr lang="es-CL" sz="1700" dirty="0">
              <a:solidFill>
                <a:srgbClr val="FF0066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F173874-C50E-4397-A4F8-D3FF7032077B}"/>
              </a:ext>
            </a:extLst>
          </p:cNvPr>
          <p:cNvSpPr/>
          <p:nvPr/>
        </p:nvSpPr>
        <p:spPr>
          <a:xfrm>
            <a:off x="2772986" y="3706845"/>
            <a:ext cx="1856776" cy="369332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s-CL" sz="1800" b="1" dirty="0">
                <a:solidFill>
                  <a:srgbClr val="002060"/>
                </a:solidFill>
              </a:rPr>
              <a:t>SOCIOLÓGICO</a:t>
            </a:r>
            <a:endParaRPr lang="es-CL" sz="1800" dirty="0">
              <a:solidFill>
                <a:srgbClr val="002060"/>
              </a:solidFill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6F36D8C-1B0A-4C20-A354-912A25956365}"/>
              </a:ext>
            </a:extLst>
          </p:cNvPr>
          <p:cNvCxnSpPr/>
          <p:nvPr/>
        </p:nvCxnSpPr>
        <p:spPr>
          <a:xfrm>
            <a:off x="4795284" y="1414130"/>
            <a:ext cx="0" cy="357254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22A84F7-5874-4D29-99C9-55149F8FA919}"/>
              </a:ext>
            </a:extLst>
          </p:cNvPr>
          <p:cNvCxnSpPr>
            <a:cxnSpLocks/>
          </p:cNvCxnSpPr>
          <p:nvPr/>
        </p:nvCxnSpPr>
        <p:spPr>
          <a:xfrm>
            <a:off x="1813672" y="3200400"/>
            <a:ext cx="5979993" cy="0"/>
          </a:xfrm>
          <a:prstGeom prst="line">
            <a:avLst/>
          </a:prstGeom>
          <a:ln w="19050"/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Gráfico 18" descr="Cursor">
            <a:extLst>
              <a:ext uri="{FF2B5EF4-FFF2-40B4-BE49-F238E27FC236}">
                <a16:creationId xmlns:a16="http://schemas.microsoft.com/office/drawing/2014/main" id="{1F4CFDD4-E811-4166-8320-9B10153B40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94071" y="4211572"/>
            <a:ext cx="579403" cy="57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3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8F6F0F74-C7F3-448F-B085-772F5AFE0CB5}"/>
              </a:ext>
            </a:extLst>
          </p:cNvPr>
          <p:cNvSpPr txBox="1"/>
          <p:nvPr/>
        </p:nvSpPr>
        <p:spPr>
          <a:xfrm>
            <a:off x="2009554" y="467467"/>
            <a:ext cx="5124892" cy="4770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rgbClr val="0070C0"/>
                </a:solidFill>
              </a:rPr>
              <a:t>SOCIOLÓGICO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794EA200-7AA7-44B4-B63E-081E1AB58210}"/>
              </a:ext>
            </a:extLst>
          </p:cNvPr>
          <p:cNvSpPr txBox="1"/>
          <p:nvPr/>
        </p:nvSpPr>
        <p:spPr>
          <a:xfrm>
            <a:off x="1360849" y="1659823"/>
            <a:ext cx="3646216" cy="27238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CL" sz="1900" dirty="0">
                <a:solidFill>
                  <a:srgbClr val="002060"/>
                </a:solidFill>
              </a:rPr>
              <a:t>Es la visión que tenemos del mundo y de la sociedad.</a:t>
            </a:r>
          </a:p>
          <a:p>
            <a:endParaRPr lang="es-CL" sz="19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1900" dirty="0">
                <a:solidFill>
                  <a:srgbClr val="002060"/>
                </a:solidFill>
              </a:rPr>
              <a:t>Juicio moral, </a:t>
            </a:r>
            <a:r>
              <a:rPr lang="es-CL" sz="1900" dirty="0" err="1">
                <a:solidFill>
                  <a:srgbClr val="002060"/>
                </a:solidFill>
              </a:rPr>
              <a:t>autoconceptuación</a:t>
            </a:r>
            <a:r>
              <a:rPr lang="es-CL" sz="1900" dirty="0">
                <a:solidFill>
                  <a:srgbClr val="002060"/>
                </a:solidFill>
              </a:rPr>
              <a:t> (libertad religiosa).</a:t>
            </a: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1900" dirty="0">
                <a:solidFill>
                  <a:srgbClr val="002060"/>
                </a:solidFill>
              </a:rPr>
              <a:t>Afecta relaciones personales.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0596F6F-FF84-4E29-91D7-2CD31AD68195}"/>
              </a:ext>
            </a:extLst>
          </p:cNvPr>
          <p:cNvSpPr/>
          <p:nvPr/>
        </p:nvSpPr>
        <p:spPr>
          <a:xfrm>
            <a:off x="1360849" y="1193129"/>
            <a:ext cx="493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</a:rPr>
              <a:t>*</a:t>
            </a:r>
            <a:r>
              <a:rPr lang="es-CL" sz="1800" b="1" u="sng" dirty="0">
                <a:solidFill>
                  <a:srgbClr val="002060"/>
                </a:solidFill>
              </a:rPr>
              <a:t>RELIGIÓN</a:t>
            </a:r>
            <a:endParaRPr lang="es-CL" sz="1800" u="sng" dirty="0">
              <a:solidFill>
                <a:srgbClr val="002060"/>
              </a:solidFill>
            </a:endParaRPr>
          </a:p>
        </p:txBody>
      </p:sp>
      <p:pic>
        <p:nvPicPr>
          <p:cNvPr id="2052" name="Picture 4" descr="La religión y la ciencia afectan al cerebro? - 3concatorce">
            <a:extLst>
              <a:ext uri="{FF2B5EF4-FFF2-40B4-BE49-F238E27FC236}">
                <a16:creationId xmlns:a16="http://schemas.microsoft.com/office/drawing/2014/main" id="{E307782F-7609-4ABF-869A-FE7A822C5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65" y="1546989"/>
            <a:ext cx="3254900" cy="29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10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8F6F0F74-C7F3-448F-B085-772F5AFE0CB5}"/>
              </a:ext>
            </a:extLst>
          </p:cNvPr>
          <p:cNvSpPr txBox="1"/>
          <p:nvPr/>
        </p:nvSpPr>
        <p:spPr>
          <a:xfrm>
            <a:off x="2009554" y="467467"/>
            <a:ext cx="5124892" cy="4770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rgbClr val="0070C0"/>
                </a:solidFill>
              </a:rPr>
              <a:t>SOCIOLÓGICO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794EA200-7AA7-44B4-B63E-081E1AB58210}"/>
              </a:ext>
            </a:extLst>
          </p:cNvPr>
          <p:cNvSpPr txBox="1"/>
          <p:nvPr/>
        </p:nvSpPr>
        <p:spPr>
          <a:xfrm>
            <a:off x="1360849" y="1659823"/>
            <a:ext cx="3646216" cy="27238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CL" sz="1900" dirty="0">
                <a:solidFill>
                  <a:srgbClr val="002060"/>
                </a:solidFill>
              </a:rPr>
              <a:t>Sistema de gobierno: </a:t>
            </a:r>
          </a:p>
          <a:p>
            <a:r>
              <a:rPr lang="es-CL" sz="1900" dirty="0">
                <a:solidFill>
                  <a:srgbClr val="002060"/>
                </a:solidFill>
              </a:rPr>
              <a:t>(Leyes cívicas y morales).</a:t>
            </a: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1900" dirty="0">
                <a:solidFill>
                  <a:srgbClr val="002060"/>
                </a:solidFill>
              </a:rPr>
              <a:t>Regulan nuestro comportamiento.</a:t>
            </a: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1900" dirty="0" err="1">
                <a:solidFill>
                  <a:srgbClr val="FF0066"/>
                </a:solidFill>
              </a:rPr>
              <a:t>Ej</a:t>
            </a:r>
            <a:r>
              <a:rPr lang="es-CL" sz="1900" dirty="0">
                <a:solidFill>
                  <a:srgbClr val="FF0066"/>
                </a:solidFill>
              </a:rPr>
              <a:t>: USA (pena de muerte, armas).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0596F6F-FF84-4E29-91D7-2CD31AD68195}"/>
              </a:ext>
            </a:extLst>
          </p:cNvPr>
          <p:cNvSpPr/>
          <p:nvPr/>
        </p:nvSpPr>
        <p:spPr>
          <a:xfrm>
            <a:off x="1360849" y="1193129"/>
            <a:ext cx="493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</a:rPr>
              <a:t>*</a:t>
            </a:r>
            <a:r>
              <a:rPr lang="es-CL" sz="1800" b="1" u="sng" dirty="0">
                <a:solidFill>
                  <a:srgbClr val="002060"/>
                </a:solidFill>
              </a:rPr>
              <a:t>POLÍTICA</a:t>
            </a:r>
            <a:endParaRPr lang="es-CL" sz="1800" u="sng" dirty="0">
              <a:solidFill>
                <a:srgbClr val="002060"/>
              </a:solidFill>
            </a:endParaRPr>
          </a:p>
        </p:txBody>
      </p:sp>
      <p:pic>
        <p:nvPicPr>
          <p:cNvPr id="3074" name="Picture 2" descr="La vida y la ley - Nihil Obstat">
            <a:extLst>
              <a:ext uri="{FF2B5EF4-FFF2-40B4-BE49-F238E27FC236}">
                <a16:creationId xmlns:a16="http://schemas.microsoft.com/office/drawing/2014/main" id="{DEE06608-6B6B-4AF0-A21B-E5D8151D3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801" y="1659823"/>
            <a:ext cx="3724240" cy="27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47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8F6F0F74-C7F3-448F-B085-772F5AFE0CB5}"/>
              </a:ext>
            </a:extLst>
          </p:cNvPr>
          <p:cNvSpPr txBox="1"/>
          <p:nvPr/>
        </p:nvSpPr>
        <p:spPr>
          <a:xfrm>
            <a:off x="2009554" y="467467"/>
            <a:ext cx="5124892" cy="4770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rgbClr val="0070C0"/>
                </a:solidFill>
              </a:rPr>
              <a:t>SOCIOLÓGICO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794EA200-7AA7-44B4-B63E-081E1AB58210}"/>
              </a:ext>
            </a:extLst>
          </p:cNvPr>
          <p:cNvSpPr txBox="1"/>
          <p:nvPr/>
        </p:nvSpPr>
        <p:spPr>
          <a:xfrm>
            <a:off x="1360849" y="1659823"/>
            <a:ext cx="3646216" cy="27238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CL" sz="1900" dirty="0">
                <a:solidFill>
                  <a:srgbClr val="002060"/>
                </a:solidFill>
              </a:rPr>
              <a:t>Expresión social, artística, artesanal.</a:t>
            </a: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1900" dirty="0">
                <a:solidFill>
                  <a:srgbClr val="002060"/>
                </a:solidFill>
              </a:rPr>
              <a:t>Educación.</a:t>
            </a: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1900" dirty="0" err="1">
                <a:solidFill>
                  <a:srgbClr val="002060"/>
                </a:solidFill>
              </a:rPr>
              <a:t>Ej</a:t>
            </a:r>
            <a:r>
              <a:rPr lang="es-CL" sz="1900" dirty="0">
                <a:solidFill>
                  <a:srgbClr val="002060"/>
                </a:solidFill>
              </a:rPr>
              <a:t>: Familia, Iglesia, Amistades.</a:t>
            </a: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  <a:p>
            <a:r>
              <a:rPr lang="es-CL" sz="1900" dirty="0">
                <a:solidFill>
                  <a:srgbClr val="FF0066"/>
                </a:solidFill>
              </a:rPr>
              <a:t>*Los distingue de los demás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0596F6F-FF84-4E29-91D7-2CD31AD68195}"/>
              </a:ext>
            </a:extLst>
          </p:cNvPr>
          <p:cNvSpPr/>
          <p:nvPr/>
        </p:nvSpPr>
        <p:spPr>
          <a:xfrm>
            <a:off x="1360849" y="1193129"/>
            <a:ext cx="493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</a:rPr>
              <a:t>*</a:t>
            </a:r>
            <a:r>
              <a:rPr lang="es-CL" sz="1800" b="1" u="sng" dirty="0">
                <a:solidFill>
                  <a:srgbClr val="002060"/>
                </a:solidFill>
              </a:rPr>
              <a:t>CULTURA</a:t>
            </a:r>
            <a:endParaRPr lang="es-CL" sz="1800" u="sng" dirty="0">
              <a:solidFill>
                <a:srgbClr val="002060"/>
              </a:solidFill>
            </a:endParaRPr>
          </a:p>
        </p:txBody>
      </p:sp>
      <p:pic>
        <p:nvPicPr>
          <p:cNvPr id="4098" name="Picture 2" descr="ᐈ Derechos culturales vector de stock, dibujos cultura ...">
            <a:extLst>
              <a:ext uri="{FF2B5EF4-FFF2-40B4-BE49-F238E27FC236}">
                <a16:creationId xmlns:a16="http://schemas.microsoft.com/office/drawing/2014/main" id="{C0307753-4634-4BBD-90C5-FB15886F9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56" y="1377795"/>
            <a:ext cx="3187109" cy="318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0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8F6F0F74-C7F3-448F-B085-772F5AFE0CB5}"/>
              </a:ext>
            </a:extLst>
          </p:cNvPr>
          <p:cNvSpPr txBox="1"/>
          <p:nvPr/>
        </p:nvSpPr>
        <p:spPr>
          <a:xfrm>
            <a:off x="2009554" y="467467"/>
            <a:ext cx="5124892" cy="4770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400" b="1" u="sng" dirty="0">
                <a:solidFill>
                  <a:srgbClr val="0070C0"/>
                </a:solidFill>
              </a:rPr>
              <a:t>SOCIOLÓGICO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794EA200-7AA7-44B4-B63E-081E1AB58210}"/>
              </a:ext>
            </a:extLst>
          </p:cNvPr>
          <p:cNvSpPr txBox="1"/>
          <p:nvPr/>
        </p:nvSpPr>
        <p:spPr>
          <a:xfrm>
            <a:off x="1211995" y="1811324"/>
            <a:ext cx="3211151" cy="213904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CL" sz="1900" dirty="0">
                <a:solidFill>
                  <a:srgbClr val="002060"/>
                </a:solidFill>
              </a:rPr>
              <a:t>Todo aspecto físico, que procede de un pueblo o nación… condiciona su comportamiento social.</a:t>
            </a:r>
          </a:p>
          <a:p>
            <a:pPr marL="342900" indent="-342900">
              <a:buFontTx/>
              <a:buChar char="-"/>
            </a:pPr>
            <a:endParaRPr lang="es-CL" sz="19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s-CL" sz="1900" dirty="0" err="1">
                <a:solidFill>
                  <a:srgbClr val="002060"/>
                </a:solidFill>
              </a:rPr>
              <a:t>Ej</a:t>
            </a:r>
            <a:r>
              <a:rPr lang="es-CL" sz="1900" dirty="0">
                <a:solidFill>
                  <a:srgbClr val="002060"/>
                </a:solidFill>
              </a:rPr>
              <a:t>: Mongólicos y americanos.</a:t>
            </a:r>
            <a:endParaRPr lang="es-CL" sz="1900" dirty="0">
              <a:solidFill>
                <a:srgbClr val="FF0066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0596F6F-FF84-4E29-91D7-2CD31AD68195}"/>
              </a:ext>
            </a:extLst>
          </p:cNvPr>
          <p:cNvSpPr/>
          <p:nvPr/>
        </p:nvSpPr>
        <p:spPr>
          <a:xfrm>
            <a:off x="1360849" y="1193129"/>
            <a:ext cx="493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</a:rPr>
              <a:t>*</a:t>
            </a:r>
            <a:r>
              <a:rPr lang="es-CL" sz="1800" b="1" u="sng" dirty="0">
                <a:solidFill>
                  <a:srgbClr val="002060"/>
                </a:solidFill>
              </a:rPr>
              <a:t>RAZA</a:t>
            </a:r>
            <a:endParaRPr lang="es-CL" sz="1800" u="sng" dirty="0">
              <a:solidFill>
                <a:srgbClr val="002060"/>
              </a:solidFill>
            </a:endParaRPr>
          </a:p>
        </p:txBody>
      </p:sp>
      <p:pic>
        <p:nvPicPr>
          <p:cNvPr id="5122" name="Picture 2" descr="Cómo se desarrollaron las “razas” humanas?">
            <a:extLst>
              <a:ext uri="{FF2B5EF4-FFF2-40B4-BE49-F238E27FC236}">
                <a16:creationId xmlns:a16="http://schemas.microsoft.com/office/drawing/2014/main" id="{27A04F69-1A4C-4665-86BF-7719731A5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56" y="2116865"/>
            <a:ext cx="3966752" cy="225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0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E5527BFE-8A74-4E24-BB9C-ABFC849D1257}"/>
              </a:ext>
            </a:extLst>
          </p:cNvPr>
          <p:cNvSpPr txBox="1"/>
          <p:nvPr/>
        </p:nvSpPr>
        <p:spPr>
          <a:xfrm>
            <a:off x="6166317" y="4616329"/>
            <a:ext cx="1314407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¡5 minutos!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907CD81B-4DCC-4816-B447-1A0DC108981C}"/>
              </a:ext>
            </a:extLst>
          </p:cNvPr>
          <p:cNvSpPr txBox="1"/>
          <p:nvPr/>
        </p:nvSpPr>
        <p:spPr>
          <a:xfrm>
            <a:off x="2977682" y="357894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ACTIVIDAD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2DC55A49-EB7E-4AC0-8C24-DB24CCED68DD}"/>
              </a:ext>
            </a:extLst>
          </p:cNvPr>
          <p:cNvSpPr txBox="1"/>
          <p:nvPr/>
        </p:nvSpPr>
        <p:spPr>
          <a:xfrm>
            <a:off x="1405606" y="1692980"/>
            <a:ext cx="3009552" cy="21852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s-CL" sz="1700" dirty="0">
              <a:solidFill>
                <a:srgbClr val="002060"/>
              </a:solidFill>
            </a:endParaRPr>
          </a:p>
          <a:p>
            <a:r>
              <a:rPr lang="es-CL" sz="1700" dirty="0">
                <a:solidFill>
                  <a:srgbClr val="002060"/>
                </a:solidFill>
              </a:rPr>
              <a:t>1) Explique el concepto cultura y en que se diferencia con la raza.</a:t>
            </a:r>
          </a:p>
          <a:p>
            <a:endParaRPr lang="es-CL" sz="1700" dirty="0">
              <a:solidFill>
                <a:srgbClr val="002060"/>
              </a:solidFill>
            </a:endParaRPr>
          </a:p>
          <a:p>
            <a:r>
              <a:rPr lang="es-CL" sz="1700" dirty="0">
                <a:solidFill>
                  <a:srgbClr val="002060"/>
                </a:solidFill>
              </a:rPr>
              <a:t>2) Escriba cinco conceptos que expliquen la cultura chilena.</a:t>
            </a:r>
            <a:endParaRPr lang="es-CL" sz="1700" i="1" dirty="0">
              <a:solidFill>
                <a:srgbClr val="00206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1D0B169-53D8-4136-B05D-B7B41876A8D6}"/>
              </a:ext>
            </a:extLst>
          </p:cNvPr>
          <p:cNvSpPr/>
          <p:nvPr/>
        </p:nvSpPr>
        <p:spPr>
          <a:xfrm>
            <a:off x="1596318" y="1175667"/>
            <a:ext cx="49322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rgbClr val="002060"/>
                </a:solidFill>
              </a:rPr>
              <a:t>*Responda las siguientes preguntas:</a:t>
            </a:r>
          </a:p>
        </p:txBody>
      </p:sp>
      <p:pic>
        <p:nvPicPr>
          <p:cNvPr id="6146" name="Picture 2" descr="Las 20 cosas que una extranjera aprendió de la cultura chilena ...">
            <a:extLst>
              <a:ext uri="{FF2B5EF4-FFF2-40B4-BE49-F238E27FC236}">
                <a16:creationId xmlns:a16="http://schemas.microsoft.com/office/drawing/2014/main" id="{8A40A5D2-FA43-4F16-B6F6-61F06767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58" y="1814868"/>
            <a:ext cx="3463568" cy="25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28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B3CFFB40-6B52-43BF-8E6B-3CE3C5E2B6BB}"/>
              </a:ext>
            </a:extLst>
          </p:cNvPr>
          <p:cNvSpPr txBox="1"/>
          <p:nvPr/>
        </p:nvSpPr>
        <p:spPr>
          <a:xfrm>
            <a:off x="3008497" y="698416"/>
            <a:ext cx="33538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000" b="1" dirty="0">
                <a:solidFill>
                  <a:srgbClr val="0070C0"/>
                </a:solidFill>
              </a:rPr>
              <a:t>MINI TEST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AC8CE68-F3AF-4014-85ED-02A895D17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699" y="1670359"/>
            <a:ext cx="3580601" cy="3154072"/>
          </a:xfrm>
          <a:prstGeom prst="rect">
            <a:avLst/>
          </a:prstGeom>
        </p:spPr>
      </p:pic>
      <p:sp>
        <p:nvSpPr>
          <p:cNvPr id="11" name="3 CuadroTexto">
            <a:extLst>
              <a:ext uri="{FF2B5EF4-FFF2-40B4-BE49-F238E27FC236}">
                <a16:creationId xmlns:a16="http://schemas.microsoft.com/office/drawing/2014/main" id="{E5527BFE-8A74-4E24-BB9C-ABFC849D1257}"/>
              </a:ext>
            </a:extLst>
          </p:cNvPr>
          <p:cNvSpPr txBox="1"/>
          <p:nvPr/>
        </p:nvSpPr>
        <p:spPr>
          <a:xfrm>
            <a:off x="6362300" y="4275807"/>
            <a:ext cx="1314407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¡5 minutos!</a:t>
            </a:r>
          </a:p>
        </p:txBody>
      </p:sp>
    </p:spTree>
    <p:extLst>
      <p:ext uri="{BB962C8B-B14F-4D97-AF65-F5344CB8AC3E}">
        <p14:creationId xmlns:p14="http://schemas.microsoft.com/office/powerpoint/2010/main" val="345080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813921F-5C1D-4CBB-82D7-AD7D96221CBC}"/>
              </a:ext>
            </a:extLst>
          </p:cNvPr>
          <p:cNvSpPr/>
          <p:nvPr/>
        </p:nvSpPr>
        <p:spPr>
          <a:xfrm>
            <a:off x="1596318" y="1109273"/>
            <a:ext cx="4932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*RESPONDA LAS SIGUIENTES PREGUNTAS. </a:t>
            </a:r>
            <a:r>
              <a:rPr lang="es-CL" b="1" dirty="0">
                <a:solidFill>
                  <a:srgbClr val="FF0066"/>
                </a:solidFill>
              </a:rPr>
              <a:t>JUSTIFIQUE </a:t>
            </a:r>
            <a:endParaRPr lang="es-CL" dirty="0">
              <a:solidFill>
                <a:srgbClr val="FF0066"/>
              </a:solidFill>
            </a:endParaRP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B3CFFB40-6B52-43BF-8E6B-3CE3C5E2B6BB}"/>
              </a:ext>
            </a:extLst>
          </p:cNvPr>
          <p:cNvSpPr txBox="1"/>
          <p:nvPr/>
        </p:nvSpPr>
        <p:spPr>
          <a:xfrm>
            <a:off x="3397851" y="356593"/>
            <a:ext cx="27238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300" b="1" u="sng" dirty="0">
                <a:solidFill>
                  <a:srgbClr val="0070C0"/>
                </a:solidFill>
              </a:rPr>
              <a:t>METACOGNICIÓN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E98D83-96BD-482F-9A32-E317E454D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2676" y="1799025"/>
            <a:ext cx="4438648" cy="28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0259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211</Words>
  <Application>Microsoft Office PowerPoint</Application>
  <PresentationFormat>Presentación en pantalla (16:9)</PresentationFormat>
  <Paragraphs>54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Segoe UI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Cristian Danoun</cp:lastModifiedBy>
  <cp:revision>68</cp:revision>
  <dcterms:modified xsi:type="dcterms:W3CDTF">2020-07-08T15:39:39Z</dcterms:modified>
</cp:coreProperties>
</file>