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2" r:id="rId3"/>
    <p:sldId id="266" r:id="rId4"/>
    <p:sldId id="272" r:id="rId5"/>
    <p:sldId id="273" r:id="rId6"/>
    <p:sldId id="274" r:id="rId7"/>
    <p:sldId id="275" r:id="rId8"/>
    <p:sldId id="267" r:id="rId9"/>
    <p:sldId id="268" r:id="rId10"/>
    <p:sldId id="270" r:id="rId11"/>
    <p:sldId id="269" r:id="rId12"/>
  </p:sldIdLst>
  <p:sldSz cx="9144000" cy="5143500" type="screen16x9"/>
  <p:notesSz cx="6858000" cy="9144000"/>
  <p:embeddedFontLst>
    <p:embeddedFont>
      <p:font typeface="Segoe UI" panose="020B0502040204020203" pitchFamily="34" charset="0"/>
      <p:regular r:id="rId14"/>
      <p:bold r:id="rId15"/>
      <p:italic r:id="rId16"/>
      <p:boldItalic r:id="rId17"/>
    </p:embeddedFont>
    <p:embeddedFont>
      <p:font typeface="Times" panose="02020603050405020304"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233A309-8F93-4EE2-9CEF-BFC97C4FF79B}">
          <p14:sldIdLst>
            <p14:sldId id="256"/>
          </p14:sldIdLst>
        </p14:section>
        <p14:section name="Sección sin título" id="{4CD48083-BEF6-4644-89E3-473EFC85FB77}">
          <p14:sldIdLst>
            <p14:sldId id="262"/>
            <p14:sldId id="266"/>
            <p14:sldId id="272"/>
            <p14:sldId id="273"/>
            <p14:sldId id="274"/>
            <p14:sldId id="275"/>
            <p14:sldId id="267"/>
            <p14:sldId id="268"/>
            <p14:sldId id="270"/>
            <p14:sldId id="269"/>
          </p14:sldIdLst>
        </p14:section>
      </p14:sectionLst>
    </p:ext>
    <p:ext uri="{EFAFB233-063F-42B5-8137-9DF3F51BA10A}">
      <p15:sldGuideLst xmlns:p15="http://schemas.microsoft.com/office/powerpoint/2012/main">
        <p15:guide id="1" pos="3069">
          <p15:clr>
            <a:srgbClr val="A4A3A4"/>
          </p15:clr>
        </p15:guide>
        <p15:guide id="2" orient="horz" pos="2884">
          <p15:clr>
            <a:srgbClr val="9AA0A6"/>
          </p15:clr>
        </p15:guide>
        <p15:guide id="3" pos="227">
          <p15:clr>
            <a:srgbClr val="9AA0A6"/>
          </p15:clr>
        </p15:guide>
        <p15:guide id="4" pos="5556">
          <p15:clr>
            <a:srgbClr val="9AA0A6"/>
          </p15:clr>
        </p15:guide>
        <p15:guide id="5" orient="horz" pos="1196">
          <p15:clr>
            <a:srgbClr val="9AA0A6"/>
          </p15:clr>
        </p15:guide>
        <p15:guide id="6" orient="horz" pos="1668">
          <p15:clr>
            <a:srgbClr val="9AA0A6"/>
          </p15:clr>
        </p15:guide>
        <p15:guide id="7" orient="horz" pos="2238">
          <p15:clr>
            <a:srgbClr val="9AA0A6"/>
          </p15:clr>
        </p15:guide>
        <p15:guide id="8" orient="horz" pos="2565">
          <p15:clr>
            <a:srgbClr val="9AA0A6"/>
          </p15:clr>
        </p15:guide>
        <p15:guide id="9" orient="horz" pos="3132">
          <p15:clr>
            <a:srgbClr val="9AA0A6"/>
          </p15:clr>
        </p15:guide>
        <p15:guide id="10" pos="751">
          <p15:clr>
            <a:srgbClr val="9AA0A6"/>
          </p15:clr>
        </p15:guide>
        <p15:guide id="11" pos="5228">
          <p15:clr>
            <a:srgbClr val="9AA0A6"/>
          </p15:clr>
        </p15:guide>
        <p15:guide id="12" orient="horz" pos="680">
          <p15:clr>
            <a:srgbClr val="9AA0A6"/>
          </p15:clr>
        </p15:guide>
        <p15:guide id="13" orient="horz" pos="204">
          <p15:clr>
            <a:srgbClr val="9AA0A6"/>
          </p15:clr>
        </p15:guide>
        <p15:guide id="14" pos="91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h+XDlNE0hhjD3GmxP+WU9q/o4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660E40-7D8B-46B3-9F43-E7BD5659BC6A}">
  <a:tblStyle styleId="{16660E40-7D8B-46B3-9F43-E7BD5659BC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pos="3069"/>
        <p:guide orient="horz" pos="2884"/>
        <p:guide pos="227"/>
        <p:guide pos="5556"/>
        <p:guide orient="horz" pos="1196"/>
        <p:guide orient="horz" pos="1668"/>
        <p:guide orient="horz" pos="2238"/>
        <p:guide orient="horz" pos="2565"/>
        <p:guide orient="horz" pos="3132"/>
        <p:guide pos="751"/>
        <p:guide pos="5228"/>
        <p:guide orient="horz" pos="680"/>
        <p:guide orient="horz" pos="204"/>
        <p:guide pos="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57309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2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55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565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4884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0524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646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3927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711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82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19250" y="-231213"/>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1392865" y="3467205"/>
            <a:ext cx="6915084" cy="15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NIVEL:</a:t>
            </a:r>
            <a:r>
              <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 </a:t>
            </a:r>
            <a:r>
              <a:rPr lang="es-CL" altLang="es-CL" sz="1400" dirty="0">
                <a:solidFill>
                  <a:srgbClr val="0070C0"/>
                </a:solidFill>
              </a:rPr>
              <a:t>III Y </a:t>
            </a:r>
            <a:r>
              <a:rPr lang="es-CL" altLang="es-CL" sz="1400" dirty="0" err="1">
                <a:solidFill>
                  <a:srgbClr val="0070C0"/>
                </a:solidFill>
              </a:rPr>
              <a:t>IV°</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DOCENTE: </a:t>
            </a:r>
            <a:r>
              <a:rPr lang="es-CL" altLang="es-CL" sz="1400" dirty="0">
                <a:solidFill>
                  <a:srgbClr val="0070C0"/>
                </a:solidFill>
              </a:rPr>
              <a:t>CRISTIAN DANOUN</a:t>
            </a:r>
          </a:p>
          <a:p>
            <a:pPr marL="0" indent="0" algn="l">
              <a:spcBef>
                <a:spcPct val="0"/>
              </a:spcBef>
              <a:buClrTx/>
              <a:buSzTx/>
              <a:buNone/>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UNIDAD: </a:t>
            </a:r>
            <a:r>
              <a:rPr lang="es-CL" altLang="es-CL" sz="1400" dirty="0">
                <a:solidFill>
                  <a:srgbClr val="0070C0"/>
                </a:solidFill>
              </a:rPr>
              <a:t>TALLER 6</a:t>
            </a: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TEMA: </a:t>
            </a:r>
            <a:r>
              <a:rPr lang="es-CL" altLang="es-CL" sz="1400" dirty="0">
                <a:solidFill>
                  <a:srgbClr val="0070C0"/>
                </a:solidFill>
              </a:rPr>
              <a:t>INECUACIONES</a:t>
            </a:r>
          </a:p>
          <a:p>
            <a:pPr marL="0" indent="0" algn="l">
              <a:spcBef>
                <a:spcPct val="0"/>
              </a:spcBef>
              <a:buClrTx/>
              <a:buSzTx/>
              <a:buNone/>
              <a:defRPr/>
            </a:pPr>
            <a:r>
              <a:rPr lang="es-CL" altLang="es-CL" sz="1400" b="1" noProof="0" dirty="0">
                <a:solidFill>
                  <a:srgbClr val="0070C0"/>
                </a:solidFill>
              </a:rPr>
              <a:t>FECHA ENTREGA: </a:t>
            </a:r>
            <a:r>
              <a:rPr lang="es-CL" altLang="es-CL" sz="1400" b="1" dirty="0">
                <a:solidFill>
                  <a:srgbClr val="0070C0"/>
                </a:solidFill>
              </a:rPr>
              <a:t>19 JULIO</a:t>
            </a:r>
            <a:endParaRPr lang="es-CL" altLang="es-CL" sz="1400" dirty="0">
              <a:solidFill>
                <a:srgbClr val="0070C0"/>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kumimoji="0" lang="es-CL" altLang="es-CL" sz="20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p:txBody>
      </p:sp>
      <p:sp>
        <p:nvSpPr>
          <p:cNvPr id="4" name="3 CuadroTexto"/>
          <p:cNvSpPr txBox="1"/>
          <p:nvPr/>
        </p:nvSpPr>
        <p:spPr>
          <a:xfrm>
            <a:off x="1817038" y="1467519"/>
            <a:ext cx="5825634" cy="553998"/>
          </a:xfrm>
          <a:prstGeom prst="rect">
            <a:avLst/>
          </a:prstGeom>
          <a:noFill/>
        </p:spPr>
        <p:txBody>
          <a:bodyPr wrap="none" rtlCol="0">
            <a:spAutoFit/>
          </a:bodyPr>
          <a:lstStyle/>
          <a:p>
            <a:r>
              <a:rPr lang="es-CL" sz="3000" b="1" dirty="0">
                <a:solidFill>
                  <a:srgbClr val="0070C0"/>
                </a:solidFill>
              </a:rPr>
              <a:t>ASIGNATURA: MATEMÁTICAS</a:t>
            </a:r>
          </a:p>
        </p:txBody>
      </p:sp>
      <p:sp>
        <p:nvSpPr>
          <p:cNvPr id="5" name="3 CuadroTexto">
            <a:extLst>
              <a:ext uri="{FF2B5EF4-FFF2-40B4-BE49-F238E27FC236}">
                <a16:creationId xmlns:a16="http://schemas.microsoft.com/office/drawing/2014/main" id="{8650D585-6B22-49C6-A3BE-303E4873B84F}"/>
              </a:ext>
            </a:extLst>
          </p:cNvPr>
          <p:cNvSpPr txBox="1"/>
          <p:nvPr/>
        </p:nvSpPr>
        <p:spPr>
          <a:xfrm>
            <a:off x="1392865" y="2421665"/>
            <a:ext cx="7293935" cy="584775"/>
          </a:xfrm>
          <a:prstGeom prst="rect">
            <a:avLst/>
          </a:prstGeom>
          <a:noFill/>
        </p:spPr>
        <p:txBody>
          <a:bodyPr vert="horz" wrap="square" rtlCol="0">
            <a:spAutoFit/>
          </a:bodyPr>
          <a:lstStyle/>
          <a:p>
            <a:r>
              <a:rPr lang="es-CL" sz="1600" b="1" dirty="0">
                <a:solidFill>
                  <a:srgbClr val="FF0066"/>
                </a:solidFill>
              </a:rPr>
              <a:t>OBJETIVO DE LA CLASE : APLICAR INECUACIONES LINEALES DE FORMA PERSEVERANTE.</a:t>
            </a:r>
          </a:p>
        </p:txBody>
      </p:sp>
      <p:sp>
        <p:nvSpPr>
          <p:cNvPr id="6" name="3 CuadroTexto">
            <a:extLst>
              <a:ext uri="{FF2B5EF4-FFF2-40B4-BE49-F238E27FC236}">
                <a16:creationId xmlns:a16="http://schemas.microsoft.com/office/drawing/2014/main" id="{5DDC2185-0395-497F-A35D-EB721B9FBE26}"/>
              </a:ext>
            </a:extLst>
          </p:cNvPr>
          <p:cNvSpPr txBox="1"/>
          <p:nvPr/>
        </p:nvSpPr>
        <p:spPr>
          <a:xfrm>
            <a:off x="1366851" y="3063074"/>
            <a:ext cx="6410297" cy="338554"/>
          </a:xfrm>
          <a:prstGeom prst="rect">
            <a:avLst/>
          </a:prstGeom>
          <a:noFill/>
        </p:spPr>
        <p:txBody>
          <a:bodyPr vert="horz" wrap="square" rtlCol="0">
            <a:spAutoFit/>
          </a:bodyPr>
          <a:lstStyle/>
          <a:p>
            <a:r>
              <a:rPr lang="es-CL" sz="1600" b="1" dirty="0">
                <a:solidFill>
                  <a:srgbClr val="00B0F0"/>
                </a:solidFill>
              </a:rPr>
              <a:t>PROPÓSITO: ¡CREE EN TI, TÚ PUEDES HACERLO!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4" name="3 CuadroTexto"/>
          <p:cNvSpPr txBox="1"/>
          <p:nvPr/>
        </p:nvSpPr>
        <p:spPr>
          <a:xfrm>
            <a:off x="3419116" y="249125"/>
            <a:ext cx="2723823" cy="446276"/>
          </a:xfrm>
          <a:prstGeom prst="rect">
            <a:avLst/>
          </a:prstGeom>
          <a:noFill/>
        </p:spPr>
        <p:txBody>
          <a:bodyPr wrap="none" rtlCol="0">
            <a:spAutoFit/>
          </a:bodyPr>
          <a:lstStyle/>
          <a:p>
            <a:r>
              <a:rPr lang="es-CL" sz="2300" b="1" u="sng" dirty="0">
                <a:solidFill>
                  <a:srgbClr val="0070C0"/>
                </a:solidFill>
              </a:rPr>
              <a:t>METACOGNICIÓN</a:t>
            </a:r>
          </a:p>
        </p:txBody>
      </p:sp>
      <p:pic>
        <p:nvPicPr>
          <p:cNvPr id="2" name="Imagen 1">
            <a:extLst>
              <a:ext uri="{FF2B5EF4-FFF2-40B4-BE49-F238E27FC236}">
                <a16:creationId xmlns:a16="http://schemas.microsoft.com/office/drawing/2014/main" id="{8CF0160D-B312-4ACF-8FA8-8DBA45ACB115}"/>
              </a:ext>
            </a:extLst>
          </p:cNvPr>
          <p:cNvPicPr>
            <a:picLocks noChangeAspect="1"/>
          </p:cNvPicPr>
          <p:nvPr/>
        </p:nvPicPr>
        <p:blipFill>
          <a:blip r:embed="rId4"/>
          <a:stretch>
            <a:fillRect/>
          </a:stretch>
        </p:blipFill>
        <p:spPr>
          <a:xfrm>
            <a:off x="2562448" y="780613"/>
            <a:ext cx="4701442" cy="4113762"/>
          </a:xfrm>
          <a:prstGeom prst="rect">
            <a:avLst/>
          </a:prstGeom>
        </p:spPr>
      </p:pic>
      <p:sp>
        <p:nvSpPr>
          <p:cNvPr id="5" name="3 CuadroTexto">
            <a:extLst>
              <a:ext uri="{FF2B5EF4-FFF2-40B4-BE49-F238E27FC236}">
                <a16:creationId xmlns:a16="http://schemas.microsoft.com/office/drawing/2014/main" id="{4472CCAD-59F1-4F45-A86B-D3CFD6884212}"/>
              </a:ext>
            </a:extLst>
          </p:cNvPr>
          <p:cNvSpPr txBox="1"/>
          <p:nvPr/>
        </p:nvSpPr>
        <p:spPr>
          <a:xfrm>
            <a:off x="127591" y="1417588"/>
            <a:ext cx="2721935" cy="707886"/>
          </a:xfrm>
          <a:prstGeom prst="rect">
            <a:avLst/>
          </a:prstGeom>
          <a:noFill/>
        </p:spPr>
        <p:txBody>
          <a:bodyPr wrap="square" rtlCol="0">
            <a:spAutoFit/>
          </a:bodyPr>
          <a:lstStyle/>
          <a:p>
            <a:r>
              <a:rPr lang="es-CL" sz="2000" i="1" dirty="0">
                <a:solidFill>
                  <a:srgbClr val="0070C0"/>
                </a:solidFill>
              </a:rPr>
              <a:t>* </a:t>
            </a:r>
            <a:r>
              <a:rPr lang="es-CL" sz="2000" dirty="0">
                <a:solidFill>
                  <a:srgbClr val="0070C0"/>
                </a:solidFill>
              </a:rPr>
              <a:t>Responde las siguientes preguntas:</a:t>
            </a:r>
          </a:p>
        </p:txBody>
      </p:sp>
    </p:spTree>
    <p:extLst>
      <p:ext uri="{BB962C8B-B14F-4D97-AF65-F5344CB8AC3E}">
        <p14:creationId xmlns:p14="http://schemas.microsoft.com/office/powerpoint/2010/main" val="125421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4" name="3 CuadroTexto"/>
          <p:cNvSpPr txBox="1"/>
          <p:nvPr/>
        </p:nvSpPr>
        <p:spPr>
          <a:xfrm>
            <a:off x="3769990" y="312922"/>
            <a:ext cx="1300356" cy="446276"/>
          </a:xfrm>
          <a:prstGeom prst="rect">
            <a:avLst/>
          </a:prstGeom>
          <a:noFill/>
        </p:spPr>
        <p:txBody>
          <a:bodyPr wrap="none" rtlCol="0">
            <a:spAutoFit/>
          </a:bodyPr>
          <a:lstStyle/>
          <a:p>
            <a:r>
              <a:rPr lang="es-CL" sz="2300" b="1" u="sng" dirty="0">
                <a:solidFill>
                  <a:srgbClr val="0070C0"/>
                </a:solidFill>
              </a:rPr>
              <a:t>CIERRE</a:t>
            </a:r>
          </a:p>
        </p:txBody>
      </p:sp>
      <p:sp>
        <p:nvSpPr>
          <p:cNvPr id="9" name="3 CuadroTexto">
            <a:extLst>
              <a:ext uri="{FF2B5EF4-FFF2-40B4-BE49-F238E27FC236}">
                <a16:creationId xmlns:a16="http://schemas.microsoft.com/office/drawing/2014/main" id="{1ACB31EC-926A-4446-B35F-887E69D2A48B}"/>
              </a:ext>
            </a:extLst>
          </p:cNvPr>
          <p:cNvSpPr txBox="1"/>
          <p:nvPr/>
        </p:nvSpPr>
        <p:spPr>
          <a:xfrm>
            <a:off x="214014" y="1540704"/>
            <a:ext cx="2321026" cy="1015663"/>
          </a:xfrm>
          <a:prstGeom prst="rect">
            <a:avLst/>
          </a:prstGeom>
          <a:noFill/>
        </p:spPr>
        <p:txBody>
          <a:bodyPr wrap="square" rtlCol="0">
            <a:spAutoFit/>
          </a:bodyPr>
          <a:lstStyle/>
          <a:p>
            <a:r>
              <a:rPr lang="es-CL" sz="2000" dirty="0">
                <a:solidFill>
                  <a:srgbClr val="0070C0"/>
                </a:solidFill>
              </a:rPr>
              <a:t>¿En qué escalón te encuentras hoy día? ¿Por qué?</a:t>
            </a:r>
          </a:p>
        </p:txBody>
      </p:sp>
      <p:pic>
        <p:nvPicPr>
          <p:cNvPr id="5" name="Imagen 4">
            <a:extLst>
              <a:ext uri="{FF2B5EF4-FFF2-40B4-BE49-F238E27FC236}">
                <a16:creationId xmlns:a16="http://schemas.microsoft.com/office/drawing/2014/main" id="{112F170C-5A57-4870-B7D0-37092C109823}"/>
              </a:ext>
            </a:extLst>
          </p:cNvPr>
          <p:cNvPicPr>
            <a:picLocks noChangeAspect="1"/>
          </p:cNvPicPr>
          <p:nvPr/>
        </p:nvPicPr>
        <p:blipFill>
          <a:blip r:embed="rId4"/>
          <a:stretch>
            <a:fillRect/>
          </a:stretch>
        </p:blipFill>
        <p:spPr>
          <a:xfrm>
            <a:off x="2535040" y="1115828"/>
            <a:ext cx="5429250" cy="3714750"/>
          </a:xfrm>
          <a:prstGeom prst="rect">
            <a:avLst/>
          </a:prstGeom>
        </p:spPr>
      </p:pic>
      <p:sp>
        <p:nvSpPr>
          <p:cNvPr id="10" name="3 CuadroTexto">
            <a:extLst>
              <a:ext uri="{FF2B5EF4-FFF2-40B4-BE49-F238E27FC236}">
                <a16:creationId xmlns:a16="http://schemas.microsoft.com/office/drawing/2014/main" id="{9D528D28-44A5-429D-8243-78367932BA0A}"/>
              </a:ext>
            </a:extLst>
          </p:cNvPr>
          <p:cNvSpPr txBox="1"/>
          <p:nvPr/>
        </p:nvSpPr>
        <p:spPr>
          <a:xfrm>
            <a:off x="118632" y="4346288"/>
            <a:ext cx="1805861" cy="40011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2000" b="1" dirty="0">
                <a:solidFill>
                  <a:schemeClr val="tx1"/>
                </a:solidFill>
              </a:rPr>
              <a:t>¡CREE EN TÍ!</a:t>
            </a:r>
          </a:p>
        </p:txBody>
      </p:sp>
      <p:sp>
        <p:nvSpPr>
          <p:cNvPr id="11" name="3 CuadroTexto">
            <a:extLst>
              <a:ext uri="{FF2B5EF4-FFF2-40B4-BE49-F238E27FC236}">
                <a16:creationId xmlns:a16="http://schemas.microsoft.com/office/drawing/2014/main" id="{E3EF46D8-806A-4100-9080-7502D3C72D41}"/>
              </a:ext>
            </a:extLst>
          </p:cNvPr>
          <p:cNvSpPr txBox="1"/>
          <p:nvPr/>
        </p:nvSpPr>
        <p:spPr>
          <a:xfrm>
            <a:off x="118632" y="2571750"/>
            <a:ext cx="2830818" cy="400110"/>
          </a:xfrm>
          <a:prstGeom prst="rect">
            <a:avLst/>
          </a:prstGeom>
          <a:noFill/>
        </p:spPr>
        <p:txBody>
          <a:bodyPr wrap="square" rtlCol="0">
            <a:spAutoFit/>
          </a:bodyPr>
          <a:lstStyle/>
          <a:p>
            <a:r>
              <a:rPr lang="es-CL" sz="2000" b="1" i="1" dirty="0">
                <a:solidFill>
                  <a:srgbClr val="FF0066"/>
                </a:solidFill>
              </a:rPr>
              <a:t>*AUTOEVALÚATE</a:t>
            </a:r>
          </a:p>
        </p:txBody>
      </p:sp>
    </p:spTree>
    <p:extLst>
      <p:ext uri="{BB962C8B-B14F-4D97-AF65-F5344CB8AC3E}">
        <p14:creationId xmlns:p14="http://schemas.microsoft.com/office/powerpoint/2010/main" val="342297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20" name="Google Shape;120;p11"/>
          <p:cNvSpPr txBox="1"/>
          <p:nvPr/>
        </p:nvSpPr>
        <p:spPr>
          <a:xfrm flipH="1">
            <a:off x="-1264375" y="304800"/>
            <a:ext cx="656400" cy="2224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300"/>
              </a:spcBef>
              <a:spcAft>
                <a:spcPts val="130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 name="3 CuadroTexto">
            <a:extLst>
              <a:ext uri="{FF2B5EF4-FFF2-40B4-BE49-F238E27FC236}">
                <a16:creationId xmlns:a16="http://schemas.microsoft.com/office/drawing/2014/main" id="{93B04ADC-4EB2-4A9A-834D-5D94848CFD6A}"/>
              </a:ext>
            </a:extLst>
          </p:cNvPr>
          <p:cNvSpPr txBox="1"/>
          <p:nvPr/>
        </p:nvSpPr>
        <p:spPr>
          <a:xfrm>
            <a:off x="7283304" y="304800"/>
            <a:ext cx="149919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¡TÚ PUEDES!</a:t>
            </a:r>
          </a:p>
        </p:txBody>
      </p:sp>
      <p:sp>
        <p:nvSpPr>
          <p:cNvPr id="4" name="3 CuadroTexto">
            <a:extLst>
              <a:ext uri="{FF2B5EF4-FFF2-40B4-BE49-F238E27FC236}">
                <a16:creationId xmlns:a16="http://schemas.microsoft.com/office/drawing/2014/main" id="{6AC8E205-0819-49E1-BB0D-AB9F3B337853}"/>
              </a:ext>
            </a:extLst>
          </p:cNvPr>
          <p:cNvSpPr txBox="1"/>
          <p:nvPr/>
        </p:nvSpPr>
        <p:spPr>
          <a:xfrm>
            <a:off x="2977682" y="304800"/>
            <a:ext cx="3188635" cy="446276"/>
          </a:xfrm>
          <a:prstGeom prst="rect">
            <a:avLst/>
          </a:prstGeom>
          <a:noFill/>
        </p:spPr>
        <p:txBody>
          <a:bodyPr vert="horz" wrap="square" rtlCol="0">
            <a:spAutoFit/>
          </a:bodyPr>
          <a:lstStyle/>
          <a:p>
            <a:pPr algn="ctr"/>
            <a:r>
              <a:rPr lang="es-CL" sz="2300" b="1" u="sng" dirty="0">
                <a:solidFill>
                  <a:srgbClr val="0070C0"/>
                </a:solidFill>
              </a:rPr>
              <a:t>HAZ AHORA</a:t>
            </a:r>
          </a:p>
        </p:txBody>
      </p:sp>
      <p:sp>
        <p:nvSpPr>
          <p:cNvPr id="6" name="3 CuadroTexto">
            <a:extLst>
              <a:ext uri="{FF2B5EF4-FFF2-40B4-BE49-F238E27FC236}">
                <a16:creationId xmlns:a16="http://schemas.microsoft.com/office/drawing/2014/main" id="{A82AB428-BB6A-4406-BF17-857DCA7251B6}"/>
              </a:ext>
            </a:extLst>
          </p:cNvPr>
          <p:cNvSpPr txBox="1"/>
          <p:nvPr/>
        </p:nvSpPr>
        <p:spPr>
          <a:xfrm>
            <a:off x="1465123" y="1790686"/>
            <a:ext cx="3025118" cy="2585323"/>
          </a:xfrm>
          <a:prstGeom prst="rect">
            <a:avLst/>
          </a:prstGeom>
          <a:noFill/>
        </p:spPr>
        <p:txBody>
          <a:bodyPr vert="horz" wrap="square" rtlCol="0">
            <a:spAutoFit/>
          </a:bodyPr>
          <a:lstStyle/>
          <a:p>
            <a:r>
              <a:rPr lang="es-CL" sz="1800" dirty="0">
                <a:solidFill>
                  <a:srgbClr val="002060"/>
                </a:solidFill>
              </a:rPr>
              <a:t>1) ¿Quiénes no pudieron ingresar a la fiesta? ¿Quiénes si?</a:t>
            </a:r>
          </a:p>
          <a:p>
            <a:endParaRPr lang="es-CL" sz="1800" dirty="0">
              <a:solidFill>
                <a:srgbClr val="002060"/>
              </a:solidFill>
            </a:endParaRPr>
          </a:p>
          <a:p>
            <a:endParaRPr lang="es-CL" sz="1800" dirty="0">
              <a:solidFill>
                <a:srgbClr val="002060"/>
              </a:solidFill>
            </a:endParaRPr>
          </a:p>
          <a:p>
            <a:r>
              <a:rPr lang="es-CL" sz="1800" dirty="0">
                <a:solidFill>
                  <a:srgbClr val="002060"/>
                </a:solidFill>
              </a:rPr>
              <a:t>2) ¿Qué conector (“y”, “</a:t>
            </a:r>
            <a:r>
              <a:rPr lang="es-CL" sz="1800" dirty="0" err="1">
                <a:solidFill>
                  <a:srgbClr val="002060"/>
                </a:solidFill>
              </a:rPr>
              <a:t>ó</a:t>
            </a:r>
            <a:r>
              <a:rPr lang="es-CL" sz="1800" dirty="0">
                <a:solidFill>
                  <a:srgbClr val="002060"/>
                </a:solidFill>
              </a:rPr>
              <a:t>”) permitía entrar a la fiesta?</a:t>
            </a:r>
          </a:p>
          <a:p>
            <a:endParaRPr lang="es-CL" sz="1800" dirty="0">
              <a:solidFill>
                <a:srgbClr val="002060"/>
              </a:solidFill>
            </a:endParaRPr>
          </a:p>
          <a:p>
            <a:r>
              <a:rPr lang="es-CL" sz="1800" b="1" dirty="0">
                <a:solidFill>
                  <a:srgbClr val="002060"/>
                </a:solidFill>
              </a:rPr>
              <a:t>*Justifique su respuesta</a:t>
            </a:r>
            <a:r>
              <a:rPr lang="es-CL" sz="1800" dirty="0">
                <a:solidFill>
                  <a:srgbClr val="002060"/>
                </a:solidFill>
              </a:rPr>
              <a:t>.</a:t>
            </a:r>
            <a:endParaRPr lang="es-CL" sz="2000" dirty="0">
              <a:solidFill>
                <a:srgbClr val="002060"/>
              </a:solidFill>
            </a:endParaRPr>
          </a:p>
        </p:txBody>
      </p:sp>
      <p:sp>
        <p:nvSpPr>
          <p:cNvPr id="5" name="Rectángulo 4">
            <a:extLst>
              <a:ext uri="{FF2B5EF4-FFF2-40B4-BE49-F238E27FC236}">
                <a16:creationId xmlns:a16="http://schemas.microsoft.com/office/drawing/2014/main" id="{AE991048-6066-4666-B3D0-43E8880307A8}"/>
              </a:ext>
            </a:extLst>
          </p:cNvPr>
          <p:cNvSpPr/>
          <p:nvPr/>
        </p:nvSpPr>
        <p:spPr>
          <a:xfrm>
            <a:off x="1589413" y="940021"/>
            <a:ext cx="7079850" cy="553998"/>
          </a:xfrm>
          <a:prstGeom prst="rect">
            <a:avLst/>
          </a:prstGeom>
        </p:spPr>
        <p:txBody>
          <a:bodyPr wrap="square">
            <a:spAutoFit/>
          </a:bodyPr>
          <a:lstStyle/>
          <a:p>
            <a:r>
              <a:rPr lang="es-CL" sz="1500" b="1" dirty="0">
                <a:solidFill>
                  <a:srgbClr val="002060"/>
                </a:solidFill>
              </a:rPr>
              <a:t>*Doce amigos fueron invitados a una fiesta, en la que exigían ingresar con corbata y chaqueta. Observando el siguiente diagrama, responda:</a:t>
            </a:r>
            <a:endParaRPr lang="es-CL" sz="1500" dirty="0">
              <a:solidFill>
                <a:srgbClr val="002060"/>
              </a:solidFill>
            </a:endParaRPr>
          </a:p>
        </p:txBody>
      </p:sp>
      <p:pic>
        <p:nvPicPr>
          <p:cNvPr id="7" name="Imagen 6">
            <a:extLst>
              <a:ext uri="{FF2B5EF4-FFF2-40B4-BE49-F238E27FC236}">
                <a16:creationId xmlns:a16="http://schemas.microsoft.com/office/drawing/2014/main" id="{1620DB89-160F-4814-9D21-5F66C90AEB9E}"/>
              </a:ext>
            </a:extLst>
          </p:cNvPr>
          <p:cNvPicPr>
            <a:picLocks noChangeAspect="1"/>
          </p:cNvPicPr>
          <p:nvPr/>
        </p:nvPicPr>
        <p:blipFill>
          <a:blip r:embed="rId4"/>
          <a:stretch>
            <a:fillRect/>
          </a:stretch>
        </p:blipFill>
        <p:spPr>
          <a:xfrm>
            <a:off x="4391469" y="2069361"/>
            <a:ext cx="4391025" cy="251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319815"/>
            <a:ext cx="4359066" cy="769441"/>
          </a:xfrm>
          <a:prstGeom prst="rect">
            <a:avLst/>
          </a:prstGeom>
          <a:noFill/>
        </p:spPr>
        <p:txBody>
          <a:bodyPr vert="horz" wrap="square" rtlCol="0">
            <a:spAutoFit/>
          </a:bodyPr>
          <a:lstStyle/>
          <a:p>
            <a:pPr algn="ctr"/>
            <a:r>
              <a:rPr lang="es-CL" sz="2200" b="1" u="sng" dirty="0">
                <a:solidFill>
                  <a:srgbClr val="0070C0"/>
                </a:solidFill>
              </a:rPr>
              <a:t>INECUACIONES CON UNA INCÓGNITA.</a:t>
            </a:r>
          </a:p>
        </p:txBody>
      </p:sp>
      <p:sp>
        <p:nvSpPr>
          <p:cNvPr id="9" name="3 CuadroTexto">
            <a:extLst>
              <a:ext uri="{FF2B5EF4-FFF2-40B4-BE49-F238E27FC236}">
                <a16:creationId xmlns:a16="http://schemas.microsoft.com/office/drawing/2014/main" id="{F52AC760-0118-4EF6-9BD9-417C679DAB66}"/>
              </a:ext>
            </a:extLst>
          </p:cNvPr>
          <p:cNvSpPr txBox="1"/>
          <p:nvPr/>
        </p:nvSpPr>
        <p:spPr>
          <a:xfrm>
            <a:off x="1527383" y="3655531"/>
            <a:ext cx="1917566" cy="553998"/>
          </a:xfrm>
          <a:prstGeom prst="rect">
            <a:avLst/>
          </a:prstGeom>
          <a:noFill/>
        </p:spPr>
        <p:txBody>
          <a:bodyPr vert="horz" wrap="square" rtlCol="0">
            <a:spAutoFit/>
          </a:bodyPr>
          <a:lstStyle/>
          <a:p>
            <a:r>
              <a:rPr lang="es-CL" sz="1500" b="1" dirty="0">
                <a:solidFill>
                  <a:srgbClr val="FF0066"/>
                </a:solidFill>
              </a:rPr>
              <a:t>*</a:t>
            </a:r>
            <a:r>
              <a:rPr lang="es-CL" sz="1500" b="1" u="sng" dirty="0">
                <a:solidFill>
                  <a:srgbClr val="FF0066"/>
                </a:solidFill>
              </a:rPr>
              <a:t>OJO:</a:t>
            </a:r>
            <a:r>
              <a:rPr lang="es-CL" sz="1500" b="1" dirty="0">
                <a:solidFill>
                  <a:srgbClr val="002060"/>
                </a:solidFill>
              </a:rPr>
              <a:t> "a” nunca puede ser 0.</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¡MOTÍVATE!</a:t>
            </a:r>
          </a:p>
        </p:txBody>
      </p:sp>
      <p:sp>
        <p:nvSpPr>
          <p:cNvPr id="15" name="3 CuadroTexto">
            <a:extLst>
              <a:ext uri="{FF2B5EF4-FFF2-40B4-BE49-F238E27FC236}">
                <a16:creationId xmlns:a16="http://schemas.microsoft.com/office/drawing/2014/main" id="{6CB47D0D-2C52-4C74-AEFC-3CCF9DE4B81D}"/>
              </a:ext>
            </a:extLst>
          </p:cNvPr>
          <p:cNvSpPr txBox="1"/>
          <p:nvPr/>
        </p:nvSpPr>
        <p:spPr>
          <a:xfrm>
            <a:off x="5344156" y="2155986"/>
            <a:ext cx="2220761" cy="323165"/>
          </a:xfrm>
          <a:prstGeom prst="rect">
            <a:avLst/>
          </a:prstGeom>
          <a:noFill/>
        </p:spPr>
        <p:txBody>
          <a:bodyPr vert="horz" wrap="square" rtlCol="0">
            <a:spAutoFit/>
          </a:bodyPr>
          <a:lstStyle/>
          <a:p>
            <a:r>
              <a:rPr lang="es-CL" sz="1500" b="1" u="sng" dirty="0">
                <a:solidFill>
                  <a:srgbClr val="FF0066"/>
                </a:solidFill>
              </a:rPr>
              <a:t>REPRESENTACIONES</a:t>
            </a:r>
            <a:endParaRPr lang="es-CL" sz="1500" dirty="0">
              <a:solidFill>
                <a:srgbClr val="FF0066"/>
              </a:solidFill>
            </a:endParaRPr>
          </a:p>
        </p:txBody>
      </p:sp>
      <p:pic>
        <p:nvPicPr>
          <p:cNvPr id="17" name="Imagen 16">
            <a:extLst>
              <a:ext uri="{FF2B5EF4-FFF2-40B4-BE49-F238E27FC236}">
                <a16:creationId xmlns:a16="http://schemas.microsoft.com/office/drawing/2014/main" id="{4759147A-FF1C-4D93-9156-02F5FC1683D8}"/>
              </a:ext>
            </a:extLst>
          </p:cNvPr>
          <p:cNvPicPr>
            <a:picLocks noChangeAspect="1"/>
          </p:cNvPicPr>
          <p:nvPr/>
        </p:nvPicPr>
        <p:blipFill>
          <a:blip r:embed="rId4"/>
          <a:stretch>
            <a:fillRect/>
          </a:stretch>
        </p:blipFill>
        <p:spPr>
          <a:xfrm>
            <a:off x="5206762" y="2601287"/>
            <a:ext cx="2495550" cy="2019300"/>
          </a:xfrm>
          <a:prstGeom prst="rect">
            <a:avLst/>
          </a:prstGeom>
        </p:spPr>
      </p:pic>
      <p:pic>
        <p:nvPicPr>
          <p:cNvPr id="18" name="Imagen 17">
            <a:extLst>
              <a:ext uri="{FF2B5EF4-FFF2-40B4-BE49-F238E27FC236}">
                <a16:creationId xmlns:a16="http://schemas.microsoft.com/office/drawing/2014/main" id="{A6703ED8-9CC9-43D0-A951-021F51363FD7}"/>
              </a:ext>
            </a:extLst>
          </p:cNvPr>
          <p:cNvPicPr>
            <a:picLocks noChangeAspect="1"/>
          </p:cNvPicPr>
          <p:nvPr/>
        </p:nvPicPr>
        <p:blipFill>
          <a:blip r:embed="rId5"/>
          <a:stretch>
            <a:fillRect/>
          </a:stretch>
        </p:blipFill>
        <p:spPr>
          <a:xfrm>
            <a:off x="1784294" y="2443963"/>
            <a:ext cx="2581275" cy="647700"/>
          </a:xfrm>
          <a:prstGeom prst="rect">
            <a:avLst/>
          </a:prstGeom>
        </p:spPr>
      </p:pic>
      <p:sp>
        <p:nvSpPr>
          <p:cNvPr id="19" name="3 CuadroTexto">
            <a:extLst>
              <a:ext uri="{FF2B5EF4-FFF2-40B4-BE49-F238E27FC236}">
                <a16:creationId xmlns:a16="http://schemas.microsoft.com/office/drawing/2014/main" id="{7D686953-2162-4D27-99F9-A35418C7A543}"/>
              </a:ext>
            </a:extLst>
          </p:cNvPr>
          <p:cNvSpPr txBox="1"/>
          <p:nvPr/>
        </p:nvSpPr>
        <p:spPr>
          <a:xfrm>
            <a:off x="1527383" y="1326098"/>
            <a:ext cx="7294380" cy="553998"/>
          </a:xfrm>
          <a:prstGeom prst="rect">
            <a:avLst/>
          </a:prstGeom>
          <a:noFill/>
        </p:spPr>
        <p:txBody>
          <a:bodyPr vert="horz" wrap="square" rtlCol="0">
            <a:spAutoFit/>
          </a:bodyPr>
          <a:lstStyle/>
          <a:p>
            <a:r>
              <a:rPr lang="es-CL" sz="1500" b="1" u="sng" dirty="0">
                <a:solidFill>
                  <a:srgbClr val="002060"/>
                </a:solidFill>
              </a:rPr>
              <a:t>DEF</a:t>
            </a:r>
            <a:r>
              <a:rPr lang="es-CL" sz="1500" b="1" dirty="0">
                <a:solidFill>
                  <a:srgbClr val="002060"/>
                </a:solidFill>
              </a:rPr>
              <a:t>: </a:t>
            </a:r>
            <a:r>
              <a:rPr lang="es-CL" sz="1500" dirty="0">
                <a:solidFill>
                  <a:srgbClr val="002060"/>
                </a:solidFill>
              </a:rPr>
              <a:t>Es la reunión de una o más inecuaciones de primer grado con una incógnita (“x”) y coeficientes reales.</a:t>
            </a:r>
          </a:p>
        </p:txBody>
      </p:sp>
    </p:spTree>
    <p:extLst>
      <p:ext uri="{BB962C8B-B14F-4D97-AF65-F5344CB8AC3E}">
        <p14:creationId xmlns:p14="http://schemas.microsoft.com/office/powerpoint/2010/main" val="375685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435231"/>
            <a:ext cx="4359066" cy="446276"/>
          </a:xfrm>
          <a:prstGeom prst="rect">
            <a:avLst/>
          </a:prstGeom>
          <a:noFill/>
        </p:spPr>
        <p:txBody>
          <a:bodyPr vert="horz" wrap="square" rtlCol="0">
            <a:spAutoFit/>
          </a:bodyPr>
          <a:lstStyle/>
          <a:p>
            <a:pPr algn="ctr"/>
            <a:r>
              <a:rPr lang="es-CL" sz="2300" b="1" u="sng" dirty="0">
                <a:solidFill>
                  <a:srgbClr val="0070C0"/>
                </a:solidFill>
              </a:rPr>
              <a:t>EJEMPLO 1</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169581"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¡SUERTE!</a:t>
            </a:r>
          </a:p>
        </p:txBody>
      </p:sp>
      <p:pic>
        <p:nvPicPr>
          <p:cNvPr id="3" name="Imagen 2">
            <a:extLst>
              <a:ext uri="{FF2B5EF4-FFF2-40B4-BE49-F238E27FC236}">
                <a16:creationId xmlns:a16="http://schemas.microsoft.com/office/drawing/2014/main" id="{A052A2B1-F98A-4D1B-8154-25CDC35EBBD6}"/>
              </a:ext>
            </a:extLst>
          </p:cNvPr>
          <p:cNvPicPr>
            <a:picLocks noChangeAspect="1"/>
          </p:cNvPicPr>
          <p:nvPr/>
        </p:nvPicPr>
        <p:blipFill>
          <a:blip r:embed="rId4"/>
          <a:stretch>
            <a:fillRect/>
          </a:stretch>
        </p:blipFill>
        <p:spPr>
          <a:xfrm>
            <a:off x="1959602" y="1250676"/>
            <a:ext cx="5919123" cy="3360949"/>
          </a:xfrm>
          <a:prstGeom prst="rect">
            <a:avLst/>
          </a:prstGeom>
        </p:spPr>
      </p:pic>
    </p:spTree>
    <p:extLst>
      <p:ext uri="{BB962C8B-B14F-4D97-AF65-F5344CB8AC3E}">
        <p14:creationId xmlns:p14="http://schemas.microsoft.com/office/powerpoint/2010/main" val="174433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435231"/>
            <a:ext cx="4359066" cy="446276"/>
          </a:xfrm>
          <a:prstGeom prst="rect">
            <a:avLst/>
          </a:prstGeom>
          <a:noFill/>
        </p:spPr>
        <p:txBody>
          <a:bodyPr vert="horz" wrap="square" rtlCol="0">
            <a:spAutoFit/>
          </a:bodyPr>
          <a:lstStyle/>
          <a:p>
            <a:pPr algn="ctr"/>
            <a:r>
              <a:rPr lang="es-CL" sz="2300" b="1" u="sng" dirty="0">
                <a:solidFill>
                  <a:srgbClr val="0070C0"/>
                </a:solidFill>
              </a:rPr>
              <a:t>EJEMPLO 1</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¡ÁNIMO!</a:t>
            </a:r>
          </a:p>
        </p:txBody>
      </p:sp>
      <p:pic>
        <p:nvPicPr>
          <p:cNvPr id="2" name="Imagen 1">
            <a:extLst>
              <a:ext uri="{FF2B5EF4-FFF2-40B4-BE49-F238E27FC236}">
                <a16:creationId xmlns:a16="http://schemas.microsoft.com/office/drawing/2014/main" id="{4BBDAD59-8640-4932-A050-1A726DE8FFAD}"/>
              </a:ext>
            </a:extLst>
          </p:cNvPr>
          <p:cNvPicPr>
            <a:picLocks noChangeAspect="1"/>
          </p:cNvPicPr>
          <p:nvPr/>
        </p:nvPicPr>
        <p:blipFill>
          <a:blip r:embed="rId4"/>
          <a:stretch>
            <a:fillRect/>
          </a:stretch>
        </p:blipFill>
        <p:spPr>
          <a:xfrm>
            <a:off x="1925379" y="1164696"/>
            <a:ext cx="5293242" cy="3688376"/>
          </a:xfrm>
          <a:prstGeom prst="rect">
            <a:avLst/>
          </a:prstGeom>
        </p:spPr>
      </p:pic>
    </p:spTree>
    <p:extLst>
      <p:ext uri="{BB962C8B-B14F-4D97-AF65-F5344CB8AC3E}">
        <p14:creationId xmlns:p14="http://schemas.microsoft.com/office/powerpoint/2010/main" val="281975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7" y="296942"/>
            <a:ext cx="4359066" cy="769441"/>
          </a:xfrm>
          <a:prstGeom prst="rect">
            <a:avLst/>
          </a:prstGeom>
          <a:noFill/>
        </p:spPr>
        <p:txBody>
          <a:bodyPr vert="horz" wrap="square" rtlCol="0">
            <a:spAutoFit/>
          </a:bodyPr>
          <a:lstStyle/>
          <a:p>
            <a:pPr algn="ctr"/>
            <a:r>
              <a:rPr lang="es-CL" sz="2200" b="1" u="sng" dirty="0">
                <a:solidFill>
                  <a:srgbClr val="0070C0"/>
                </a:solidFill>
              </a:rPr>
              <a:t>INECUACIONES CON DOS INCÓGNITAS.</a:t>
            </a:r>
          </a:p>
        </p:txBody>
      </p:sp>
      <p:sp>
        <p:nvSpPr>
          <p:cNvPr id="9" name="3 CuadroTexto">
            <a:extLst>
              <a:ext uri="{FF2B5EF4-FFF2-40B4-BE49-F238E27FC236}">
                <a16:creationId xmlns:a16="http://schemas.microsoft.com/office/drawing/2014/main" id="{F52AC760-0118-4EF6-9BD9-417C679DAB66}"/>
              </a:ext>
            </a:extLst>
          </p:cNvPr>
          <p:cNvSpPr txBox="1"/>
          <p:nvPr/>
        </p:nvSpPr>
        <p:spPr>
          <a:xfrm>
            <a:off x="1527383" y="3655531"/>
            <a:ext cx="1917566" cy="553998"/>
          </a:xfrm>
          <a:prstGeom prst="rect">
            <a:avLst/>
          </a:prstGeom>
          <a:noFill/>
        </p:spPr>
        <p:txBody>
          <a:bodyPr vert="horz" wrap="square" rtlCol="0">
            <a:spAutoFit/>
          </a:bodyPr>
          <a:lstStyle/>
          <a:p>
            <a:r>
              <a:rPr lang="es-CL" sz="1500" b="1" dirty="0">
                <a:solidFill>
                  <a:srgbClr val="FF0066"/>
                </a:solidFill>
              </a:rPr>
              <a:t>*</a:t>
            </a:r>
            <a:r>
              <a:rPr lang="es-CL" sz="1500" b="1" u="sng" dirty="0">
                <a:solidFill>
                  <a:srgbClr val="FF0066"/>
                </a:solidFill>
              </a:rPr>
              <a:t>OJO:</a:t>
            </a:r>
            <a:r>
              <a:rPr lang="es-CL" sz="1500" b="1" dirty="0">
                <a:solidFill>
                  <a:srgbClr val="002060"/>
                </a:solidFill>
              </a:rPr>
              <a:t> incluye “x” e “y”.</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474688" y="266353"/>
            <a:ext cx="1164117"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¡CONFÍA!</a:t>
            </a:r>
          </a:p>
        </p:txBody>
      </p:sp>
      <p:sp>
        <p:nvSpPr>
          <p:cNvPr id="15" name="3 CuadroTexto">
            <a:extLst>
              <a:ext uri="{FF2B5EF4-FFF2-40B4-BE49-F238E27FC236}">
                <a16:creationId xmlns:a16="http://schemas.microsoft.com/office/drawing/2014/main" id="{6CB47D0D-2C52-4C74-AEFC-3CCF9DE4B81D}"/>
              </a:ext>
            </a:extLst>
          </p:cNvPr>
          <p:cNvSpPr txBox="1"/>
          <p:nvPr/>
        </p:nvSpPr>
        <p:spPr>
          <a:xfrm>
            <a:off x="5344156" y="2155986"/>
            <a:ext cx="2220761" cy="323165"/>
          </a:xfrm>
          <a:prstGeom prst="rect">
            <a:avLst/>
          </a:prstGeom>
          <a:noFill/>
        </p:spPr>
        <p:txBody>
          <a:bodyPr vert="horz" wrap="square" rtlCol="0">
            <a:spAutoFit/>
          </a:bodyPr>
          <a:lstStyle/>
          <a:p>
            <a:r>
              <a:rPr lang="es-CL" sz="1500" b="1" u="sng" dirty="0">
                <a:solidFill>
                  <a:srgbClr val="FF0066"/>
                </a:solidFill>
              </a:rPr>
              <a:t>REPRESENTACIÓN</a:t>
            </a:r>
            <a:endParaRPr lang="es-CL" sz="1500" dirty="0">
              <a:solidFill>
                <a:srgbClr val="FF0066"/>
              </a:solidFill>
            </a:endParaRPr>
          </a:p>
        </p:txBody>
      </p:sp>
      <p:sp>
        <p:nvSpPr>
          <p:cNvPr id="10" name="3 CuadroTexto">
            <a:extLst>
              <a:ext uri="{FF2B5EF4-FFF2-40B4-BE49-F238E27FC236}">
                <a16:creationId xmlns:a16="http://schemas.microsoft.com/office/drawing/2014/main" id="{8C24A7DC-0422-40F3-80B9-B2C06F4A4232}"/>
              </a:ext>
            </a:extLst>
          </p:cNvPr>
          <p:cNvSpPr txBox="1"/>
          <p:nvPr/>
        </p:nvSpPr>
        <p:spPr>
          <a:xfrm>
            <a:off x="1527383" y="1326098"/>
            <a:ext cx="7294380" cy="553998"/>
          </a:xfrm>
          <a:prstGeom prst="rect">
            <a:avLst/>
          </a:prstGeom>
          <a:noFill/>
        </p:spPr>
        <p:txBody>
          <a:bodyPr vert="horz" wrap="square" rtlCol="0">
            <a:spAutoFit/>
          </a:bodyPr>
          <a:lstStyle/>
          <a:p>
            <a:r>
              <a:rPr lang="es-CL" sz="1500" b="1" u="sng" dirty="0">
                <a:solidFill>
                  <a:srgbClr val="002060"/>
                </a:solidFill>
              </a:rPr>
              <a:t>DEF</a:t>
            </a:r>
            <a:r>
              <a:rPr lang="es-CL" sz="1500" b="1" dirty="0">
                <a:solidFill>
                  <a:srgbClr val="002060"/>
                </a:solidFill>
              </a:rPr>
              <a:t>: </a:t>
            </a:r>
            <a:r>
              <a:rPr lang="es-CL" sz="1500" dirty="0">
                <a:solidFill>
                  <a:srgbClr val="002060"/>
                </a:solidFill>
              </a:rPr>
              <a:t>Es la reunión de una o más inecuaciones de primer grado con dos incógnitas (“x” e “y”) y coeficientes reales.</a:t>
            </a:r>
          </a:p>
        </p:txBody>
      </p:sp>
      <p:pic>
        <p:nvPicPr>
          <p:cNvPr id="2" name="Imagen 1">
            <a:extLst>
              <a:ext uri="{FF2B5EF4-FFF2-40B4-BE49-F238E27FC236}">
                <a16:creationId xmlns:a16="http://schemas.microsoft.com/office/drawing/2014/main" id="{045D1E2F-2DD5-471A-B0B8-FC9DB41F9D3A}"/>
              </a:ext>
            </a:extLst>
          </p:cNvPr>
          <p:cNvPicPr>
            <a:picLocks noChangeAspect="1"/>
          </p:cNvPicPr>
          <p:nvPr/>
        </p:nvPicPr>
        <p:blipFill>
          <a:blip r:embed="rId4"/>
          <a:stretch>
            <a:fillRect/>
          </a:stretch>
        </p:blipFill>
        <p:spPr>
          <a:xfrm>
            <a:off x="1740229" y="2338821"/>
            <a:ext cx="1491873" cy="497291"/>
          </a:xfrm>
          <a:prstGeom prst="rect">
            <a:avLst/>
          </a:prstGeom>
        </p:spPr>
      </p:pic>
      <p:pic>
        <p:nvPicPr>
          <p:cNvPr id="7" name="Imagen 6">
            <a:extLst>
              <a:ext uri="{FF2B5EF4-FFF2-40B4-BE49-F238E27FC236}">
                <a16:creationId xmlns:a16="http://schemas.microsoft.com/office/drawing/2014/main" id="{D280C290-7471-4B85-8B40-FAC641E56BE7}"/>
              </a:ext>
            </a:extLst>
          </p:cNvPr>
          <p:cNvPicPr>
            <a:picLocks noChangeAspect="1"/>
          </p:cNvPicPr>
          <p:nvPr/>
        </p:nvPicPr>
        <p:blipFill>
          <a:blip r:embed="rId5"/>
          <a:stretch>
            <a:fillRect/>
          </a:stretch>
        </p:blipFill>
        <p:spPr>
          <a:xfrm>
            <a:off x="5535542" y="2849932"/>
            <a:ext cx="1514475" cy="1924050"/>
          </a:xfrm>
          <a:prstGeom prst="rect">
            <a:avLst/>
          </a:prstGeom>
        </p:spPr>
      </p:pic>
      <p:pic>
        <p:nvPicPr>
          <p:cNvPr id="13" name="Imagen 12">
            <a:extLst>
              <a:ext uri="{FF2B5EF4-FFF2-40B4-BE49-F238E27FC236}">
                <a16:creationId xmlns:a16="http://schemas.microsoft.com/office/drawing/2014/main" id="{E07E6AA7-BDBE-4D98-A764-AEBD8B971859}"/>
              </a:ext>
            </a:extLst>
          </p:cNvPr>
          <p:cNvPicPr>
            <a:picLocks noChangeAspect="1"/>
          </p:cNvPicPr>
          <p:nvPr/>
        </p:nvPicPr>
        <p:blipFill>
          <a:blip r:embed="rId4"/>
          <a:stretch>
            <a:fillRect/>
          </a:stretch>
        </p:blipFill>
        <p:spPr>
          <a:xfrm>
            <a:off x="1740229" y="2849932"/>
            <a:ext cx="1491873" cy="497291"/>
          </a:xfrm>
          <a:prstGeom prst="rect">
            <a:avLst/>
          </a:prstGeom>
        </p:spPr>
      </p:pic>
    </p:spTree>
    <p:extLst>
      <p:ext uri="{BB962C8B-B14F-4D97-AF65-F5344CB8AC3E}">
        <p14:creationId xmlns:p14="http://schemas.microsoft.com/office/powerpoint/2010/main" val="38160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392466" y="442925"/>
            <a:ext cx="4359066" cy="430887"/>
          </a:xfrm>
          <a:prstGeom prst="rect">
            <a:avLst/>
          </a:prstGeom>
          <a:noFill/>
        </p:spPr>
        <p:txBody>
          <a:bodyPr vert="horz" wrap="square" rtlCol="0">
            <a:spAutoFit/>
          </a:bodyPr>
          <a:lstStyle/>
          <a:p>
            <a:pPr algn="ctr"/>
            <a:r>
              <a:rPr lang="es-CL" sz="2200" b="1" u="sng" dirty="0">
                <a:solidFill>
                  <a:srgbClr val="0070C0"/>
                </a:solidFill>
              </a:rPr>
              <a:t>EJEMPLO 2</a:t>
            </a:r>
          </a:p>
        </p:txBody>
      </p:sp>
      <p:sp>
        <p:nvSpPr>
          <p:cNvPr id="11" name="3 CuadroTexto">
            <a:extLst>
              <a:ext uri="{FF2B5EF4-FFF2-40B4-BE49-F238E27FC236}">
                <a16:creationId xmlns:a16="http://schemas.microsoft.com/office/drawing/2014/main" id="{D53D9601-8DC2-4163-B6B4-914100871825}"/>
              </a:ext>
            </a:extLst>
          </p:cNvPr>
          <p:cNvSpPr txBox="1"/>
          <p:nvPr/>
        </p:nvSpPr>
        <p:spPr>
          <a:xfrm>
            <a:off x="7357731" y="319815"/>
            <a:ext cx="1414130" cy="338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600" b="1" dirty="0">
                <a:solidFill>
                  <a:schemeClr val="tx1"/>
                </a:solidFill>
              </a:rPr>
              <a:t>¡MOTÍVATE!</a:t>
            </a:r>
          </a:p>
        </p:txBody>
      </p:sp>
      <p:pic>
        <p:nvPicPr>
          <p:cNvPr id="3" name="Imagen 2">
            <a:extLst>
              <a:ext uri="{FF2B5EF4-FFF2-40B4-BE49-F238E27FC236}">
                <a16:creationId xmlns:a16="http://schemas.microsoft.com/office/drawing/2014/main" id="{3D14034F-44FF-47DE-A221-11A10D9AD310}"/>
              </a:ext>
            </a:extLst>
          </p:cNvPr>
          <p:cNvPicPr>
            <a:picLocks noChangeAspect="1"/>
          </p:cNvPicPr>
          <p:nvPr/>
        </p:nvPicPr>
        <p:blipFill>
          <a:blip r:embed="rId4"/>
          <a:stretch>
            <a:fillRect/>
          </a:stretch>
        </p:blipFill>
        <p:spPr>
          <a:xfrm>
            <a:off x="1728787" y="1071451"/>
            <a:ext cx="5686425" cy="3638550"/>
          </a:xfrm>
          <a:prstGeom prst="rect">
            <a:avLst/>
          </a:prstGeom>
        </p:spPr>
      </p:pic>
    </p:spTree>
    <p:extLst>
      <p:ext uri="{BB962C8B-B14F-4D97-AF65-F5344CB8AC3E}">
        <p14:creationId xmlns:p14="http://schemas.microsoft.com/office/powerpoint/2010/main" val="116836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3 CuadroTexto"/>
          <p:cNvSpPr txBox="1"/>
          <p:nvPr/>
        </p:nvSpPr>
        <p:spPr>
          <a:xfrm>
            <a:off x="2977682" y="357894"/>
            <a:ext cx="3188635" cy="446276"/>
          </a:xfrm>
          <a:prstGeom prst="rect">
            <a:avLst/>
          </a:prstGeom>
          <a:noFill/>
        </p:spPr>
        <p:txBody>
          <a:bodyPr vert="horz" wrap="square" rtlCol="0">
            <a:spAutoFit/>
          </a:bodyPr>
          <a:lstStyle/>
          <a:p>
            <a:pPr algn="ctr"/>
            <a:r>
              <a:rPr lang="es-CL" sz="2300" b="1" u="sng" dirty="0">
                <a:solidFill>
                  <a:srgbClr val="0070C0"/>
                </a:solidFill>
              </a:rPr>
              <a:t>ACTIVIDAD 1</a:t>
            </a:r>
          </a:p>
        </p:txBody>
      </p:sp>
      <p:sp>
        <p:nvSpPr>
          <p:cNvPr id="5" name="3 CuadroTexto">
            <a:extLst>
              <a:ext uri="{FF2B5EF4-FFF2-40B4-BE49-F238E27FC236}">
                <a16:creationId xmlns:a16="http://schemas.microsoft.com/office/drawing/2014/main" id="{DC9C3A8C-949A-4124-BC17-DFFBAC3E5CF0}"/>
              </a:ext>
            </a:extLst>
          </p:cNvPr>
          <p:cNvSpPr txBox="1"/>
          <p:nvPr/>
        </p:nvSpPr>
        <p:spPr>
          <a:xfrm>
            <a:off x="1496247" y="1146591"/>
            <a:ext cx="3583172" cy="3970318"/>
          </a:xfrm>
          <a:prstGeom prst="rect">
            <a:avLst/>
          </a:prstGeom>
          <a:noFill/>
        </p:spPr>
        <p:txBody>
          <a:bodyPr vert="horz" wrap="square" rtlCol="0">
            <a:spAutoFit/>
          </a:bodyPr>
          <a:lstStyle/>
          <a:p>
            <a:pPr algn="just"/>
            <a:r>
              <a:rPr lang="es-CL" dirty="0">
                <a:solidFill>
                  <a:srgbClr val="002060"/>
                </a:solidFill>
              </a:rPr>
              <a:t>*Valentina no pierde la esperanza de tener su fiesta de graduación de cuarto medio.  Así que decidió buscar su “vestido soñado” de manera online para la ocasión. Para su sorpresa, luego de varias horas, encontró uno a $50.000 en “H&amp;M”. Ella tenía en sus ahorros $15.000 y trabajaba en un local, que le pagaban $3.000 la hora.</a:t>
            </a:r>
          </a:p>
          <a:p>
            <a:pPr algn="just"/>
            <a:endParaRPr lang="es-CL" dirty="0">
              <a:solidFill>
                <a:srgbClr val="002060"/>
              </a:solidFill>
            </a:endParaRPr>
          </a:p>
          <a:p>
            <a:pPr algn="just"/>
            <a:r>
              <a:rPr lang="es-CL" dirty="0">
                <a:solidFill>
                  <a:srgbClr val="002060"/>
                </a:solidFill>
              </a:rPr>
              <a:t>1) ¿Cuánto es el mínimo de horas que debe trabajar Valentina para pagar el vestido de sus sueños?. Escríbalo como inecuación.</a:t>
            </a:r>
          </a:p>
          <a:p>
            <a:pPr algn="just"/>
            <a:endParaRPr lang="es-CL" dirty="0">
              <a:solidFill>
                <a:srgbClr val="002060"/>
              </a:solidFill>
            </a:endParaRPr>
          </a:p>
          <a:p>
            <a:pPr algn="just"/>
            <a:r>
              <a:rPr lang="es-CL" dirty="0">
                <a:solidFill>
                  <a:srgbClr val="002060"/>
                </a:solidFill>
              </a:rPr>
              <a:t>2) Represente de las dos maneras, la inecuación planteada.</a:t>
            </a:r>
          </a:p>
          <a:p>
            <a:pPr algn="just"/>
            <a:endParaRPr lang="es-CL" i="1" dirty="0">
              <a:solidFill>
                <a:srgbClr val="002060"/>
              </a:solidFill>
            </a:endParaRPr>
          </a:p>
          <a:p>
            <a:pPr algn="just"/>
            <a:endParaRPr lang="es-CL" i="1" dirty="0">
              <a:solidFill>
                <a:srgbClr val="002060"/>
              </a:solidFill>
            </a:endParaRPr>
          </a:p>
        </p:txBody>
      </p:sp>
      <p:sp>
        <p:nvSpPr>
          <p:cNvPr id="16" name="3 CuadroTexto">
            <a:extLst>
              <a:ext uri="{FF2B5EF4-FFF2-40B4-BE49-F238E27FC236}">
                <a16:creationId xmlns:a16="http://schemas.microsoft.com/office/drawing/2014/main" id="{45676707-7E94-499B-8B7C-BA74AE87EA58}"/>
              </a:ext>
            </a:extLst>
          </p:cNvPr>
          <p:cNvSpPr txBox="1"/>
          <p:nvPr/>
        </p:nvSpPr>
        <p:spPr>
          <a:xfrm>
            <a:off x="2704896" y="4756841"/>
            <a:ext cx="2275370" cy="29238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rtlCol="0">
            <a:spAutoFit/>
          </a:bodyPr>
          <a:lstStyle/>
          <a:p>
            <a:r>
              <a:rPr lang="es-CL" sz="1300" b="1" dirty="0">
                <a:solidFill>
                  <a:schemeClr val="tx1"/>
                </a:solidFill>
              </a:rPr>
              <a:t>*¿QUÉ INECUACIÓN ES?</a:t>
            </a:r>
          </a:p>
        </p:txBody>
      </p:sp>
      <p:pic>
        <p:nvPicPr>
          <p:cNvPr id="3" name="Imagen 2">
            <a:extLst>
              <a:ext uri="{FF2B5EF4-FFF2-40B4-BE49-F238E27FC236}">
                <a16:creationId xmlns:a16="http://schemas.microsoft.com/office/drawing/2014/main" id="{BEB611AF-29D2-4977-8A1C-813228C5D4A9}"/>
              </a:ext>
            </a:extLst>
          </p:cNvPr>
          <p:cNvPicPr>
            <a:picLocks noChangeAspect="1"/>
          </p:cNvPicPr>
          <p:nvPr/>
        </p:nvPicPr>
        <p:blipFill>
          <a:blip r:embed="rId4"/>
          <a:stretch>
            <a:fillRect/>
          </a:stretch>
        </p:blipFill>
        <p:spPr>
          <a:xfrm>
            <a:off x="5708584" y="1146591"/>
            <a:ext cx="2510641" cy="3458768"/>
          </a:xfrm>
          <a:prstGeom prst="rect">
            <a:avLst/>
          </a:prstGeom>
        </p:spPr>
      </p:pic>
    </p:spTree>
    <p:extLst>
      <p:ext uri="{BB962C8B-B14F-4D97-AF65-F5344CB8AC3E}">
        <p14:creationId xmlns:p14="http://schemas.microsoft.com/office/powerpoint/2010/main" val="316531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51148" y="-1276754"/>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5062500" y="2786466"/>
            <a:ext cx="6915084" cy="4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indent="0" algn="l">
              <a:spcBef>
                <a:spcPct val="0"/>
              </a:spcBef>
              <a:buClrTx/>
              <a:buSzTx/>
              <a:buNone/>
              <a:defRPr/>
            </a:pPr>
            <a:r>
              <a:rPr lang="es-CL" altLang="es-CL" sz="1800" b="1" noProof="0" dirty="0">
                <a:solidFill>
                  <a:srgbClr val="0070C0"/>
                </a:solidFill>
              </a:rPr>
              <a:t>FECHA ENTREGA: </a:t>
            </a:r>
            <a:r>
              <a:rPr lang="es-CL" altLang="es-CL" sz="1800" dirty="0">
                <a:solidFill>
                  <a:srgbClr val="0070C0"/>
                </a:solidFill>
              </a:rPr>
              <a:t>10 JULIO</a:t>
            </a:r>
            <a:endParaRPr kumimoji="0" lang="es-CL" altLang="es-CL" sz="1800" b="0" i="0" u="none" strike="noStrike" kern="0" cap="none" spc="0" normalizeH="0" baseline="0" noProof="0" dirty="0">
              <a:ln>
                <a:noFill/>
              </a:ln>
              <a:solidFill>
                <a:srgbClr val="0070C0"/>
              </a:solidFill>
              <a:effectLst/>
              <a:uLnTx/>
              <a:uFillTx/>
            </a:endParaRPr>
          </a:p>
        </p:txBody>
      </p:sp>
      <p:sp>
        <p:nvSpPr>
          <p:cNvPr id="4" name="3 CuadroTexto"/>
          <p:cNvSpPr txBox="1"/>
          <p:nvPr/>
        </p:nvSpPr>
        <p:spPr>
          <a:xfrm>
            <a:off x="2274696" y="1687806"/>
            <a:ext cx="4822154" cy="630942"/>
          </a:xfrm>
          <a:prstGeom prst="rect">
            <a:avLst/>
          </a:prstGeom>
          <a:noFill/>
        </p:spPr>
        <p:txBody>
          <a:bodyPr wrap="none" rtlCol="0">
            <a:spAutoFit/>
          </a:bodyPr>
          <a:lstStyle/>
          <a:p>
            <a:r>
              <a:rPr lang="es-CL" sz="3500" b="1" dirty="0">
                <a:solidFill>
                  <a:srgbClr val="0070C0"/>
                </a:solidFill>
              </a:rPr>
              <a:t>ACTIVIDAD 2: GUÍA :)</a:t>
            </a:r>
          </a:p>
        </p:txBody>
      </p:sp>
    </p:spTree>
    <p:extLst>
      <p:ext uri="{BB962C8B-B14F-4D97-AF65-F5344CB8AC3E}">
        <p14:creationId xmlns:p14="http://schemas.microsoft.com/office/powerpoint/2010/main" val="29088889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377</Words>
  <Application>Microsoft Office PowerPoint</Application>
  <PresentationFormat>Presentación en pantalla (16:9)</PresentationFormat>
  <Paragraphs>48</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Segoe UI</vt:lpstr>
      <vt:lpstr>Times</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dc:creator>equipo3</dc:creator>
  <cp:lastModifiedBy>Cristian Danoun</cp:lastModifiedBy>
  <cp:revision>80</cp:revision>
  <dcterms:modified xsi:type="dcterms:W3CDTF">2020-07-06T19:49:55Z</dcterms:modified>
</cp:coreProperties>
</file>