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8" r:id="rId6"/>
    <p:sldId id="263" r:id="rId7"/>
    <p:sldId id="264" r:id="rId8"/>
    <p:sldId id="266" r:id="rId9"/>
    <p:sldId id="267" r:id="rId10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61"/>
            <p14:sldId id="262"/>
            <p14:sldId id="268"/>
            <p14:sldId id="263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36" y="126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2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9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26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79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 dirty="0">
                <a:solidFill>
                  <a:srgbClr val="0070C0"/>
                </a:solidFill>
              </a:rPr>
              <a:t> </a:t>
            </a:r>
            <a:r>
              <a:rPr lang="es-CL" altLang="es-CL" sz="1400" b="1" dirty="0">
                <a:solidFill>
                  <a:srgbClr val="0070C0"/>
                </a:solidFill>
              </a:rPr>
              <a:t>IV 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b="1" dirty="0">
                <a:solidFill>
                  <a:srgbClr val="0070C0"/>
                </a:solidFill>
              </a:rPr>
              <a:t>Reflexionar y evaluar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</a:t>
            </a:r>
            <a:r>
              <a:rPr lang="es-CL" altLang="es-CL" sz="1400" b="1" noProof="0">
                <a:solidFill>
                  <a:srgbClr val="0070C0"/>
                </a:solidFill>
              </a:rPr>
              <a:t>: 10/8/2020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Comprender los conceptos de Reflexión y Evaluación de textos. Leyendo las definiciones y ejemplos de estos para poder desarrollar estas habilidades; entendiendo la importancia de la adquisición de estas habilidades.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A7BF5B0-2120-4186-A21E-E6A3E721363F}"/>
              </a:ext>
            </a:extLst>
          </p:cNvPr>
          <p:cNvSpPr/>
          <p:nvPr/>
        </p:nvSpPr>
        <p:spPr>
          <a:xfrm>
            <a:off x="1726442" y="2719403"/>
            <a:ext cx="6207323" cy="23097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Aprendizajes esperados: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Poder reflexionar en torno a la información implícita y explícita y; además, evaluar la información explícita e implícita.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lectores y las lectoras demuestran comprensión del texto, estableciendo relaciones críticas entre el texto, su contexto y la posición que las y los lectores puedan adoptar respecto de él (elementos relacionados con sus conocimientos, ideas y valores).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107235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¿Qué es reflexionar y evaluar?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19D25C-5445-4A3F-BF75-0684DFDEE45E}"/>
              </a:ext>
            </a:extLst>
          </p:cNvPr>
          <p:cNvSpPr/>
          <p:nvPr/>
        </p:nvSpPr>
        <p:spPr>
          <a:xfrm>
            <a:off x="104216" y="949414"/>
            <a:ext cx="3983690" cy="31519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800" dirty="0"/>
              <a:t>De manera simple, reflexionar es pensar atenta y detenidamente sobre algo. Esto significa comprenderlo bien, considerar todos los aspectos que lo componen, para poder </a:t>
            </a:r>
            <a:r>
              <a:rPr lang="es-419" sz="1800" b="1" dirty="0"/>
              <a:t>formar una opinión  y, </a:t>
            </a:r>
            <a:r>
              <a:rPr lang="es-419" sz="1800" dirty="0"/>
              <a:t>a partir de esta</a:t>
            </a:r>
            <a:r>
              <a:rPr lang="es-419" sz="1800" b="1" dirty="0"/>
              <a:t>, tomar decisiones. </a:t>
            </a:r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id="{FF2944DC-37CD-40E4-B3F1-32747FC2C5DC}"/>
              </a:ext>
            </a:extLst>
          </p:cNvPr>
          <p:cNvSpPr/>
          <p:nvPr/>
        </p:nvSpPr>
        <p:spPr>
          <a:xfrm>
            <a:off x="4686302" y="949414"/>
            <a:ext cx="4094627" cy="18139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dirty="0">
                <a:solidFill>
                  <a:schemeClr val="tx1"/>
                </a:solidFill>
              </a:rPr>
              <a:t>Como estrategia discursiva, es la capacidad del lector o lectora de juzgar </a:t>
            </a:r>
            <a:r>
              <a:rPr lang="es-419" b="1" dirty="0">
                <a:solidFill>
                  <a:schemeClr val="tx1"/>
                </a:solidFill>
              </a:rPr>
              <a:t>críticamente</a:t>
            </a:r>
            <a:r>
              <a:rPr lang="es-419" dirty="0">
                <a:solidFill>
                  <a:schemeClr val="tx1"/>
                </a:solidFill>
              </a:rPr>
              <a:t> el texto (es decir, considerar todas las posiciones y evidencias antes de tomar una postura): valorar la </a:t>
            </a:r>
            <a:r>
              <a:rPr lang="es-419" b="1" u="sng" dirty="0">
                <a:solidFill>
                  <a:schemeClr val="tx1"/>
                </a:solidFill>
              </a:rPr>
              <a:t>relevancia, credibilidad y calidad</a:t>
            </a:r>
            <a:r>
              <a:rPr lang="es-419" i="1" u="sng" dirty="0">
                <a:solidFill>
                  <a:schemeClr val="tx1"/>
                </a:solidFill>
              </a:rPr>
              <a:t> </a:t>
            </a:r>
            <a:r>
              <a:rPr lang="es-419" dirty="0">
                <a:solidFill>
                  <a:schemeClr val="tx1"/>
                </a:solidFill>
              </a:rPr>
              <a:t>de la información (tanto implícita como explícita).  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17C04AC3-A638-4B87-89DD-9909D713A969}"/>
              </a:ext>
            </a:extLst>
          </p:cNvPr>
          <p:cNvSpPr/>
          <p:nvPr/>
        </p:nvSpPr>
        <p:spPr>
          <a:xfrm>
            <a:off x="4121524" y="2162597"/>
            <a:ext cx="463923" cy="779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Imagen 8" descr="Imagen que contiene mujer&#10;&#10;Descripción generada automáticamente">
            <a:extLst>
              <a:ext uri="{FF2B5EF4-FFF2-40B4-BE49-F238E27FC236}">
                <a16:creationId xmlns:a16="http://schemas.microsoft.com/office/drawing/2014/main" id="{509889C5-EF15-47B5-998C-EE00991C7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225" y="2817159"/>
            <a:ext cx="3281081" cy="21834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9028305-4FF5-43C2-AFA0-3D2AE7D3871B}"/>
              </a:ext>
            </a:extLst>
          </p:cNvPr>
          <p:cNvSpPr/>
          <p:nvPr/>
        </p:nvSpPr>
        <p:spPr>
          <a:xfrm>
            <a:off x="1362101" y="175445"/>
            <a:ext cx="5084096" cy="2042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effectLst/>
              </a:rPr>
              <a:t>Los procesos de reflexión pueden ser </a:t>
            </a:r>
            <a:r>
              <a:rPr lang="es-ES" b="1" u="sng" dirty="0">
                <a:effectLst/>
              </a:rPr>
              <a:t>metatextuales </a:t>
            </a:r>
            <a:r>
              <a:rPr lang="es-ES" dirty="0">
                <a:effectLst/>
              </a:rPr>
              <a:t>en la medida que suponen evaluar el registro (culto e inculto; formal-informal), la estructura (¿es una noticia, un cuento, una carta, </a:t>
            </a:r>
            <a:r>
              <a:rPr lang="es-ES" dirty="0" err="1">
                <a:effectLst/>
              </a:rPr>
              <a:t>etc</a:t>
            </a:r>
            <a:r>
              <a:rPr lang="es-ES" dirty="0">
                <a:effectLst/>
              </a:rPr>
              <a:t>?), la pertinencia (es adecuado u oportuno), la calidad del uso del lenguaje o la </a:t>
            </a:r>
            <a:r>
              <a:rPr lang="es-ES" b="1" dirty="0">
                <a:effectLst/>
              </a:rPr>
              <a:t>calidad de los argumentos presentados.</a:t>
            </a:r>
            <a:endParaRPr lang="es-ES" b="1" u="sng" dirty="0">
              <a:effectLst/>
            </a:endParaRPr>
          </a:p>
        </p:txBody>
      </p:sp>
      <p:sp>
        <p:nvSpPr>
          <p:cNvPr id="2" name="Rectángulo: una sola esquina cortada 1">
            <a:extLst>
              <a:ext uri="{FF2B5EF4-FFF2-40B4-BE49-F238E27FC236}">
                <a16:creationId xmlns:a16="http://schemas.microsoft.com/office/drawing/2014/main" id="{6ADA2E3B-F86C-4C2C-9B87-FDBEF71B66FE}"/>
              </a:ext>
            </a:extLst>
          </p:cNvPr>
          <p:cNvSpPr/>
          <p:nvPr/>
        </p:nvSpPr>
        <p:spPr>
          <a:xfrm>
            <a:off x="6838420" y="256469"/>
            <a:ext cx="1914126" cy="1915962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100" b="1" u="sng" dirty="0"/>
              <a:t>Metatextual:</a:t>
            </a:r>
            <a:r>
              <a:rPr lang="es-419" sz="1100" b="1" dirty="0"/>
              <a:t> quiere decir “texto dentro del texto”, dilucidar cómo está construido parte por parte. Desde el elemento más pequeño (letras, palabras, párrafos, tipo de texto, contexto, </a:t>
            </a:r>
            <a:r>
              <a:rPr lang="es-419" sz="1100" b="1" dirty="0" err="1"/>
              <a:t>etc</a:t>
            </a:r>
            <a:r>
              <a:rPr lang="es-419" sz="1100" b="1" dirty="0"/>
              <a:t>). </a:t>
            </a:r>
            <a:endParaRPr lang="es-419" sz="1100" b="1" u="sng" dirty="0"/>
          </a:p>
        </p:txBody>
      </p:sp>
      <p:pic>
        <p:nvPicPr>
          <p:cNvPr id="7" name="Imagen 6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E939E83E-0414-447B-ACBA-20CA16DA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50" y="2571750"/>
            <a:ext cx="3628300" cy="2042461"/>
          </a:xfrm>
          <a:prstGeom prst="rect">
            <a:avLst/>
          </a:prstGeom>
        </p:spPr>
      </p:pic>
      <p:pic>
        <p:nvPicPr>
          <p:cNvPr id="9" name="Imagen 8" descr="Una captura de pantalla de un periódico&#10;&#10;Descripción generada automáticamente">
            <a:extLst>
              <a:ext uri="{FF2B5EF4-FFF2-40B4-BE49-F238E27FC236}">
                <a16:creationId xmlns:a16="http://schemas.microsoft.com/office/drawing/2014/main" id="{2257C635-B4A3-4E53-A6B1-92EC7DF28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709" y="2487324"/>
            <a:ext cx="2986594" cy="2242286"/>
          </a:xfrm>
          <a:prstGeom prst="rect">
            <a:avLst/>
          </a:prstGeom>
        </p:spPr>
      </p:pic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F4677B56-E28D-48FC-A7AD-11CCC5A66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66" y="2571750"/>
            <a:ext cx="1700546" cy="2231688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8490629-D167-4AB8-9D6C-104529A95C64}"/>
              </a:ext>
            </a:extLst>
          </p:cNvPr>
          <p:cNvSpPr/>
          <p:nvPr/>
        </p:nvSpPr>
        <p:spPr>
          <a:xfrm>
            <a:off x="1472573" y="4840167"/>
            <a:ext cx="6426286" cy="2557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800" dirty="0"/>
              <a:t>¿Puedes identificar cada una de estas estructuras textuales?</a:t>
            </a:r>
            <a:endParaRPr lang="es-419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9028305-4FF5-43C2-AFA0-3D2AE7D3871B}"/>
              </a:ext>
            </a:extLst>
          </p:cNvPr>
          <p:cNvSpPr/>
          <p:nvPr/>
        </p:nvSpPr>
        <p:spPr>
          <a:xfrm>
            <a:off x="1388267" y="350423"/>
            <a:ext cx="5084096" cy="2042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Evaluar: es formular un </a:t>
            </a:r>
            <a:r>
              <a:rPr lang="es-E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juicio valorativo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es-E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relación a la información presente en el texto,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 propósito, la forma del texto (registro, estructura, pertinencia o calidad) y la posición del emisor y su intención comunicativa. </a:t>
            </a:r>
            <a:endParaRPr lang="es-ES" b="1" u="sng" dirty="0">
              <a:effectLst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8490629-D167-4AB8-9D6C-104529A95C64}"/>
              </a:ext>
            </a:extLst>
          </p:cNvPr>
          <p:cNvSpPr/>
          <p:nvPr/>
        </p:nvSpPr>
        <p:spPr>
          <a:xfrm>
            <a:off x="1472573" y="2571750"/>
            <a:ext cx="4811495" cy="19510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Evaluar es dar una </a:t>
            </a:r>
            <a:r>
              <a:rPr lang="es-ES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OPINIÓN VÁLIDA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sustentada en torno a lo que están preguntando en relación al texto.</a:t>
            </a:r>
            <a:endParaRPr lang="es-419" sz="2000" b="1" dirty="0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3526AFB7-552E-47A2-A878-81DEDA6F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77" y="2833991"/>
            <a:ext cx="2452586" cy="1635057"/>
          </a:xfrm>
          <a:prstGeom prst="rect">
            <a:avLst/>
          </a:prstGeom>
        </p:spPr>
      </p:pic>
      <p:pic>
        <p:nvPicPr>
          <p:cNvPr id="8" name="Imagen 7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18FB0CBA-5CEB-4A25-89C1-F79DFB898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029" y="928634"/>
            <a:ext cx="2397408" cy="1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59A2767A-58C0-455C-A2C7-B310E3298AFF}"/>
              </a:ext>
            </a:extLst>
          </p:cNvPr>
          <p:cNvSpPr txBox="1"/>
          <p:nvPr/>
        </p:nvSpPr>
        <p:spPr>
          <a:xfrm>
            <a:off x="1335420" y="221857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¿Cómo podemos evaluar la calidad de los argumentos?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95DC2EF-76C9-47A5-A1F8-BC71CCCA6775}"/>
              </a:ext>
            </a:extLst>
          </p:cNvPr>
          <p:cNvSpPr/>
          <p:nvPr/>
        </p:nvSpPr>
        <p:spPr>
          <a:xfrm>
            <a:off x="732171" y="630261"/>
            <a:ext cx="4436730" cy="368138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dirty="0">
                <a:solidFill>
                  <a:schemeClr val="tx1"/>
                </a:solidFill>
              </a:rPr>
              <a:t>Un “buen” argumento, en primer lugar debe ser </a:t>
            </a:r>
            <a:r>
              <a:rPr lang="es-419" b="1" u="sng" dirty="0">
                <a:solidFill>
                  <a:schemeClr val="tx1"/>
                </a:solidFill>
              </a:rPr>
              <a:t>objetivo</a:t>
            </a:r>
            <a:r>
              <a:rPr lang="es-419" u="sng" dirty="0">
                <a:solidFill>
                  <a:schemeClr val="tx1"/>
                </a:solidFill>
              </a:rPr>
              <a:t> </a:t>
            </a:r>
            <a:r>
              <a:rPr lang="es-419" dirty="0">
                <a:solidFill>
                  <a:schemeClr val="tx1"/>
                </a:solidFill>
              </a:rPr>
              <a:t>para que pueda ser válido para todos (o la mayoría). </a:t>
            </a:r>
          </a:p>
          <a:p>
            <a:pPr algn="just"/>
            <a:endParaRPr lang="es-419" u="sng" dirty="0">
              <a:solidFill>
                <a:schemeClr val="tx1"/>
              </a:solidFill>
            </a:endParaRPr>
          </a:p>
          <a:p>
            <a:pPr algn="just"/>
            <a:r>
              <a:rPr lang="es-419" dirty="0">
                <a:solidFill>
                  <a:schemeClr val="tx1"/>
                </a:solidFill>
              </a:rPr>
              <a:t>Un “argumento bueno” es aquel que es sólido en el camino que sigue para llegar a la conclusión. No cae en </a:t>
            </a:r>
            <a:r>
              <a:rPr lang="es-419" b="1" dirty="0">
                <a:solidFill>
                  <a:schemeClr val="tx1"/>
                </a:solidFill>
              </a:rPr>
              <a:t>Falacias. </a:t>
            </a:r>
            <a:endParaRPr lang="es-419" b="1" u="sng" dirty="0">
              <a:solidFill>
                <a:schemeClr val="tx1"/>
              </a:solidFill>
            </a:endParaRPr>
          </a:p>
          <a:p>
            <a:pPr algn="just"/>
            <a:endParaRPr lang="es-419" b="1" u="sng" dirty="0">
              <a:solidFill>
                <a:schemeClr val="tx1"/>
              </a:solidFill>
            </a:endParaRPr>
          </a:p>
          <a:p>
            <a:pPr algn="just"/>
            <a:r>
              <a:rPr lang="es-ES" dirty="0">
                <a:solidFill>
                  <a:schemeClr val="tx1"/>
                </a:solidFill>
              </a:rPr>
              <a:t>Existen tres requisitos que un “buen argumento” debe cumplir: 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</a:rPr>
              <a:t>1.- Suficiencia</a:t>
            </a:r>
          </a:p>
          <a:p>
            <a:pPr algn="just"/>
            <a:r>
              <a:rPr lang="es-ES" sz="2000" b="1" dirty="0">
                <a:solidFill>
                  <a:schemeClr val="tx1"/>
                </a:solidFill>
              </a:rPr>
              <a:t>2.- Relevancia</a:t>
            </a:r>
          </a:p>
          <a:p>
            <a:pPr algn="just"/>
            <a:r>
              <a:rPr lang="es-ES" sz="2000" b="1" dirty="0">
                <a:solidFill>
                  <a:schemeClr val="tx1"/>
                </a:solidFill>
              </a:rPr>
              <a:t>3.- Aceptabilidad</a:t>
            </a:r>
          </a:p>
          <a:p>
            <a:pPr algn="just"/>
            <a:endParaRPr lang="es-419" dirty="0"/>
          </a:p>
        </p:txBody>
      </p:sp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0ED43FEE-6E1B-47B4-A5A4-3E01125E2881}"/>
              </a:ext>
            </a:extLst>
          </p:cNvPr>
          <p:cNvSpPr/>
          <p:nvPr/>
        </p:nvSpPr>
        <p:spPr>
          <a:xfrm>
            <a:off x="5366298" y="630261"/>
            <a:ext cx="3555451" cy="139538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100" b="1" dirty="0"/>
              <a:t>Objetivo: </a:t>
            </a:r>
            <a:r>
              <a:rPr lang="es-419" sz="1100" dirty="0"/>
              <a:t>Que se basa en hechos y la lógica. </a:t>
            </a:r>
          </a:p>
          <a:p>
            <a:pPr algn="just"/>
            <a:endParaRPr lang="es-419" sz="1100" b="1" dirty="0"/>
          </a:p>
          <a:p>
            <a:pPr algn="just"/>
            <a:r>
              <a:rPr lang="es-419" sz="1100" b="1" dirty="0"/>
              <a:t>Falacia </a:t>
            </a:r>
            <a:r>
              <a:rPr lang="es-419" sz="1100" dirty="0"/>
              <a:t>argumentativa: Se presentan como aparentes argumentos pero su validez es débil o nula, utilizan a veces la descalificación o el engaño.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F45E870-F28C-42A6-AF63-3B4C6E2F7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099" y="2134696"/>
            <a:ext cx="2863302" cy="2786947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7E7777D-A78C-4B05-B412-82D2A5CAB7BA}"/>
              </a:ext>
            </a:extLst>
          </p:cNvPr>
          <p:cNvSpPr/>
          <p:nvPr/>
        </p:nvSpPr>
        <p:spPr>
          <a:xfrm>
            <a:off x="5848407" y="4641135"/>
            <a:ext cx="2779038" cy="38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Argumentando qué es mejor: ¿DC o Marvel?</a:t>
            </a: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107235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Suficiencia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19D25C-5445-4A3F-BF75-0684DFDEE45E}"/>
              </a:ext>
            </a:extLst>
          </p:cNvPr>
          <p:cNvSpPr/>
          <p:nvPr/>
        </p:nvSpPr>
        <p:spPr>
          <a:xfrm>
            <a:off x="553290" y="838959"/>
            <a:ext cx="2697910" cy="17620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800" b="1" dirty="0"/>
              <a:t>Un argumento tiene suficiencia cuando éste tiene apoyo suficiente para llegar a la conclusión.</a:t>
            </a:r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id="{FF2944DC-37CD-40E4-B3F1-32747FC2C5DC}"/>
              </a:ext>
            </a:extLst>
          </p:cNvPr>
          <p:cNvSpPr/>
          <p:nvPr/>
        </p:nvSpPr>
        <p:spPr>
          <a:xfrm>
            <a:off x="4151886" y="3210800"/>
            <a:ext cx="4094627" cy="18139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Mientras menos síntomas, hay mayor incertidumbre, mientras más elementos </a:t>
            </a:r>
            <a:r>
              <a:rPr lang="es-ES" sz="18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relevantes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(en este caso síntomas) aparezcan, es más difícil de refutar la conclusión a la que se llega.</a:t>
            </a:r>
            <a:endParaRPr lang="es-ES" dirty="0">
              <a:effectLst/>
            </a:endParaRPr>
          </a:p>
          <a:p>
            <a:pPr algn="just"/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8D5E6AB-F0B6-43C6-8345-5201FAB9E01C}"/>
              </a:ext>
            </a:extLst>
          </p:cNvPr>
          <p:cNvSpPr/>
          <p:nvPr/>
        </p:nvSpPr>
        <p:spPr>
          <a:xfrm>
            <a:off x="3749702" y="612380"/>
            <a:ext cx="5172049" cy="2077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  <a:effectLst/>
              </a:rPr>
              <a:t>Ejemplo</a:t>
            </a:r>
            <a:r>
              <a:rPr lang="es-ES" dirty="0">
                <a:solidFill>
                  <a:schemeClr val="tx1"/>
                </a:solidFill>
                <a:effectLst/>
              </a:rPr>
              <a:t>: Batman está enfermo. → se puede concluir esto porque: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vómitos.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fiebre.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cuesta respirar.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diarrea. 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No puede dormir.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duele ir a orinar. </a:t>
            </a:r>
          </a:p>
          <a:p>
            <a:r>
              <a:rPr lang="es-ES" dirty="0">
                <a:effectLst/>
              </a:rPr>
              <a:t> </a:t>
            </a:r>
            <a:endParaRPr lang="es-ES" b="1" u="sng" dirty="0">
              <a:effectLst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B0CC7B1-6FEF-46D9-A184-4665006D36A0}"/>
              </a:ext>
            </a:extLst>
          </p:cNvPr>
          <p:cNvSpPr/>
          <p:nvPr/>
        </p:nvSpPr>
        <p:spPr>
          <a:xfrm>
            <a:off x="3303600" y="1250548"/>
            <a:ext cx="387350" cy="730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8C44548-6BD1-4DD5-96F1-C2E510293312}"/>
              </a:ext>
            </a:extLst>
          </p:cNvPr>
          <p:cNvSpPr/>
          <p:nvPr/>
        </p:nvSpPr>
        <p:spPr>
          <a:xfrm>
            <a:off x="5761049" y="2753601"/>
            <a:ext cx="876300" cy="330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D3D06A3-BBEE-4767-B995-7C4900FA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301" y="2753601"/>
            <a:ext cx="1888799" cy="22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107235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Relevancia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19D25C-5445-4A3F-BF75-0684DFDEE45E}"/>
              </a:ext>
            </a:extLst>
          </p:cNvPr>
          <p:cNvSpPr/>
          <p:nvPr/>
        </p:nvSpPr>
        <p:spPr>
          <a:xfrm>
            <a:off x="1016839" y="748632"/>
            <a:ext cx="7693223" cy="8577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1" dirty="0"/>
              <a:t>Relevancia: Los argumentos deben estar relacionados y ser pertinentes con el contenido de la conclusión y no referirse a otro tema.</a:t>
            </a:r>
            <a:endParaRPr lang="es-419" sz="1800" b="1" dirty="0"/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id="{FF2944DC-37CD-40E4-B3F1-32747FC2C5DC}"/>
              </a:ext>
            </a:extLst>
          </p:cNvPr>
          <p:cNvSpPr/>
          <p:nvPr/>
        </p:nvSpPr>
        <p:spPr>
          <a:xfrm>
            <a:off x="3677055" y="1740319"/>
            <a:ext cx="5304817" cy="1871885"/>
          </a:xfrm>
          <a:prstGeom prst="snip2DiagRect">
            <a:avLst>
              <a:gd name="adj1" fmla="val 3933"/>
              <a:gd name="adj2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el ejemplo de “Batman está enfermo”, se agregaron 2 síntomas adicionales, los cuales no tienen relación alguna con la enfermedad, se refieren a otros temas y no solidifican la posición de la conclusión, es decir,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son pertinentes.</a:t>
            </a:r>
            <a:endParaRPr lang="es-ES" b="1" dirty="0">
              <a:effectLst/>
            </a:endParaRPr>
          </a:p>
          <a:p>
            <a:pPr algn="just"/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8D5E6AB-F0B6-43C6-8345-5201FAB9E01C}"/>
              </a:ext>
            </a:extLst>
          </p:cNvPr>
          <p:cNvSpPr/>
          <p:nvPr/>
        </p:nvSpPr>
        <p:spPr>
          <a:xfrm>
            <a:off x="224051" y="1923445"/>
            <a:ext cx="2882316" cy="3147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  <a:effectLst/>
              </a:rPr>
              <a:t>Ejemplo</a:t>
            </a:r>
            <a:r>
              <a:rPr lang="es-ES" dirty="0">
                <a:solidFill>
                  <a:schemeClr val="tx1"/>
                </a:solidFill>
                <a:effectLst/>
              </a:rPr>
              <a:t>: Batman está enfermo. → se puede concluir esto porque: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vómitos.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fiebre.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cuesta respirar.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diarrea. 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No puede dormir.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duele ir a orinar. </a:t>
            </a:r>
          </a:p>
          <a:p>
            <a:r>
              <a:rPr lang="es-ES" strike="sngStrike" dirty="0">
                <a:solidFill>
                  <a:srgbClr val="FF0000"/>
                </a:solidFill>
                <a:effectLst/>
              </a:rPr>
              <a:t>→ Le gusta el K-pop</a:t>
            </a:r>
          </a:p>
          <a:p>
            <a:r>
              <a:rPr lang="es-ES" strike="sngStrike" dirty="0">
                <a:solidFill>
                  <a:srgbClr val="FF0000"/>
                </a:solidFill>
                <a:effectLst/>
              </a:rPr>
              <a:t>→ Prefiere comer cosas dulces que saladas</a:t>
            </a:r>
          </a:p>
          <a:p>
            <a:r>
              <a:rPr lang="es-ES" dirty="0">
                <a:solidFill>
                  <a:srgbClr val="FF0000"/>
                </a:solidFill>
                <a:effectLst/>
              </a:rPr>
              <a:t> </a:t>
            </a:r>
            <a:endParaRPr lang="es-ES" b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B0CC7B1-6FEF-46D9-A184-4665006D36A0}"/>
              </a:ext>
            </a:extLst>
          </p:cNvPr>
          <p:cNvSpPr/>
          <p:nvPr/>
        </p:nvSpPr>
        <p:spPr>
          <a:xfrm>
            <a:off x="3129156" y="1950745"/>
            <a:ext cx="387350" cy="730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8C44548-6BD1-4DD5-96F1-C2E510293312}"/>
              </a:ext>
            </a:extLst>
          </p:cNvPr>
          <p:cNvSpPr/>
          <p:nvPr/>
        </p:nvSpPr>
        <p:spPr>
          <a:xfrm>
            <a:off x="1016839" y="1606394"/>
            <a:ext cx="876300" cy="330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D3D06A3-BBEE-4767-B995-7C4900FA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761" y="3653823"/>
            <a:ext cx="1216210" cy="1417529"/>
          </a:xfrm>
          <a:prstGeom prst="rect">
            <a:avLst/>
          </a:prstGeom>
        </p:spPr>
      </p:pic>
      <p:pic>
        <p:nvPicPr>
          <p:cNvPr id="7" name="Imagen 6" descr="Un grupo de personas con traje de color negro&#10;&#10;Descripción generada automáticamente">
            <a:extLst>
              <a:ext uri="{FF2B5EF4-FFF2-40B4-BE49-F238E27FC236}">
                <a16:creationId xmlns:a16="http://schemas.microsoft.com/office/drawing/2014/main" id="{A92D822A-0FFF-409E-B161-69AF3B14D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622" y="3715047"/>
            <a:ext cx="2087083" cy="12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9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59A2767A-58C0-455C-A2C7-B310E3298AFF}"/>
              </a:ext>
            </a:extLst>
          </p:cNvPr>
          <p:cNvSpPr txBox="1"/>
          <p:nvPr/>
        </p:nvSpPr>
        <p:spPr>
          <a:xfrm>
            <a:off x="1335420" y="221857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Aceptabilidad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95DC2EF-76C9-47A5-A1F8-BC71CCCA6775}"/>
              </a:ext>
            </a:extLst>
          </p:cNvPr>
          <p:cNvSpPr/>
          <p:nvPr/>
        </p:nvSpPr>
        <p:spPr>
          <a:xfrm>
            <a:off x="377823" y="644572"/>
            <a:ext cx="6791327" cy="16699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Los argumentos deben ser aceptados por cualquier persona que conozca el tema. (Lo adecuado, inadecuado o con su credibilidad). 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argumentos deben poder ser defendidos (para poder convencer al otro). </a:t>
            </a:r>
            <a:endParaRPr lang="es-419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7E7777D-A78C-4B05-B412-82D2A5CAB7BA}"/>
              </a:ext>
            </a:extLst>
          </p:cNvPr>
          <p:cNvSpPr/>
          <p:nvPr/>
        </p:nvSpPr>
        <p:spPr>
          <a:xfrm>
            <a:off x="96836" y="2942659"/>
            <a:ext cx="3676650" cy="1649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Ejemplos: </a:t>
            </a:r>
          </a:p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el tema es la pobreza en el mundo.</a:t>
            </a:r>
          </a:p>
          <a:p>
            <a:pPr algn="ctr"/>
            <a:endParaRPr lang="es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1.- Argumento con poca credibilidad o inadecuado:</a:t>
            </a:r>
          </a:p>
          <a:p>
            <a:pPr algn="ctr"/>
            <a:r>
              <a:rPr lang="es-ES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“Los pobres son pobres porque son flojos” </a:t>
            </a:r>
          </a:p>
          <a:p>
            <a:pPr algn="ctr"/>
            <a:endParaRPr lang="es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2.- Un argumento aceptable (adecuado y creíble): </a:t>
            </a:r>
          </a:p>
          <a:p>
            <a:pPr algn="ctr"/>
            <a:r>
              <a:rPr lang="es-ES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“la pobreza es un problema social por la mala distribución de los ingresos”</a:t>
            </a:r>
          </a:p>
          <a:p>
            <a:pPr algn="ctr"/>
            <a:endParaRPr lang="es-E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: esquinas diagonales cortadas 4">
            <a:extLst>
              <a:ext uri="{FF2B5EF4-FFF2-40B4-BE49-F238E27FC236}">
                <a16:creationId xmlns:a16="http://schemas.microsoft.com/office/drawing/2014/main" id="{85540F09-41E5-4BC5-943D-293E94DF5984}"/>
              </a:ext>
            </a:extLst>
          </p:cNvPr>
          <p:cNvSpPr/>
          <p:nvPr/>
        </p:nvSpPr>
        <p:spPr>
          <a:xfrm>
            <a:off x="4317160" y="2457451"/>
            <a:ext cx="3676651" cy="2552700"/>
          </a:xfrm>
          <a:prstGeom prst="snip2DiagRect">
            <a:avLst>
              <a:gd name="adj1" fmla="val 2930"/>
              <a:gd name="adj2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el ejemplo anterior, el caso #1 es un argumento inadecuado, no puede ser defendido con hechos objetivos o lógica; es una opinión que nace de la ignorancia y la generalización; por tanto, no es aceptable. </a:t>
            </a:r>
          </a:p>
          <a:p>
            <a:pPr algn="just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caso #2 puede ser defendido y sustentado con datos y es aceptado por la mayoría. Por tanto, es captable.</a:t>
            </a:r>
            <a:endParaRPr lang="es-ES" dirty="0">
              <a:effectLst/>
            </a:endParaRPr>
          </a:p>
          <a:p>
            <a:pPr algn="just"/>
            <a:endParaRPr lang="es-419" dirty="0">
              <a:solidFill>
                <a:schemeClr val="tx1"/>
              </a:solidFill>
            </a:endParaRPr>
          </a:p>
        </p:txBody>
      </p:sp>
      <p:pic>
        <p:nvPicPr>
          <p:cNvPr id="10" name="Imagen 9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923CEA9D-8824-4B15-A3CC-66ACDB5AD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1" y="639440"/>
            <a:ext cx="1669966" cy="1669966"/>
          </a:xfrm>
          <a:prstGeom prst="rect">
            <a:avLst/>
          </a:prstGeom>
        </p:spPr>
      </p:pic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C07CCD01-40FE-4E00-B3F5-6E806C682650}"/>
              </a:ext>
            </a:extLst>
          </p:cNvPr>
          <p:cNvSpPr/>
          <p:nvPr/>
        </p:nvSpPr>
        <p:spPr>
          <a:xfrm>
            <a:off x="1150189" y="2457451"/>
            <a:ext cx="876300" cy="330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323D6A05-A851-4967-A80C-3B93C42E2902}"/>
              </a:ext>
            </a:extLst>
          </p:cNvPr>
          <p:cNvSpPr/>
          <p:nvPr/>
        </p:nvSpPr>
        <p:spPr>
          <a:xfrm>
            <a:off x="3851648" y="3368676"/>
            <a:ext cx="387350" cy="730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473683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896</Words>
  <Application>Microsoft Office PowerPoint</Application>
  <PresentationFormat>Presentación en pantalla (16:9)</PresentationFormat>
  <Paragraphs>73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Segoe UI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RÍOS FARÍAS, IGNACIO A.</cp:lastModifiedBy>
  <cp:revision>54</cp:revision>
  <dcterms:modified xsi:type="dcterms:W3CDTF">2020-08-10T03:16:45Z</dcterms:modified>
</cp:coreProperties>
</file>