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1" r:id="rId4"/>
    <p:sldId id="262" r:id="rId5"/>
    <p:sldId id="269" r:id="rId6"/>
    <p:sldId id="268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5143500" type="screen16x9"/>
  <p:notesSz cx="6858000" cy="9144000"/>
  <p:embeddedFontLst>
    <p:embeddedFont>
      <p:font typeface="Segoe UI" panose="020B0502040204020203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6233A309-8F93-4EE2-9CEF-BFC97C4FF79B}">
          <p14:sldIdLst>
            <p14:sldId id="256"/>
          </p14:sldIdLst>
        </p14:section>
        <p14:section name="Sección sin título" id="{4CD48083-BEF6-4644-89E3-473EFC85FB77}">
          <p14:sldIdLst>
            <p14:sldId id="258"/>
            <p14:sldId id="261"/>
            <p14:sldId id="262"/>
            <p14:sldId id="269"/>
            <p14:sldId id="268"/>
            <p14:sldId id="270"/>
            <p14:sldId id="271"/>
            <p14:sldId id="272"/>
            <p14:sldId id="273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pos="3069">
          <p15:clr>
            <a:srgbClr val="A4A3A4"/>
          </p15:clr>
        </p15:guide>
        <p15:guide id="2" orient="horz" pos="2884">
          <p15:clr>
            <a:srgbClr val="9AA0A6"/>
          </p15:clr>
        </p15:guide>
        <p15:guide id="3" pos="227">
          <p15:clr>
            <a:srgbClr val="9AA0A6"/>
          </p15:clr>
        </p15:guide>
        <p15:guide id="4" pos="5556">
          <p15:clr>
            <a:srgbClr val="9AA0A6"/>
          </p15:clr>
        </p15:guide>
        <p15:guide id="5" orient="horz" pos="1196">
          <p15:clr>
            <a:srgbClr val="9AA0A6"/>
          </p15:clr>
        </p15:guide>
        <p15:guide id="6" orient="horz" pos="1668">
          <p15:clr>
            <a:srgbClr val="9AA0A6"/>
          </p15:clr>
        </p15:guide>
        <p15:guide id="7" orient="horz" pos="2238">
          <p15:clr>
            <a:srgbClr val="9AA0A6"/>
          </p15:clr>
        </p15:guide>
        <p15:guide id="8" orient="horz" pos="2565">
          <p15:clr>
            <a:srgbClr val="9AA0A6"/>
          </p15:clr>
        </p15:guide>
        <p15:guide id="9" orient="horz" pos="3132">
          <p15:clr>
            <a:srgbClr val="9AA0A6"/>
          </p15:clr>
        </p15:guide>
        <p15:guide id="10" pos="751">
          <p15:clr>
            <a:srgbClr val="9AA0A6"/>
          </p15:clr>
        </p15:guide>
        <p15:guide id="11" pos="5228">
          <p15:clr>
            <a:srgbClr val="9AA0A6"/>
          </p15:clr>
        </p15:guide>
        <p15:guide id="12" orient="horz" pos="680">
          <p15:clr>
            <a:srgbClr val="9AA0A6"/>
          </p15:clr>
        </p15:guide>
        <p15:guide id="13" orient="horz" pos="204">
          <p15:clr>
            <a:srgbClr val="9AA0A6"/>
          </p15:clr>
        </p15:guide>
        <p15:guide id="14" pos="911">
          <p15:clr>
            <a:srgbClr val="9AA0A6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27" roundtripDataSignature="AMtx7mh+XDlNE0hhjD3GmxP+WU9q/o4W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6660E40-7D8B-46B3-9F43-E7BD5659BC6A}">
  <a:tblStyle styleId="{16660E40-7D8B-46B3-9F43-E7BD5659BC6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744" y="126"/>
      </p:cViewPr>
      <p:guideLst>
        <p:guide pos="3069"/>
        <p:guide orient="horz" pos="2884"/>
        <p:guide pos="227"/>
        <p:guide pos="5556"/>
        <p:guide orient="horz" pos="1196"/>
        <p:guide orient="horz" pos="1668"/>
        <p:guide orient="horz" pos="2238"/>
        <p:guide orient="horz" pos="2565"/>
        <p:guide orient="horz" pos="3132"/>
        <p:guide pos="751"/>
        <p:guide pos="5228"/>
        <p:guide orient="horz" pos="680"/>
        <p:guide orient="horz" pos="204"/>
        <p:guide pos="9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73097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6930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2133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6528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82409ea9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782409ea9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6770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2629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4916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0505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472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4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1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hyperlink" Target="https://www.google.com/imgres?imgurl=https%3A%2F%2Fsteamcdn-a.akamaihd.net%2Fsteam%2Fapps%2F1151640%2Fheader.jpg%3Ft%3D1596817204&amp;imgrefurl=https%3A%2F%2Fstore.steampowered.com%2Fapp%2F1151640%2FHorizon_Zero_Dawn_Complete_Edition%2F%3Fl%3Dlatam&amp;tbnid=Z1l_gTkRl5W3XM&amp;vet=12ahUKEwjYq_rm-6DrAhUjL7kGHU5QDRMQMygFegUIARC7AQ..i&amp;docid=7KFGEsf2_cWRgM&amp;w=460&amp;h=215&amp;q=horizon%20zero%20dawn&amp;safe=off&amp;client=firefox-b-d&amp;ved=2ahUKEwjYq_rm-6DrAhUjL7kGHU5QDRMQMygFegUIARC7AQ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s://www.google.com/imgres?imgurl=https%3A%2F%2Fcdn.hobbyconsolas.com%2Fsites%2Fnavi.axelspringer.es%2Fpublic%2Fstyles%2F480%2Fpublic%2Fmedia%2Fimage%2F2018%2F10%2Fred-dead-redemption-2_22.jpg%3Fitok%3DTyDias-N&amp;imgrefurl=https%3A%2F%2Fwww.hobbyconsolas.com%2Fguias-trucos%2Fred-dead-redemption-2&amp;tbnid=BCPD4kuD311SHM&amp;vet=12ahUKEwjA2ejX-6DrAhVVD7kGHdxCCdkQMygDegUIARDGAQ..i&amp;docid=lQMC4UZou4NrCM&amp;w=480&amp;h=270&amp;q=red%20dead%20redemption%202&amp;safe=off&amp;client=firefox-b-d&amp;ved=2ahUKEwjA2ejX-6DrAhVVD7kGHdxCCdkQMygDegUIARDGAQ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www.google.com/imgres?imgurl=https%3A%2F%2Fi.ytimg.com%2Fvi%2FfI_CqtIr2hg%2Fmaxresdefault.jpg&amp;imgrefurl=https%3A%2F%2Fwww.youtube.com%2Fwatch%3Fv%3DfI_CqtIr2hg&amp;tbnid=NUO_nL0X_vzINM&amp;vet=12ahUKEwiS7v-4-6DrAhVyL7kGHXutDqkQMygLegUIARDMAQ..i&amp;docid=NE2r88M13tuDUM&amp;w=1280&amp;h=720&amp;q=avengers&amp;safe=off&amp;client=firefox-b-d&amp;ved=2ahUKEwiS7v-4-6DrAhVyL7kGHXutDqkQMygLegUIARDMAQ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"/>
          <p:cNvPicPr preferRelativeResize="0"/>
          <p:nvPr/>
        </p:nvPicPr>
        <p:blipFill rotWithShape="1">
          <a:blip r:embed="rId4">
            <a:alphaModFix/>
          </a:blip>
          <a:srcRect l="17176" t="4666" r="13866" b="2902"/>
          <a:stretch/>
        </p:blipFill>
        <p:spPr>
          <a:xfrm rot="5400000" flipH="1">
            <a:off x="4619250" y="-528925"/>
            <a:ext cx="69250" cy="74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1">
            <a:extLst>
              <a:ext uri="{FF2B5EF4-FFF2-40B4-BE49-F238E27FC236}">
                <a16:creationId xmlns:a16="http://schemas.microsoft.com/office/drawing/2014/main" id="{ACBC2521-B1EE-4D95-84EC-1DFD9F24525B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1392865" y="3229800"/>
            <a:ext cx="6915084" cy="13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2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-"/>
              <a:defRPr sz="20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-"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-"/>
              <a:defRPr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-"/>
              <a:defRPr sz="1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-"/>
              <a:defRPr sz="1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-"/>
              <a:defRPr sz="1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-"/>
              <a:defRPr sz="1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-"/>
              <a:defRPr sz="1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NIVEL:</a:t>
            </a:r>
            <a:r>
              <a:rPr lang="es-CL" altLang="es-CL" sz="1400">
                <a:solidFill>
                  <a:srgbClr val="0070C0"/>
                </a:solidFill>
              </a:rPr>
              <a:t> </a:t>
            </a:r>
            <a:r>
              <a:rPr lang="es-CL" altLang="es-CL" sz="1400" b="1">
                <a:solidFill>
                  <a:srgbClr val="0070C0"/>
                </a:solidFill>
              </a:rPr>
              <a:t>III </a:t>
            </a:r>
            <a:r>
              <a:rPr lang="es-CL" altLang="es-CL" sz="1400" b="1" dirty="0">
                <a:solidFill>
                  <a:srgbClr val="0070C0"/>
                </a:solidFill>
              </a:rPr>
              <a:t>Medio</a:t>
            </a:r>
            <a:r>
              <a:rPr lang="es-CL" altLang="es-CL" sz="1400" dirty="0">
                <a:solidFill>
                  <a:srgbClr val="0070C0"/>
                </a:solidFill>
              </a:rPr>
              <a:t>	</a:t>
            </a:r>
            <a:endParaRPr kumimoji="0" lang="es-CL" altLang="es-CL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DOCENTE: Ignacio Ríos</a:t>
            </a:r>
            <a:endParaRPr kumimoji="0" lang="es-CL" altLang="es-CL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TEMA: </a:t>
            </a:r>
            <a:r>
              <a:rPr lang="es-CL" altLang="es-CL" sz="1400" b="1" dirty="0">
                <a:solidFill>
                  <a:srgbClr val="0070C0"/>
                </a:solidFill>
              </a:rPr>
              <a:t>Tema e idea principal</a:t>
            </a:r>
            <a:endParaRPr kumimoji="0" lang="es-CL" altLang="es-CL" sz="1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altLang="es-CL" sz="1400" b="1" noProof="0" dirty="0">
                <a:solidFill>
                  <a:srgbClr val="0070C0"/>
                </a:solidFill>
              </a:rPr>
              <a:t>FECHA: </a:t>
            </a:r>
            <a:r>
              <a:rPr lang="es-CL" altLang="es-CL" sz="1400" b="1" dirty="0">
                <a:solidFill>
                  <a:srgbClr val="0070C0"/>
                </a:solidFill>
              </a:rPr>
              <a:t>24</a:t>
            </a:r>
            <a:r>
              <a:rPr lang="es-CL" altLang="es-CL" sz="1400" b="1" noProof="0" dirty="0">
                <a:solidFill>
                  <a:srgbClr val="0070C0"/>
                </a:solidFill>
              </a:rPr>
              <a:t>/8/2020</a:t>
            </a:r>
            <a:endParaRPr kumimoji="0" lang="es-CL" altLang="es-CL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altLang="es-CL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92865" y="2172954"/>
            <a:ext cx="472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800" b="1" dirty="0">
                <a:solidFill>
                  <a:srgbClr val="0070C0"/>
                </a:solidFill>
              </a:rPr>
              <a:t>ASIGNATURA: Lenguaje y Comunicación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/>
        </p:nvSpPr>
        <p:spPr>
          <a:xfrm flipH="1">
            <a:off x="-1264375" y="304800"/>
            <a:ext cx="656400" cy="22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454BCC0-2596-4DF8-9065-CDAFC3927AB9}"/>
              </a:ext>
            </a:extLst>
          </p:cNvPr>
          <p:cNvSpPr txBox="1"/>
          <p:nvPr/>
        </p:nvSpPr>
        <p:spPr>
          <a:xfrm>
            <a:off x="1246762" y="304800"/>
            <a:ext cx="52042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b="1" dirty="0">
                <a:solidFill>
                  <a:srgbClr val="FF0066"/>
                </a:solidFill>
              </a:rPr>
              <a:t>Técnica para descubrir la idea principal si ya haz encontrado una oración temática.</a:t>
            </a:r>
            <a:endParaRPr lang="es-CL" sz="1400" b="1" dirty="0">
              <a:solidFill>
                <a:srgbClr val="FF0066"/>
              </a:solidFill>
            </a:endParaRP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F55E35F1-05EF-4111-A407-4F748050BB32}"/>
              </a:ext>
            </a:extLst>
          </p:cNvPr>
          <p:cNvSpPr/>
          <p:nvPr/>
        </p:nvSpPr>
        <p:spPr>
          <a:xfrm>
            <a:off x="1101722" y="950121"/>
            <a:ext cx="7471589" cy="68341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Lee el texto sin la oración temática, si el texto pierde coherencia o cohesión, es la idea principal. 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11513DC-9789-412E-A820-B9D9F9E353AC}"/>
              </a:ext>
            </a:extLst>
          </p:cNvPr>
          <p:cNvSpPr/>
          <p:nvPr/>
        </p:nvSpPr>
        <p:spPr>
          <a:xfrm>
            <a:off x="131328" y="1755636"/>
            <a:ext cx="1063557" cy="544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Ejemplo</a:t>
            </a:r>
            <a:endParaRPr lang="es-419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5E29FBA-EF12-476C-BC7E-729F18B45C41}"/>
              </a:ext>
            </a:extLst>
          </p:cNvPr>
          <p:cNvSpPr/>
          <p:nvPr/>
        </p:nvSpPr>
        <p:spPr>
          <a:xfrm>
            <a:off x="1378086" y="1780142"/>
            <a:ext cx="3805133" cy="4687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b="1" i="0" u="none" strike="noStrik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¿Qué oración expresa la idea principal? </a:t>
            </a:r>
            <a:endParaRPr lang="es-E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es-419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3A4C0E78-FCD7-484E-AF9C-4099DA320E23}"/>
              </a:ext>
            </a:extLst>
          </p:cNvPr>
          <p:cNvSpPr/>
          <p:nvPr/>
        </p:nvSpPr>
        <p:spPr>
          <a:xfrm>
            <a:off x="311283" y="2571750"/>
            <a:ext cx="8262027" cy="202619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Los videojuegos son obras de arte y recién estamos descubriendo su potencial. Atrás quedaron aquellos tiempos en que eran considerados sólo una pérdida de tiempo para niños. Hoy en día, presentan historias y una producción que nada tiene que envidiarle a el arte pictórico o literario tradicional, los paisajes y tramas son de alta calidad y, a veces, requieren un mayor esfuerzo por parte de quienes las producen. Es una tendencia que se puede observar con el pasar de los años, mientras cada vez más personas se unen a este pasatiempo. 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787591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/>
        </p:nvSpPr>
        <p:spPr>
          <a:xfrm flipH="1">
            <a:off x="-1264375" y="304800"/>
            <a:ext cx="656400" cy="22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3A4C0E78-FCD7-484E-AF9C-4099DA320E23}"/>
              </a:ext>
            </a:extLst>
          </p:cNvPr>
          <p:cNvSpPr/>
          <p:nvPr/>
        </p:nvSpPr>
        <p:spPr>
          <a:xfrm>
            <a:off x="557719" y="814395"/>
            <a:ext cx="8138810" cy="171490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y recién estamos descubriendo su potencial. Atrás quedaron aquellos tiempos en que eran considerados sólo una pérdida de tiempo para niños. Hoy en día, presentan historias y una producción que nada tiene que envidiarle a el arte pictórico o literario tradicional, los paisajes y tramas son de alta calidad y, a veces, requieren un mayor esfuerzo por parte de quienes las producen. Es una tendencia que se puede observar con el pasar de los años, mientras cada vez más personas se unen a este pasatiempo. </a:t>
            </a:r>
            <a:endParaRPr lang="es-419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C8ABA18-F205-46C8-98A5-77D2F3AE18C8}"/>
              </a:ext>
            </a:extLst>
          </p:cNvPr>
          <p:cNvSpPr/>
          <p:nvPr/>
        </p:nvSpPr>
        <p:spPr>
          <a:xfrm>
            <a:off x="971147" y="2963694"/>
            <a:ext cx="7465976" cy="972765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/>
              <a:t>¿Es coherente el texto? ¿Tiene cohesión? Entonces, ¿Cuál es el tema? ¿cuál es la idea principal de este texto?</a:t>
            </a:r>
          </a:p>
        </p:txBody>
      </p:sp>
    </p:spTree>
    <p:extLst>
      <p:ext uri="{BB962C8B-B14F-4D97-AF65-F5344CB8AC3E}">
        <p14:creationId xmlns:p14="http://schemas.microsoft.com/office/powerpoint/2010/main" val="2758750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/>
        </p:nvSpPr>
        <p:spPr>
          <a:xfrm flipH="1">
            <a:off x="-1264375" y="304800"/>
            <a:ext cx="656400" cy="22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3A4C0E78-FCD7-484E-AF9C-4099DA320E23}"/>
              </a:ext>
            </a:extLst>
          </p:cNvPr>
          <p:cNvSpPr/>
          <p:nvPr/>
        </p:nvSpPr>
        <p:spPr>
          <a:xfrm>
            <a:off x="528536" y="1037968"/>
            <a:ext cx="8086928" cy="22245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/>
              <a:t>“Los videojuegos son obras de arte”</a:t>
            </a:r>
          </a:p>
          <a:p>
            <a:pPr algn="ctr"/>
            <a:endParaRPr lang="es-419" sz="1800" dirty="0"/>
          </a:p>
          <a:p>
            <a:pPr algn="ctr"/>
            <a:r>
              <a:rPr lang="es-419" sz="1800" dirty="0"/>
              <a:t>Esta es la idea principal del texto, y el tema es “los videojuegos”. Todo el texto giraba o reforzaba esta idea, sin ella nada de lo que viene tiene coherencia y las oraciones pierden cohesión. </a:t>
            </a:r>
          </a:p>
        </p:txBody>
      </p:sp>
      <p:pic>
        <p:nvPicPr>
          <p:cNvPr id="3" name="Imagen 2" descr="Imagen que contiene juguete, muñeca, dibujo&#10;&#10;Descripción generada automáticamente">
            <a:extLst>
              <a:ext uri="{FF2B5EF4-FFF2-40B4-BE49-F238E27FC236}">
                <a16:creationId xmlns:a16="http://schemas.microsoft.com/office/drawing/2014/main" id="{5F4A7340-4DE2-4931-AB01-3197319C97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810" y="3360041"/>
            <a:ext cx="964226" cy="1678887"/>
          </a:xfrm>
          <a:prstGeom prst="rect">
            <a:avLst/>
          </a:prstGeom>
        </p:spPr>
      </p:pic>
      <p:pic>
        <p:nvPicPr>
          <p:cNvPr id="2050" name="Picture 2" descr="Guía Red Dead Redemption 2: consejos, trucos, secretos y más para ...">
            <a:hlinkClick r:id="rId5"/>
            <a:extLst>
              <a:ext uri="{FF2B5EF4-FFF2-40B4-BE49-F238E27FC236}">
                <a16:creationId xmlns:a16="http://schemas.microsoft.com/office/drawing/2014/main" id="{408F2ED1-618F-407F-9289-68F010E67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948" y="3394621"/>
            <a:ext cx="285750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orizon Zero Dawn™ Complete Edition en Steam">
            <a:hlinkClick r:id="rId7"/>
            <a:extLst>
              <a:ext uri="{FF2B5EF4-FFF2-40B4-BE49-F238E27FC236}">
                <a16:creationId xmlns:a16="http://schemas.microsoft.com/office/drawing/2014/main" id="{8BE37B3D-F3B6-4D5F-AE63-12558E209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578" y="3394621"/>
            <a:ext cx="2587866" cy="121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42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CuadroTexto">
            <a:extLst>
              <a:ext uri="{FF2B5EF4-FFF2-40B4-BE49-F238E27FC236}">
                <a16:creationId xmlns:a16="http://schemas.microsoft.com/office/drawing/2014/main" id="{BB5DC82A-48F5-45C8-B497-21C35D5358E8}"/>
              </a:ext>
            </a:extLst>
          </p:cNvPr>
          <p:cNvSpPr txBox="1"/>
          <p:nvPr/>
        </p:nvSpPr>
        <p:spPr>
          <a:xfrm>
            <a:off x="1456686" y="467515"/>
            <a:ext cx="326306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CL" sz="1600" b="1" dirty="0">
                <a:solidFill>
                  <a:srgbClr val="FF0066"/>
                </a:solidFill>
              </a:rPr>
              <a:t>OBJETIVO DE LA CLASE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F247EF0-AD9D-40C4-B2C7-58E5A2B5ABC9}"/>
              </a:ext>
            </a:extLst>
          </p:cNvPr>
          <p:cNvSpPr/>
          <p:nvPr/>
        </p:nvSpPr>
        <p:spPr>
          <a:xfrm>
            <a:off x="1726442" y="1105469"/>
            <a:ext cx="6107373" cy="146628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/>
              <a:t>Identificar tema e idea principal de un texto, utilizando técnicas de comprensión lectora.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>
            <a:extLst>
              <a:ext uri="{FF2B5EF4-FFF2-40B4-BE49-F238E27FC236}">
                <a16:creationId xmlns:a16="http://schemas.microsoft.com/office/drawing/2014/main" id="{891FCC89-CAB5-457D-B02A-EB083932EA2E}"/>
              </a:ext>
            </a:extLst>
          </p:cNvPr>
          <p:cNvSpPr txBox="1"/>
          <p:nvPr/>
        </p:nvSpPr>
        <p:spPr>
          <a:xfrm>
            <a:off x="1107235" y="314609"/>
            <a:ext cx="326306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CL" sz="1600" b="1" dirty="0">
                <a:solidFill>
                  <a:srgbClr val="FF0066"/>
                </a:solidFill>
              </a:rPr>
              <a:t>¿Qué es texto?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B219D25C-5445-4A3F-BF75-0684DFDEE45E}"/>
              </a:ext>
            </a:extLst>
          </p:cNvPr>
          <p:cNvSpPr/>
          <p:nvPr/>
        </p:nvSpPr>
        <p:spPr>
          <a:xfrm>
            <a:off x="104216" y="949414"/>
            <a:ext cx="3983690" cy="315193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800" dirty="0"/>
              <a:t>Un texto es una unidad comunicativa capaz de </a:t>
            </a:r>
            <a:r>
              <a:rPr lang="es-ES" sz="1800" b="1" dirty="0"/>
              <a:t>transferir un mensaje</a:t>
            </a:r>
            <a:r>
              <a:rPr lang="es-ES" sz="1800" dirty="0"/>
              <a:t> determinado a través de elementos lingüísticos que se vinculan entre sí para entregar información. </a:t>
            </a:r>
          </a:p>
          <a:p>
            <a:pPr algn="just"/>
            <a:r>
              <a:rPr lang="es-ES" sz="1800" dirty="0"/>
              <a:t>Un texto puede estar en muchos formatos, oral, escrito, como infografía, etc. </a:t>
            </a:r>
            <a:endParaRPr lang="es-419" sz="1800" dirty="0"/>
          </a:p>
        </p:txBody>
      </p:sp>
      <p:sp>
        <p:nvSpPr>
          <p:cNvPr id="8" name="Rectángulo: esquinas diagonales cortadas 7">
            <a:extLst>
              <a:ext uri="{FF2B5EF4-FFF2-40B4-BE49-F238E27FC236}">
                <a16:creationId xmlns:a16="http://schemas.microsoft.com/office/drawing/2014/main" id="{FF2944DC-37CD-40E4-B3F1-32747FC2C5DC}"/>
              </a:ext>
            </a:extLst>
          </p:cNvPr>
          <p:cNvSpPr/>
          <p:nvPr/>
        </p:nvSpPr>
        <p:spPr>
          <a:xfrm>
            <a:off x="4585447" y="483886"/>
            <a:ext cx="3022597" cy="2009491"/>
          </a:xfrm>
          <a:prstGeom prst="snip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419" sz="1200" dirty="0">
                <a:solidFill>
                  <a:schemeClr val="tx1"/>
                </a:solidFill>
              </a:rPr>
              <a:t>Propiedades de un texto:</a:t>
            </a:r>
          </a:p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200" b="0" i="0" u="none" strike="noStrike" dirty="0">
                <a:solidFill>
                  <a:srgbClr val="000000"/>
                </a:solidFill>
                <a:effectLst/>
                <a:latin typeface="+mj-lt"/>
              </a:rPr>
              <a:t>Extensión variable. </a:t>
            </a:r>
            <a:endParaRPr lang="es-ES" sz="1200" dirty="0">
              <a:effectLst/>
              <a:latin typeface="+mj-lt"/>
            </a:endParaRPr>
          </a:p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200" b="0" i="0" u="none" strike="noStrike" dirty="0">
                <a:solidFill>
                  <a:srgbClr val="000000"/>
                </a:solidFill>
                <a:effectLst/>
                <a:latin typeface="+mj-lt"/>
              </a:rPr>
              <a:t>Adecuación a la situación comunicativa.</a:t>
            </a:r>
            <a:endParaRPr lang="es-ES" sz="1200" dirty="0">
              <a:effectLst/>
              <a:latin typeface="+mj-lt"/>
            </a:endParaRPr>
          </a:p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200" b="0" i="0" u="none" strike="noStrike" dirty="0">
                <a:solidFill>
                  <a:srgbClr val="000000"/>
                </a:solidFill>
                <a:effectLst/>
                <a:latin typeface="+mj-lt"/>
              </a:rPr>
              <a:t>No deben contener información absurda, contradictoria o ajena al tema tratado. (Coherencia)</a:t>
            </a:r>
            <a:endParaRPr lang="es-ES" sz="1200" dirty="0">
              <a:effectLst/>
              <a:latin typeface="+mj-lt"/>
            </a:endParaRPr>
          </a:p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200" b="0" i="0" u="none" strike="noStrike" dirty="0">
                <a:solidFill>
                  <a:srgbClr val="000000"/>
                </a:solidFill>
                <a:effectLst/>
                <a:latin typeface="+mj-lt"/>
              </a:rPr>
              <a:t>Las ideas y palabras deben relacionarse entre sí. (Cohesión)</a:t>
            </a:r>
            <a:endParaRPr lang="es-ES" sz="1200" dirty="0">
              <a:effectLst/>
              <a:latin typeface="+mj-lt"/>
            </a:endParaRPr>
          </a:p>
          <a:p>
            <a:pPr algn="just"/>
            <a:endParaRPr lang="es-419" dirty="0">
              <a:solidFill>
                <a:schemeClr val="tx1"/>
              </a:solidFill>
            </a:endParaRPr>
          </a:p>
        </p:txBody>
      </p:sp>
      <p:sp>
        <p:nvSpPr>
          <p:cNvPr id="3" name="Flecha: a la derecha 2">
            <a:extLst>
              <a:ext uri="{FF2B5EF4-FFF2-40B4-BE49-F238E27FC236}">
                <a16:creationId xmlns:a16="http://schemas.microsoft.com/office/drawing/2014/main" id="{17C04AC3-A638-4B87-89DD-9909D713A969}"/>
              </a:ext>
            </a:extLst>
          </p:cNvPr>
          <p:cNvSpPr/>
          <p:nvPr/>
        </p:nvSpPr>
        <p:spPr>
          <a:xfrm>
            <a:off x="4121524" y="2162597"/>
            <a:ext cx="463923" cy="779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1ED08DD-54CF-4574-96AC-311F45039B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2444" y="2650124"/>
            <a:ext cx="2895600" cy="15811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/>
        </p:nvSpPr>
        <p:spPr>
          <a:xfrm flipH="1">
            <a:off x="-1264375" y="304800"/>
            <a:ext cx="656400" cy="22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ángulo: una sola esquina cortada 1">
            <a:extLst>
              <a:ext uri="{FF2B5EF4-FFF2-40B4-BE49-F238E27FC236}">
                <a16:creationId xmlns:a16="http://schemas.microsoft.com/office/drawing/2014/main" id="{6ADA2E3B-F86C-4C2C-9B87-FDBEF71B66FE}"/>
              </a:ext>
            </a:extLst>
          </p:cNvPr>
          <p:cNvSpPr/>
          <p:nvPr/>
        </p:nvSpPr>
        <p:spPr>
          <a:xfrm>
            <a:off x="7114163" y="410840"/>
            <a:ext cx="1776919" cy="1948467"/>
          </a:xfrm>
          <a:prstGeom prst="snip1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419" sz="1100" b="1" u="sng" dirty="0"/>
              <a:t>Ojo:</a:t>
            </a:r>
            <a:r>
              <a:rPr lang="es-419" sz="1100" dirty="0"/>
              <a:t> El título de un texto es muy importante, ya que da mucha información relevante. No te lo saltes nunca, y lelo antes y después de leer el texto.</a:t>
            </a:r>
            <a:endParaRPr lang="es-419" sz="1100" b="1" u="sng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9145F08-6EFD-4A1F-9B5B-E084E3B4821E}"/>
              </a:ext>
            </a:extLst>
          </p:cNvPr>
          <p:cNvSpPr txBox="1"/>
          <p:nvPr/>
        </p:nvSpPr>
        <p:spPr>
          <a:xfrm>
            <a:off x="1246762" y="304800"/>
            <a:ext cx="52042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400" b="1" dirty="0">
                <a:solidFill>
                  <a:srgbClr val="FF0066"/>
                </a:solidFill>
              </a:rPr>
              <a:t>Constitución externa del texto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E250E39-A88C-4D2F-BED9-699C85C01F6D}"/>
              </a:ext>
            </a:extLst>
          </p:cNvPr>
          <p:cNvSpPr/>
          <p:nvPr/>
        </p:nvSpPr>
        <p:spPr>
          <a:xfrm>
            <a:off x="1412134" y="806030"/>
            <a:ext cx="963038" cy="3794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Título</a:t>
            </a:r>
            <a:endParaRPr lang="es-419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4ED386E-5337-467F-BD10-CA600CCA4762}"/>
              </a:ext>
            </a:extLst>
          </p:cNvPr>
          <p:cNvSpPr/>
          <p:nvPr/>
        </p:nvSpPr>
        <p:spPr>
          <a:xfrm>
            <a:off x="1441443" y="1584779"/>
            <a:ext cx="963038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Párrafo</a:t>
            </a:r>
            <a:endParaRPr lang="es-419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544CCFE-E5F6-4EE7-8BBA-C9A57D39ED30}"/>
              </a:ext>
            </a:extLst>
          </p:cNvPr>
          <p:cNvSpPr/>
          <p:nvPr/>
        </p:nvSpPr>
        <p:spPr>
          <a:xfrm>
            <a:off x="1441443" y="2571750"/>
            <a:ext cx="963038" cy="4085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Punto y Aparte</a:t>
            </a:r>
            <a:endParaRPr lang="es-419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E129A30D-5D69-4948-B199-EB7877F5E5F2}"/>
              </a:ext>
            </a:extLst>
          </p:cNvPr>
          <p:cNvSpPr/>
          <p:nvPr/>
        </p:nvSpPr>
        <p:spPr>
          <a:xfrm>
            <a:off x="1441443" y="3639896"/>
            <a:ext cx="963038" cy="5132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Punto final</a:t>
            </a:r>
            <a:endParaRPr lang="es-419" dirty="0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B30AD531-4FAF-44E5-96D9-63EA5C949AA2}"/>
              </a:ext>
            </a:extLst>
          </p:cNvPr>
          <p:cNvSpPr/>
          <p:nvPr/>
        </p:nvSpPr>
        <p:spPr>
          <a:xfrm>
            <a:off x="3038275" y="663434"/>
            <a:ext cx="2757791" cy="72164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+mj-lt"/>
              </a:rPr>
              <a:t>Palabra o conjunto de frases con las que se da a conocer un texto u obra</a:t>
            </a:r>
            <a:endParaRPr lang="es-419" dirty="0"/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EF6F2B74-E0A2-4EAA-9B06-2C32DDF8E908}"/>
              </a:ext>
            </a:extLst>
          </p:cNvPr>
          <p:cNvSpPr/>
          <p:nvPr/>
        </p:nvSpPr>
        <p:spPr>
          <a:xfrm>
            <a:off x="3038274" y="3639896"/>
            <a:ext cx="3265364" cy="59130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0000"/>
                </a:solidFill>
                <a:latin typeface="+mj-lt"/>
              </a:rPr>
              <a:t>C</a:t>
            </a: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+mj-lt"/>
              </a:rPr>
              <a:t>ierra un texto o una parte independiente de él. </a:t>
            </a:r>
            <a:endParaRPr lang="es-419" dirty="0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D7281A51-27DE-48FD-B68C-F31EB5EEB16B}"/>
              </a:ext>
            </a:extLst>
          </p:cNvPr>
          <p:cNvSpPr/>
          <p:nvPr/>
        </p:nvSpPr>
        <p:spPr>
          <a:xfrm>
            <a:off x="3038274" y="2571750"/>
            <a:ext cx="3715153" cy="92372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+mj-lt"/>
              </a:rPr>
              <a:t>S</a:t>
            </a: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+mj-lt"/>
              </a:rPr>
              <a:t>epara párrafos que desarrollan contenidos diferentes dentro de la unidad del texto.</a:t>
            </a:r>
            <a:endParaRPr lang="es-ES" sz="1400" dirty="0">
              <a:effectLst/>
              <a:latin typeface="+mj-lt"/>
            </a:endParaRP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74703226-2A85-4780-A0A7-25C796CBCBB1}"/>
              </a:ext>
            </a:extLst>
          </p:cNvPr>
          <p:cNvSpPr/>
          <p:nvPr/>
        </p:nvSpPr>
        <p:spPr>
          <a:xfrm>
            <a:off x="3038275" y="1584779"/>
            <a:ext cx="3715154" cy="84254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+mj-lt"/>
              </a:rPr>
              <a:t>B</a:t>
            </a: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+mj-lt"/>
              </a:rPr>
              <a:t>loque de texto separado de otros por un punto y aparte. Presenta información sobre el tema del texto.</a:t>
            </a:r>
            <a:endParaRPr lang="es-ES" sz="1400" dirty="0">
              <a:effectLst/>
              <a:latin typeface="+mj-lt"/>
            </a:endParaRPr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A644B59A-6479-44AD-B579-118E53AB4772}"/>
              </a:ext>
            </a:extLst>
          </p:cNvPr>
          <p:cNvSpPr/>
          <p:nvPr/>
        </p:nvSpPr>
        <p:spPr>
          <a:xfrm>
            <a:off x="2464340" y="806030"/>
            <a:ext cx="479898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5" name="Flecha: a la derecha 24">
            <a:extLst>
              <a:ext uri="{FF2B5EF4-FFF2-40B4-BE49-F238E27FC236}">
                <a16:creationId xmlns:a16="http://schemas.microsoft.com/office/drawing/2014/main" id="{756A5FEF-AC4B-48D8-B5A6-37DD06DCC740}"/>
              </a:ext>
            </a:extLst>
          </p:cNvPr>
          <p:cNvSpPr/>
          <p:nvPr/>
        </p:nvSpPr>
        <p:spPr>
          <a:xfrm>
            <a:off x="2489472" y="1570519"/>
            <a:ext cx="479898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7" name="Flecha: a la derecha 26">
            <a:extLst>
              <a:ext uri="{FF2B5EF4-FFF2-40B4-BE49-F238E27FC236}">
                <a16:creationId xmlns:a16="http://schemas.microsoft.com/office/drawing/2014/main" id="{0FFBEB19-F1DC-44E0-9C6F-6268784F2E53}"/>
              </a:ext>
            </a:extLst>
          </p:cNvPr>
          <p:cNvSpPr/>
          <p:nvPr/>
        </p:nvSpPr>
        <p:spPr>
          <a:xfrm>
            <a:off x="2481428" y="2622141"/>
            <a:ext cx="479898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9" name="Flecha: a la derecha 28">
            <a:extLst>
              <a:ext uri="{FF2B5EF4-FFF2-40B4-BE49-F238E27FC236}">
                <a16:creationId xmlns:a16="http://schemas.microsoft.com/office/drawing/2014/main" id="{DA6762E3-F94C-4275-B1FD-18FF5241BECC}"/>
              </a:ext>
            </a:extLst>
          </p:cNvPr>
          <p:cNvSpPr/>
          <p:nvPr/>
        </p:nvSpPr>
        <p:spPr>
          <a:xfrm>
            <a:off x="2489472" y="3781659"/>
            <a:ext cx="479898" cy="30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/>
        </p:nvSpPr>
        <p:spPr>
          <a:xfrm flipH="1">
            <a:off x="-1264375" y="304800"/>
            <a:ext cx="656400" cy="22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9145F08-6EFD-4A1F-9B5B-E084E3B4821E}"/>
              </a:ext>
            </a:extLst>
          </p:cNvPr>
          <p:cNvSpPr txBox="1"/>
          <p:nvPr/>
        </p:nvSpPr>
        <p:spPr>
          <a:xfrm>
            <a:off x="1246762" y="304800"/>
            <a:ext cx="52042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400" b="1" dirty="0">
                <a:solidFill>
                  <a:srgbClr val="FF0066"/>
                </a:solidFill>
              </a:rPr>
              <a:t>Constitución Interna del texto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E250E39-A88C-4D2F-BED9-699C85C01F6D}"/>
              </a:ext>
            </a:extLst>
          </p:cNvPr>
          <p:cNvSpPr/>
          <p:nvPr/>
        </p:nvSpPr>
        <p:spPr>
          <a:xfrm>
            <a:off x="1489955" y="1696796"/>
            <a:ext cx="1146243" cy="30777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Coherencia</a:t>
            </a:r>
            <a:endParaRPr lang="es-419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B30AD531-4FAF-44E5-96D9-63EA5C949AA2}"/>
              </a:ext>
            </a:extLst>
          </p:cNvPr>
          <p:cNvSpPr/>
          <p:nvPr/>
        </p:nvSpPr>
        <p:spPr>
          <a:xfrm>
            <a:off x="3427382" y="1615363"/>
            <a:ext cx="5087563" cy="758186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r>
              <a:rPr lang="es-E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ema que le da sentido al mensaje que emite el texto. Relación lógica en los contenidos del texto para que este pueda ser entendido.</a:t>
            </a:r>
            <a:endParaRPr lang="es-419" dirty="0"/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A644B59A-6479-44AD-B579-118E53AB4772}"/>
              </a:ext>
            </a:extLst>
          </p:cNvPr>
          <p:cNvSpPr/>
          <p:nvPr/>
        </p:nvSpPr>
        <p:spPr>
          <a:xfrm>
            <a:off x="2776438" y="1696796"/>
            <a:ext cx="479898" cy="307777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EBEEF03-F510-466A-B9D9-3A0BB69AFC2C}"/>
              </a:ext>
            </a:extLst>
          </p:cNvPr>
          <p:cNvSpPr/>
          <p:nvPr/>
        </p:nvSpPr>
        <p:spPr>
          <a:xfrm>
            <a:off x="1489956" y="836580"/>
            <a:ext cx="5449108" cy="57717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/>
              <a:t>Todo texto que puede ser entendido tiene tanto coherencia como cohesión.</a:t>
            </a:r>
          </a:p>
        </p:txBody>
      </p:sp>
      <p:sp>
        <p:nvSpPr>
          <p:cNvPr id="5" name="Rectángulo: esquinas superiores, una redondeada y la otra cortada 4">
            <a:extLst>
              <a:ext uri="{FF2B5EF4-FFF2-40B4-BE49-F238E27FC236}">
                <a16:creationId xmlns:a16="http://schemas.microsoft.com/office/drawing/2014/main" id="{9601C601-8466-411C-BDCE-18E20DE4BAD4}"/>
              </a:ext>
            </a:extLst>
          </p:cNvPr>
          <p:cNvSpPr/>
          <p:nvPr/>
        </p:nvSpPr>
        <p:spPr>
          <a:xfrm>
            <a:off x="7120647" y="123217"/>
            <a:ext cx="1835285" cy="1290536"/>
          </a:xfrm>
          <a:prstGeom prst="snip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200" b="1" u="sng" dirty="0"/>
              <a:t>Ojo:</a:t>
            </a:r>
            <a:r>
              <a:rPr lang="es-419" sz="1200" dirty="0"/>
              <a:t> </a:t>
            </a:r>
            <a:r>
              <a:rPr lang="es-ES" sz="1200" dirty="0"/>
              <a:t>Un texto requiere sí o sí “Coherencia y cohesión” para poder ser comprendido. </a:t>
            </a:r>
            <a:endParaRPr lang="es-419" sz="1200" b="1" u="sng" dirty="0"/>
          </a:p>
          <a:p>
            <a:pPr algn="ctr"/>
            <a:endParaRPr lang="es-419" dirty="0"/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F75FB4C6-6CC9-4176-A1A8-B517B1FF3D4F}"/>
              </a:ext>
            </a:extLst>
          </p:cNvPr>
          <p:cNvSpPr/>
          <p:nvPr/>
        </p:nvSpPr>
        <p:spPr>
          <a:xfrm>
            <a:off x="2776438" y="2479168"/>
            <a:ext cx="479898" cy="307777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5B7802E-1825-442B-B868-8EB968DA23E1}"/>
              </a:ext>
            </a:extLst>
          </p:cNvPr>
          <p:cNvSpPr/>
          <p:nvPr/>
        </p:nvSpPr>
        <p:spPr>
          <a:xfrm>
            <a:off x="1489954" y="2479168"/>
            <a:ext cx="1146243" cy="30777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Cohesión</a:t>
            </a:r>
            <a:endParaRPr lang="es-419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72A81A8C-2C16-4E6C-BD6F-F867CC25B7C9}"/>
              </a:ext>
            </a:extLst>
          </p:cNvPr>
          <p:cNvSpPr/>
          <p:nvPr/>
        </p:nvSpPr>
        <p:spPr>
          <a:xfrm>
            <a:off x="3427382" y="2562594"/>
            <a:ext cx="5210780" cy="1744326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Organización lógica de los constituyentes del texto que permiten que la información progrese. Que esté bien constituido. </a:t>
            </a:r>
            <a:r>
              <a:rPr lang="es-419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Continuidad lógica que permite que pueda ser entendido.</a:t>
            </a:r>
            <a:endParaRPr lang="es-ES" sz="32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s-ES" sz="2400" dirty="0">
              <a:effectLst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8E16862-16D9-46B5-860B-7496906AF6C3}"/>
              </a:ext>
            </a:extLst>
          </p:cNvPr>
          <p:cNvSpPr/>
          <p:nvPr/>
        </p:nvSpPr>
        <p:spPr>
          <a:xfrm>
            <a:off x="1847446" y="4443109"/>
            <a:ext cx="5449108" cy="57717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Estos conceptos (Coherencia y cohesión) son INTERDEPENDIENTES: No hay uno sin el otro en un texto. 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46272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/>
        </p:nvSpPr>
        <p:spPr>
          <a:xfrm flipH="1">
            <a:off x="-1264375" y="304800"/>
            <a:ext cx="656400" cy="22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7560A29-CAA4-4C68-8C60-959D6D02A652}"/>
              </a:ext>
            </a:extLst>
          </p:cNvPr>
          <p:cNvSpPr/>
          <p:nvPr/>
        </p:nvSpPr>
        <p:spPr>
          <a:xfrm>
            <a:off x="3981856" y="792850"/>
            <a:ext cx="4033736" cy="1076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Mi perra, que era color verde, salió por la galaxia. Dio una vuelta y trajo un cometa pero yo ya había hecho las compras del día y entonces llegó el campeonato de básquet y perdimos.”</a:t>
            </a:r>
          </a:p>
          <a:p>
            <a:pPr algn="ctr"/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C6A5223-2C7A-4652-80D1-948BDFE0A7B0}"/>
              </a:ext>
            </a:extLst>
          </p:cNvPr>
          <p:cNvSpPr txBox="1"/>
          <p:nvPr/>
        </p:nvSpPr>
        <p:spPr>
          <a:xfrm>
            <a:off x="1791511" y="304800"/>
            <a:ext cx="52042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400" b="1" dirty="0">
                <a:solidFill>
                  <a:srgbClr val="FF0066"/>
                </a:solidFill>
              </a:rPr>
              <a:t>Ejemplos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6FEC4568-49DC-4F7F-B596-FFDBBE44E135}"/>
              </a:ext>
            </a:extLst>
          </p:cNvPr>
          <p:cNvSpPr/>
          <p:nvPr/>
        </p:nvSpPr>
        <p:spPr>
          <a:xfrm>
            <a:off x="910626" y="970294"/>
            <a:ext cx="2757791" cy="72164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0000"/>
                </a:solidFill>
                <a:latin typeface="+mj-lt"/>
              </a:rPr>
              <a:t>Texto incoherente</a:t>
            </a:r>
            <a:endParaRPr lang="es-419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735E7834-CE44-469D-854C-C2AF913FFC30}"/>
              </a:ext>
            </a:extLst>
          </p:cNvPr>
          <p:cNvSpPr/>
          <p:nvPr/>
        </p:nvSpPr>
        <p:spPr>
          <a:xfrm>
            <a:off x="910626" y="2471596"/>
            <a:ext cx="2757791" cy="72164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0000"/>
                </a:solidFill>
                <a:latin typeface="+mj-lt"/>
              </a:rPr>
              <a:t>Texto sin cohesión</a:t>
            </a:r>
            <a:endParaRPr lang="es-419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AAE868E-51C9-4AAA-B7D8-26EF7096AC7A}"/>
              </a:ext>
            </a:extLst>
          </p:cNvPr>
          <p:cNvSpPr/>
          <p:nvPr/>
        </p:nvSpPr>
        <p:spPr>
          <a:xfrm>
            <a:off x="3923490" y="2471596"/>
            <a:ext cx="4033736" cy="1076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Se subía por las escaleras. No comparar con otros. Esperando que se hiciera de noche. Las estrellas.</a:t>
            </a:r>
          </a:p>
          <a:p>
            <a:pPr algn="ctr"/>
            <a:endParaRPr lang="es-ES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75818228-0313-463E-82D9-DD64C26D5698}"/>
              </a:ext>
            </a:extLst>
          </p:cNvPr>
          <p:cNvSpPr/>
          <p:nvPr/>
        </p:nvSpPr>
        <p:spPr>
          <a:xfrm>
            <a:off x="3923490" y="3674583"/>
            <a:ext cx="4033736" cy="1076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Se subía por las escaleras</a:t>
            </a:r>
            <a:r>
              <a:rPr lang="es-ES" b="1" dirty="0">
                <a:solidFill>
                  <a:schemeClr val="tx1"/>
                </a:solidFill>
              </a:rPr>
              <a:t> al techo</a:t>
            </a:r>
            <a:r>
              <a:rPr lang="es-ES" dirty="0">
                <a:solidFill>
                  <a:schemeClr val="tx1"/>
                </a:solidFill>
              </a:rPr>
              <a:t>. </a:t>
            </a:r>
            <a:r>
              <a:rPr lang="es-ES" b="1" dirty="0">
                <a:solidFill>
                  <a:schemeClr val="tx1"/>
                </a:solidFill>
              </a:rPr>
              <a:t>Allí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b="1" dirty="0">
                <a:solidFill>
                  <a:schemeClr val="tx1"/>
                </a:solidFill>
              </a:rPr>
              <a:t>no pude n</a:t>
            </a:r>
            <a:r>
              <a:rPr lang="es-ES" dirty="0">
                <a:solidFill>
                  <a:schemeClr val="tx1"/>
                </a:solidFill>
              </a:rPr>
              <a:t>o comparar con otros paisajes </a:t>
            </a:r>
            <a:r>
              <a:rPr lang="es-ES" b="1" dirty="0">
                <a:solidFill>
                  <a:schemeClr val="tx1"/>
                </a:solidFill>
              </a:rPr>
              <a:t>lo que veía </a:t>
            </a:r>
            <a:r>
              <a:rPr lang="es-ES" dirty="0">
                <a:solidFill>
                  <a:schemeClr val="tx1"/>
                </a:solidFill>
              </a:rPr>
              <a:t>. Luego, </a:t>
            </a:r>
            <a:r>
              <a:rPr lang="es-ES" b="1" dirty="0">
                <a:solidFill>
                  <a:schemeClr val="tx1"/>
                </a:solidFill>
              </a:rPr>
              <a:t>me relajé e</a:t>
            </a:r>
            <a:r>
              <a:rPr lang="es-ES" dirty="0">
                <a:solidFill>
                  <a:schemeClr val="tx1"/>
                </a:solidFill>
              </a:rPr>
              <a:t>sperando que se hiciera de noche </a:t>
            </a:r>
            <a:r>
              <a:rPr lang="es-ES" b="1" dirty="0">
                <a:solidFill>
                  <a:schemeClr val="tx1"/>
                </a:solidFill>
              </a:rPr>
              <a:t>para ver las estrellas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algn="ctr"/>
            <a:endParaRPr lang="es-ES" dirty="0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0647A84E-F163-4B1D-829F-A3512C0107DE}"/>
              </a:ext>
            </a:extLst>
          </p:cNvPr>
          <p:cNvSpPr/>
          <p:nvPr/>
        </p:nvSpPr>
        <p:spPr>
          <a:xfrm>
            <a:off x="910625" y="3812386"/>
            <a:ext cx="2757791" cy="72164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0000"/>
                </a:solidFill>
                <a:latin typeface="+mj-lt"/>
              </a:rPr>
              <a:t>Con cohesión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195485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/>
        </p:nvSpPr>
        <p:spPr>
          <a:xfrm flipH="1">
            <a:off x="-1264375" y="304800"/>
            <a:ext cx="656400" cy="22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9145F08-6EFD-4A1F-9B5B-E084E3B4821E}"/>
              </a:ext>
            </a:extLst>
          </p:cNvPr>
          <p:cNvSpPr txBox="1"/>
          <p:nvPr/>
        </p:nvSpPr>
        <p:spPr>
          <a:xfrm>
            <a:off x="1246762" y="304800"/>
            <a:ext cx="52042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400" b="1" dirty="0">
                <a:solidFill>
                  <a:srgbClr val="FF0066"/>
                </a:solidFill>
              </a:rPr>
              <a:t>¿Qué es el tema de un texto y cómo puedes identificarlo?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E250E39-A88C-4D2F-BED9-699C85C01F6D}"/>
              </a:ext>
            </a:extLst>
          </p:cNvPr>
          <p:cNvSpPr/>
          <p:nvPr/>
        </p:nvSpPr>
        <p:spPr>
          <a:xfrm>
            <a:off x="2696183" y="2410461"/>
            <a:ext cx="963038" cy="3794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través del título</a:t>
            </a:r>
            <a:endParaRPr lang="es-419" dirty="0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B30AD531-4FAF-44E5-96D9-63EA5C949AA2}"/>
              </a:ext>
            </a:extLst>
          </p:cNvPr>
          <p:cNvSpPr/>
          <p:nvPr/>
        </p:nvSpPr>
        <p:spPr>
          <a:xfrm>
            <a:off x="4114268" y="2267316"/>
            <a:ext cx="2757791" cy="72164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0000"/>
                </a:solidFill>
                <a:latin typeface="+mj-lt"/>
              </a:rPr>
              <a:t>Éste</a:t>
            </a: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+mj-lt"/>
              </a:rPr>
              <a:t> referencia de manera directa o indirecta al tema</a:t>
            </a:r>
            <a:endParaRPr lang="es-419" dirty="0"/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A644B59A-6479-44AD-B579-118E53AB4772}"/>
              </a:ext>
            </a:extLst>
          </p:cNvPr>
          <p:cNvSpPr/>
          <p:nvPr/>
        </p:nvSpPr>
        <p:spPr>
          <a:xfrm>
            <a:off x="3786487" y="2426542"/>
            <a:ext cx="327781" cy="290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2323FE14-5091-4670-887F-0A6190ADB0F6}"/>
              </a:ext>
            </a:extLst>
          </p:cNvPr>
          <p:cNvSpPr/>
          <p:nvPr/>
        </p:nvSpPr>
        <p:spPr>
          <a:xfrm>
            <a:off x="49308" y="1112139"/>
            <a:ext cx="2692487" cy="37945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419" b="1" dirty="0"/>
              <a:t>El tema de un texto puede ser: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6BD700B8-4D03-4B34-AE61-D0639DF3EA4D}"/>
              </a:ext>
            </a:extLst>
          </p:cNvPr>
          <p:cNvSpPr/>
          <p:nvPr/>
        </p:nvSpPr>
        <p:spPr>
          <a:xfrm>
            <a:off x="3564969" y="755440"/>
            <a:ext cx="3218451" cy="46376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2060"/>
                </a:solidFill>
              </a:rPr>
              <a:t>Una frase que sintetiza todo el texto.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5B14965C-2010-40C3-8083-0251CEFB7DDF}"/>
              </a:ext>
            </a:extLst>
          </p:cNvPr>
          <p:cNvSpPr/>
          <p:nvPr/>
        </p:nvSpPr>
        <p:spPr>
          <a:xfrm>
            <a:off x="3564969" y="1301867"/>
            <a:ext cx="5449329" cy="85267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3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Una exposición muy breve de la idea central del escrito en torno a la cual se organiza el significado del texto y que da sentido a los datos o acontecimientos concretos que presente el texto.*</a:t>
            </a:r>
            <a:endParaRPr lang="es-ES" sz="1300" dirty="0">
              <a:solidFill>
                <a:srgbClr val="002060"/>
              </a:solidFill>
            </a:endParaRPr>
          </a:p>
        </p:txBody>
      </p:sp>
      <p:sp>
        <p:nvSpPr>
          <p:cNvPr id="9" name="Flecha: a la derecha con bandas 8">
            <a:extLst>
              <a:ext uri="{FF2B5EF4-FFF2-40B4-BE49-F238E27FC236}">
                <a16:creationId xmlns:a16="http://schemas.microsoft.com/office/drawing/2014/main" id="{15007BB6-FF78-46D0-B09C-AF4C0F2DD630}"/>
              </a:ext>
            </a:extLst>
          </p:cNvPr>
          <p:cNvSpPr/>
          <p:nvPr/>
        </p:nvSpPr>
        <p:spPr>
          <a:xfrm>
            <a:off x="2872902" y="845505"/>
            <a:ext cx="609600" cy="937899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2" name="Rectángulo: esquina doblada 11">
            <a:extLst>
              <a:ext uri="{FF2B5EF4-FFF2-40B4-BE49-F238E27FC236}">
                <a16:creationId xmlns:a16="http://schemas.microsoft.com/office/drawing/2014/main" id="{335E4A5E-2989-4054-9437-46270F048014}"/>
              </a:ext>
            </a:extLst>
          </p:cNvPr>
          <p:cNvSpPr/>
          <p:nvPr/>
        </p:nvSpPr>
        <p:spPr>
          <a:xfrm>
            <a:off x="6939061" y="4369673"/>
            <a:ext cx="1828801" cy="721640"/>
          </a:xfrm>
          <a:prstGeom prst="foldedCorne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/>
              <a:t>*EL TEMA ES MÁS ACOTADO QUE LA IDEA PRINCIPAL </a:t>
            </a:r>
            <a:endParaRPr lang="es-419" sz="1100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B111C23-8B27-40A6-8F3E-AEED258765EB}"/>
              </a:ext>
            </a:extLst>
          </p:cNvPr>
          <p:cNvSpPr/>
          <p:nvPr/>
        </p:nvSpPr>
        <p:spPr>
          <a:xfrm>
            <a:off x="440990" y="1672161"/>
            <a:ext cx="1900133" cy="48238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/>
              <a:t>¿De qué se trata el texto?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0B1BAC9F-7FFD-4D1C-9141-E126F04B1C22}"/>
              </a:ext>
            </a:extLst>
          </p:cNvPr>
          <p:cNvCxnSpPr>
            <a:cxnSpLocks/>
            <a:stCxn id="3" idx="2"/>
            <a:endCxn id="13" idx="0"/>
          </p:cNvCxnSpPr>
          <p:nvPr/>
        </p:nvCxnSpPr>
        <p:spPr>
          <a:xfrm flipH="1">
            <a:off x="1391057" y="1491594"/>
            <a:ext cx="4495" cy="180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8E2C2690-5C2B-4067-A30F-57CB83C13166}"/>
              </a:ext>
            </a:extLst>
          </p:cNvPr>
          <p:cNvSpPr/>
          <p:nvPr/>
        </p:nvSpPr>
        <p:spPr>
          <a:xfrm>
            <a:off x="49308" y="2372849"/>
            <a:ext cx="2355718" cy="70971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/>
              <a:t>Puedes descubrir el tema del texto de las siguientes formas: </a:t>
            </a:r>
          </a:p>
        </p:txBody>
      </p: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904EA7A5-5086-4FBE-9E6A-65641CBF50EE}"/>
              </a:ext>
            </a:extLst>
          </p:cNvPr>
          <p:cNvCxnSpPr>
            <a:cxnSpLocks/>
            <a:stCxn id="30" idx="3"/>
            <a:endCxn id="4" idx="1"/>
          </p:cNvCxnSpPr>
          <p:nvPr/>
        </p:nvCxnSpPr>
        <p:spPr>
          <a:xfrm flipV="1">
            <a:off x="2405026" y="2600189"/>
            <a:ext cx="291157" cy="127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3AA39ABE-78D6-40B3-8BE6-AC0EF24B9D1A}"/>
              </a:ext>
            </a:extLst>
          </p:cNvPr>
          <p:cNvSpPr/>
          <p:nvPr/>
        </p:nvSpPr>
        <p:spPr>
          <a:xfrm>
            <a:off x="4326387" y="3601722"/>
            <a:ext cx="2333552" cy="106374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es-E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una palabra se repite y domina el texto, significa que está relacionada con el tema. </a:t>
            </a:r>
            <a:endParaRPr lang="es-ES" dirty="0">
              <a:effectLst/>
            </a:endParaRPr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9F11B1DF-6509-40AA-BB6F-43FEAAA6FC72}"/>
              </a:ext>
            </a:extLst>
          </p:cNvPr>
          <p:cNvSpPr/>
          <p:nvPr/>
        </p:nvSpPr>
        <p:spPr>
          <a:xfrm>
            <a:off x="7270616" y="2267316"/>
            <a:ext cx="1497246" cy="108584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rgbClr val="000000"/>
                </a:solidFill>
                <a:latin typeface="+mj-lt"/>
              </a:rPr>
              <a:t>OJO: No basta sólo con el título para saber el tema, hay que leer el texto, el título puede ayudar mucho, pero no hace todo el trabajo)</a:t>
            </a:r>
          </a:p>
        </p:txBody>
      </p:sp>
      <p:sp>
        <p:nvSpPr>
          <p:cNvPr id="39" name="Flecha: a la derecha 38">
            <a:extLst>
              <a:ext uri="{FF2B5EF4-FFF2-40B4-BE49-F238E27FC236}">
                <a16:creationId xmlns:a16="http://schemas.microsoft.com/office/drawing/2014/main" id="{5E59E92D-FB9B-40F2-8678-4A4C60B02B5A}"/>
              </a:ext>
            </a:extLst>
          </p:cNvPr>
          <p:cNvSpPr/>
          <p:nvPr/>
        </p:nvSpPr>
        <p:spPr>
          <a:xfrm>
            <a:off x="6872058" y="2499500"/>
            <a:ext cx="327781" cy="290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DEB03AB7-D9CC-4858-B6B1-B6A04EDCA547}"/>
              </a:ext>
            </a:extLst>
          </p:cNvPr>
          <p:cNvSpPr/>
          <p:nvPr/>
        </p:nvSpPr>
        <p:spPr>
          <a:xfrm>
            <a:off x="2696183" y="3601722"/>
            <a:ext cx="1194665" cy="9183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Repetición de palabras (pistas textuales)</a:t>
            </a:r>
            <a:endParaRPr lang="es-419" dirty="0"/>
          </a:p>
        </p:txBody>
      </p: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56FD0204-C099-417A-A826-95B5940B8F9F}"/>
              </a:ext>
            </a:extLst>
          </p:cNvPr>
          <p:cNvCxnSpPr>
            <a:cxnSpLocks/>
            <a:stCxn id="30" idx="3"/>
            <a:endCxn id="41" idx="1"/>
          </p:cNvCxnSpPr>
          <p:nvPr/>
        </p:nvCxnSpPr>
        <p:spPr>
          <a:xfrm>
            <a:off x="2405026" y="2727706"/>
            <a:ext cx="291157" cy="1333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Flecha: a la derecha 47">
            <a:extLst>
              <a:ext uri="{FF2B5EF4-FFF2-40B4-BE49-F238E27FC236}">
                <a16:creationId xmlns:a16="http://schemas.microsoft.com/office/drawing/2014/main" id="{6050F55B-FEE0-49FB-B2C2-63DA25DD21F8}"/>
              </a:ext>
            </a:extLst>
          </p:cNvPr>
          <p:cNvSpPr/>
          <p:nvPr/>
        </p:nvSpPr>
        <p:spPr>
          <a:xfrm>
            <a:off x="3944727" y="3646241"/>
            <a:ext cx="327781" cy="290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50" name="Cruz 49">
            <a:extLst>
              <a:ext uri="{FF2B5EF4-FFF2-40B4-BE49-F238E27FC236}">
                <a16:creationId xmlns:a16="http://schemas.microsoft.com/office/drawing/2014/main" id="{F390A978-4225-494B-9ADD-7B235F559396}"/>
              </a:ext>
            </a:extLst>
          </p:cNvPr>
          <p:cNvSpPr/>
          <p:nvPr/>
        </p:nvSpPr>
        <p:spPr>
          <a:xfrm>
            <a:off x="2839310" y="2978944"/>
            <a:ext cx="739047" cy="506516"/>
          </a:xfrm>
          <a:prstGeom prst="plus">
            <a:avLst/>
          </a:prstGeom>
          <a:solidFill>
            <a:srgbClr val="0070C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/>
              <a:t>Más</a:t>
            </a:r>
          </a:p>
        </p:txBody>
      </p:sp>
    </p:spTree>
    <p:extLst>
      <p:ext uri="{BB962C8B-B14F-4D97-AF65-F5344CB8AC3E}">
        <p14:creationId xmlns:p14="http://schemas.microsoft.com/office/powerpoint/2010/main" val="961698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/>
        </p:nvSpPr>
        <p:spPr>
          <a:xfrm flipH="1">
            <a:off x="-1264375" y="304800"/>
            <a:ext cx="656400" cy="22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454BCC0-2596-4DF8-9065-CDAFC3927AB9}"/>
              </a:ext>
            </a:extLst>
          </p:cNvPr>
          <p:cNvSpPr txBox="1"/>
          <p:nvPr/>
        </p:nvSpPr>
        <p:spPr>
          <a:xfrm>
            <a:off x="1246762" y="304800"/>
            <a:ext cx="52042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400" b="1" dirty="0">
                <a:solidFill>
                  <a:srgbClr val="FF0066"/>
                </a:solidFill>
              </a:rPr>
              <a:t>Ejemplo de títulos y tema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3435DFF-5EEE-49FE-832D-445171D0DB4B}"/>
              </a:ext>
            </a:extLst>
          </p:cNvPr>
          <p:cNvSpPr/>
          <p:nvPr/>
        </p:nvSpPr>
        <p:spPr>
          <a:xfrm>
            <a:off x="1467382" y="1540971"/>
            <a:ext cx="1587103" cy="4085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“Super héroes en los cómics”</a:t>
            </a:r>
            <a:endParaRPr lang="es-419" dirty="0"/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D865C2D2-64BA-42DD-9821-BA7479CA05F3}"/>
              </a:ext>
            </a:extLst>
          </p:cNvPr>
          <p:cNvSpPr/>
          <p:nvPr/>
        </p:nvSpPr>
        <p:spPr>
          <a:xfrm>
            <a:off x="3326987" y="1540971"/>
            <a:ext cx="920758" cy="945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5B43635-C6D6-439C-BDDB-511873FB408F}"/>
              </a:ext>
            </a:extLst>
          </p:cNvPr>
          <p:cNvSpPr/>
          <p:nvPr/>
        </p:nvSpPr>
        <p:spPr>
          <a:xfrm>
            <a:off x="1489956" y="836580"/>
            <a:ext cx="1324580" cy="408561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/>
              <a:t>Título directo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E4BA197-8F03-42C0-9CB5-8EBBA8CFC5D5}"/>
              </a:ext>
            </a:extLst>
          </p:cNvPr>
          <p:cNvSpPr/>
          <p:nvPr/>
        </p:nvSpPr>
        <p:spPr>
          <a:xfrm>
            <a:off x="1489955" y="2153110"/>
            <a:ext cx="1408887" cy="408561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/>
              <a:t>Título indirecto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B187052-3B71-45A8-8308-369F498A88B9}"/>
              </a:ext>
            </a:extLst>
          </p:cNvPr>
          <p:cNvSpPr/>
          <p:nvPr/>
        </p:nvSpPr>
        <p:spPr>
          <a:xfrm>
            <a:off x="1489955" y="2790799"/>
            <a:ext cx="1587103" cy="4085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“Protectores en disfraz”</a:t>
            </a:r>
            <a:endParaRPr lang="es-419" dirty="0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F55E35F1-05EF-4111-A407-4F748050BB32}"/>
              </a:ext>
            </a:extLst>
          </p:cNvPr>
          <p:cNvSpPr/>
          <p:nvPr/>
        </p:nvSpPr>
        <p:spPr>
          <a:xfrm>
            <a:off x="4520247" y="1658767"/>
            <a:ext cx="2355718" cy="70971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/>
              <a:t>En ambos caso el tema es “Los super héroes”</a:t>
            </a:r>
          </a:p>
        </p:txBody>
      </p:sp>
      <p:pic>
        <p:nvPicPr>
          <p:cNvPr id="1026" name="Picture 2" descr="Avengers Endgame: La Historia en 1 Video - YouTube">
            <a:hlinkClick r:id="rId4"/>
            <a:extLst>
              <a:ext uri="{FF2B5EF4-FFF2-40B4-BE49-F238E27FC236}">
                <a16:creationId xmlns:a16="http://schemas.microsoft.com/office/drawing/2014/main" id="{CAD2511B-EA6A-49F8-B1BB-7181F8F5E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370" y="2790799"/>
            <a:ext cx="3817028" cy="2150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172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/>
        </p:nvSpPr>
        <p:spPr>
          <a:xfrm flipH="1">
            <a:off x="-1264375" y="304800"/>
            <a:ext cx="656400" cy="22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9145F08-6EFD-4A1F-9B5B-E084E3B4821E}"/>
              </a:ext>
            </a:extLst>
          </p:cNvPr>
          <p:cNvSpPr txBox="1"/>
          <p:nvPr/>
        </p:nvSpPr>
        <p:spPr>
          <a:xfrm>
            <a:off x="1246762" y="304800"/>
            <a:ext cx="52042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400" b="1" dirty="0">
                <a:solidFill>
                  <a:srgbClr val="FF0066"/>
                </a:solidFill>
              </a:rPr>
              <a:t>Idea principal del texto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E250E39-A88C-4D2F-BED9-699C85C01F6D}"/>
              </a:ext>
            </a:extLst>
          </p:cNvPr>
          <p:cNvSpPr/>
          <p:nvPr/>
        </p:nvSpPr>
        <p:spPr>
          <a:xfrm>
            <a:off x="2696182" y="2410461"/>
            <a:ext cx="1019527" cy="48238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Descubrir el tema</a:t>
            </a:r>
            <a:endParaRPr lang="es-419" dirty="0">
              <a:solidFill>
                <a:schemeClr val="bg1"/>
              </a:solidFill>
            </a:endParaRP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B30AD531-4FAF-44E5-96D9-63EA5C949AA2}"/>
              </a:ext>
            </a:extLst>
          </p:cNvPr>
          <p:cNvSpPr/>
          <p:nvPr/>
        </p:nvSpPr>
        <p:spPr>
          <a:xfrm>
            <a:off x="4114268" y="2267316"/>
            <a:ext cx="2757791" cy="72164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0000"/>
                </a:solidFill>
                <a:latin typeface="+mj-lt"/>
              </a:rPr>
              <a:t>Para saber la idea principal del texto, debemos saber primero el tema del texto.</a:t>
            </a:r>
            <a:endParaRPr lang="es-419" dirty="0"/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A644B59A-6479-44AD-B579-118E53AB4772}"/>
              </a:ext>
            </a:extLst>
          </p:cNvPr>
          <p:cNvSpPr/>
          <p:nvPr/>
        </p:nvSpPr>
        <p:spPr>
          <a:xfrm>
            <a:off x="3786487" y="2426542"/>
            <a:ext cx="327781" cy="290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2323FE14-5091-4670-887F-0A6190ADB0F6}"/>
              </a:ext>
            </a:extLst>
          </p:cNvPr>
          <p:cNvSpPr/>
          <p:nvPr/>
        </p:nvSpPr>
        <p:spPr>
          <a:xfrm>
            <a:off x="49308" y="1112139"/>
            <a:ext cx="2646875" cy="48238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419" b="1" dirty="0"/>
              <a:t>¿Qué es la idea principal de un texto?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6BD700B8-4D03-4B34-AE61-D0639DF3EA4D}"/>
              </a:ext>
            </a:extLst>
          </p:cNvPr>
          <p:cNvSpPr/>
          <p:nvPr/>
        </p:nvSpPr>
        <p:spPr>
          <a:xfrm>
            <a:off x="3564969" y="755440"/>
            <a:ext cx="4735967" cy="4637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2060"/>
                </a:solidFill>
              </a:rPr>
              <a:t>Información central alrededor de la cual se presentan las ideas de un texto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5B14965C-2010-40C3-8083-0251CEFB7DDF}"/>
              </a:ext>
            </a:extLst>
          </p:cNvPr>
          <p:cNvSpPr/>
          <p:nvPr/>
        </p:nvSpPr>
        <p:spPr>
          <a:xfrm>
            <a:off x="3564969" y="1301867"/>
            <a:ext cx="5416903" cy="69345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3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Puede ubicarse en distintas partes del texto y a veces es necesario inferir de qué se trata pues no siempre está de manera explícita. </a:t>
            </a:r>
            <a:endParaRPr lang="es-ES" sz="1300" dirty="0">
              <a:solidFill>
                <a:srgbClr val="002060"/>
              </a:solidFill>
            </a:endParaRPr>
          </a:p>
        </p:txBody>
      </p:sp>
      <p:sp>
        <p:nvSpPr>
          <p:cNvPr id="9" name="Flecha: a la derecha con bandas 8">
            <a:extLst>
              <a:ext uri="{FF2B5EF4-FFF2-40B4-BE49-F238E27FC236}">
                <a16:creationId xmlns:a16="http://schemas.microsoft.com/office/drawing/2014/main" id="{15007BB6-FF78-46D0-B09C-AF4C0F2DD630}"/>
              </a:ext>
            </a:extLst>
          </p:cNvPr>
          <p:cNvSpPr/>
          <p:nvPr/>
        </p:nvSpPr>
        <p:spPr>
          <a:xfrm>
            <a:off x="2872902" y="845505"/>
            <a:ext cx="609600" cy="937899"/>
          </a:xfrm>
          <a:prstGeom prst="stripedRightArrow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B111C23-8B27-40A6-8F3E-AEED258765EB}"/>
              </a:ext>
            </a:extLst>
          </p:cNvPr>
          <p:cNvSpPr/>
          <p:nvPr/>
        </p:nvSpPr>
        <p:spPr>
          <a:xfrm>
            <a:off x="266320" y="1890822"/>
            <a:ext cx="2212850" cy="63847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¿Qué se dice en torno al tema del texto?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0B1BAC9F-7FFD-4D1C-9141-E126F04B1C22}"/>
              </a:ext>
            </a:extLst>
          </p:cNvPr>
          <p:cNvCxnSpPr>
            <a:cxnSpLocks/>
            <a:stCxn id="3" idx="2"/>
            <a:endCxn id="13" idx="0"/>
          </p:cNvCxnSpPr>
          <p:nvPr/>
        </p:nvCxnSpPr>
        <p:spPr>
          <a:xfrm flipH="1">
            <a:off x="1372745" y="1594523"/>
            <a:ext cx="1" cy="2962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8E2C2690-5C2B-4067-A30F-57CB83C13166}"/>
              </a:ext>
            </a:extLst>
          </p:cNvPr>
          <p:cNvSpPr/>
          <p:nvPr/>
        </p:nvSpPr>
        <p:spPr>
          <a:xfrm>
            <a:off x="85035" y="2839264"/>
            <a:ext cx="2355718" cy="70971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¿Cómo puedes descubrir la idea principal?</a:t>
            </a:r>
            <a:endParaRPr lang="es-419" b="1" dirty="0"/>
          </a:p>
        </p:txBody>
      </p: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904EA7A5-5086-4FBE-9E6A-65641CBF50EE}"/>
              </a:ext>
            </a:extLst>
          </p:cNvPr>
          <p:cNvCxnSpPr>
            <a:cxnSpLocks/>
            <a:stCxn id="30" idx="3"/>
            <a:endCxn id="4" idx="1"/>
          </p:cNvCxnSpPr>
          <p:nvPr/>
        </p:nvCxnSpPr>
        <p:spPr>
          <a:xfrm flipV="1">
            <a:off x="2440753" y="2651653"/>
            <a:ext cx="255429" cy="542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3AA39ABE-78D6-40B3-8BE6-AC0EF24B9D1A}"/>
              </a:ext>
            </a:extLst>
          </p:cNvPr>
          <p:cNvSpPr/>
          <p:nvPr/>
        </p:nvSpPr>
        <p:spPr>
          <a:xfrm>
            <a:off x="4326387" y="3601722"/>
            <a:ext cx="2333552" cy="106374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  <a:t>Es una oración que resume el contenido global del texto. Si no está, es necesario inferirla.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DEB03AB7-D9CC-4858-B6B1-B6A04EDCA547}"/>
              </a:ext>
            </a:extLst>
          </p:cNvPr>
          <p:cNvSpPr/>
          <p:nvPr/>
        </p:nvSpPr>
        <p:spPr>
          <a:xfrm>
            <a:off x="2672985" y="3118260"/>
            <a:ext cx="1194665" cy="37945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Examinar el título</a:t>
            </a:r>
            <a:endParaRPr lang="es-419" dirty="0">
              <a:solidFill>
                <a:schemeClr val="bg1"/>
              </a:solidFill>
            </a:endParaRPr>
          </a:p>
        </p:txBody>
      </p: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56FD0204-C099-417A-A826-95B5940B8F9F}"/>
              </a:ext>
            </a:extLst>
          </p:cNvPr>
          <p:cNvCxnSpPr>
            <a:cxnSpLocks/>
            <a:stCxn id="30" idx="3"/>
            <a:endCxn id="41" idx="1"/>
          </p:cNvCxnSpPr>
          <p:nvPr/>
        </p:nvCxnSpPr>
        <p:spPr>
          <a:xfrm>
            <a:off x="2440753" y="3194121"/>
            <a:ext cx="232232" cy="113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Flecha: a la derecha 47">
            <a:extLst>
              <a:ext uri="{FF2B5EF4-FFF2-40B4-BE49-F238E27FC236}">
                <a16:creationId xmlns:a16="http://schemas.microsoft.com/office/drawing/2014/main" id="{6050F55B-FEE0-49FB-B2C2-63DA25DD21F8}"/>
              </a:ext>
            </a:extLst>
          </p:cNvPr>
          <p:cNvSpPr/>
          <p:nvPr/>
        </p:nvSpPr>
        <p:spPr>
          <a:xfrm>
            <a:off x="3922868" y="4079257"/>
            <a:ext cx="327781" cy="290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8D1DA90-7732-40F6-962C-2864A9A6C398}"/>
              </a:ext>
            </a:extLst>
          </p:cNvPr>
          <p:cNvSpPr/>
          <p:nvPr/>
        </p:nvSpPr>
        <p:spPr>
          <a:xfrm>
            <a:off x="2672985" y="3884479"/>
            <a:ext cx="1194665" cy="73617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Encontrar una oración temática</a:t>
            </a:r>
            <a:endParaRPr lang="es-419" dirty="0">
              <a:solidFill>
                <a:schemeClr val="bg1"/>
              </a:solidFill>
            </a:endParaRPr>
          </a:p>
        </p:txBody>
      </p: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870DA783-F6BF-4298-B20B-0912DFDB95D4}"/>
              </a:ext>
            </a:extLst>
          </p:cNvPr>
          <p:cNvCxnSpPr>
            <a:cxnSpLocks/>
            <a:stCxn id="30" idx="3"/>
            <a:endCxn id="22" idx="1"/>
          </p:cNvCxnSpPr>
          <p:nvPr/>
        </p:nvCxnSpPr>
        <p:spPr>
          <a:xfrm>
            <a:off x="2440753" y="3194121"/>
            <a:ext cx="232232" cy="1058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34774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1078</Words>
  <Application>Microsoft Office PowerPoint</Application>
  <PresentationFormat>Presentación en pantalla (16:9)</PresentationFormat>
  <Paragraphs>80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Segoe UI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YINCANA CULTURAL  Aprendizaje interdisciplinario</dc:title>
  <dc:creator>equipo3</dc:creator>
  <cp:lastModifiedBy>RÍOS FARÍAS, IGNACIO A.</cp:lastModifiedBy>
  <cp:revision>68</cp:revision>
  <dcterms:modified xsi:type="dcterms:W3CDTF">2020-08-17T01:11:17Z</dcterms:modified>
</cp:coreProperties>
</file>