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6" r:id="rId4"/>
    <p:sldId id="291" r:id="rId5"/>
    <p:sldId id="295" r:id="rId6"/>
    <p:sldId id="296" r:id="rId7"/>
    <p:sldId id="297" r:id="rId8"/>
    <p:sldId id="298" r:id="rId9"/>
    <p:sldId id="273" r:id="rId10"/>
    <p:sldId id="271" r:id="rId11"/>
    <p:sldId id="26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233A309-8F93-4EE2-9CEF-BFC97C4FF79B}">
          <p14:sldIdLst>
            <p14:sldId id="256"/>
          </p14:sldIdLst>
        </p14:section>
        <p14:section name="Sección sin título" id="{4CD48083-BEF6-4644-89E3-473EFC85FB77}">
          <p14:sldIdLst>
            <p14:sldId id="258"/>
            <p14:sldId id="276"/>
            <p14:sldId id="291"/>
            <p14:sldId id="295"/>
            <p14:sldId id="296"/>
            <p14:sldId id="297"/>
            <p14:sldId id="298"/>
            <p14:sldId id="273"/>
            <p14:sldId id="271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pos="3069">
          <p15:clr>
            <a:srgbClr val="A4A3A4"/>
          </p15:clr>
        </p15:guide>
        <p15:guide id="2" orient="horz" pos="2884">
          <p15:clr>
            <a:srgbClr val="9AA0A6"/>
          </p15:clr>
        </p15:guide>
        <p15:guide id="3" pos="227">
          <p15:clr>
            <a:srgbClr val="9AA0A6"/>
          </p15:clr>
        </p15:guide>
        <p15:guide id="4" pos="5556">
          <p15:clr>
            <a:srgbClr val="9AA0A6"/>
          </p15:clr>
        </p15:guide>
        <p15:guide id="5" orient="horz" pos="1196">
          <p15:clr>
            <a:srgbClr val="9AA0A6"/>
          </p15:clr>
        </p15:guide>
        <p15:guide id="6" orient="horz" pos="1668">
          <p15:clr>
            <a:srgbClr val="9AA0A6"/>
          </p15:clr>
        </p15:guide>
        <p15:guide id="7" orient="horz" pos="2238">
          <p15:clr>
            <a:srgbClr val="9AA0A6"/>
          </p15:clr>
        </p15:guide>
        <p15:guide id="8" orient="horz" pos="2565">
          <p15:clr>
            <a:srgbClr val="9AA0A6"/>
          </p15:clr>
        </p15:guide>
        <p15:guide id="9" orient="horz" pos="3132">
          <p15:clr>
            <a:srgbClr val="9AA0A6"/>
          </p15:clr>
        </p15:guide>
        <p15:guide id="10" pos="751">
          <p15:clr>
            <a:srgbClr val="9AA0A6"/>
          </p15:clr>
        </p15:guide>
        <p15:guide id="11" pos="5228">
          <p15:clr>
            <a:srgbClr val="9AA0A6"/>
          </p15:clr>
        </p15:guide>
        <p15:guide id="12" orient="horz" pos="680">
          <p15:clr>
            <a:srgbClr val="9AA0A6"/>
          </p15:clr>
        </p15:guide>
        <p15:guide id="13" orient="horz" pos="204">
          <p15:clr>
            <a:srgbClr val="9AA0A6"/>
          </p15:clr>
        </p15:guide>
        <p15:guide id="14" pos="911">
          <p15:clr>
            <a:srgbClr val="9AA0A6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h+XDlNE0hhjD3GmxP+WU9q/o4W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6660E40-7D8B-46B3-9F43-E7BD5659BC6A}">
  <a:tblStyle styleId="{16660E40-7D8B-46B3-9F43-E7BD5659BC6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228"/>
      </p:cViewPr>
      <p:guideLst>
        <p:guide orient="horz" pos="2884"/>
        <p:guide orient="horz" pos="1196"/>
        <p:guide orient="horz" pos="1668"/>
        <p:guide orient="horz" pos="2238"/>
        <p:guide orient="horz" pos="2565"/>
        <p:guide orient="horz" pos="3132"/>
        <p:guide orient="horz" pos="680"/>
        <p:guide orient="horz" pos="204"/>
        <p:guide pos="3069"/>
        <p:guide pos="227"/>
        <p:guide pos="5556"/>
        <p:guide pos="751"/>
        <p:guide pos="5228"/>
        <p:guide pos="9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73097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6593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4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5285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2227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1520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978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0330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399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215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l="17176" t="4666" r="13866" b="2902"/>
          <a:stretch/>
        </p:blipFill>
        <p:spPr>
          <a:xfrm rot="5400000" flipH="1">
            <a:off x="4619250" y="-677783"/>
            <a:ext cx="69250" cy="74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1147836" y="1254348"/>
            <a:ext cx="72301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000" b="1" dirty="0">
                <a:solidFill>
                  <a:srgbClr val="0070C0"/>
                </a:solidFill>
              </a:rPr>
              <a:t>PROCESO ADMINISTRATIVO</a:t>
            </a: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xmlns="" id="{82458FFF-AC88-4EEF-823E-5D0A92549422}"/>
              </a:ext>
            </a:extLst>
          </p:cNvPr>
          <p:cNvSpPr txBox="1"/>
          <p:nvPr/>
        </p:nvSpPr>
        <p:spPr>
          <a:xfrm>
            <a:off x="1448726" y="3891464"/>
            <a:ext cx="6410297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2000" b="1" dirty="0">
                <a:solidFill>
                  <a:srgbClr val="00B0F0"/>
                </a:solidFill>
              </a:rPr>
              <a:t>PROPÓSITO: ¡CREE EN TI, TÚ PUEDES HACERLO!</a:t>
            </a: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xmlns="" id="{BD181B1A-AD6D-4CC0-ACFB-746AFBFDCF25}"/>
              </a:ext>
            </a:extLst>
          </p:cNvPr>
          <p:cNvSpPr txBox="1"/>
          <p:nvPr/>
        </p:nvSpPr>
        <p:spPr>
          <a:xfrm>
            <a:off x="1147836" y="3080942"/>
            <a:ext cx="74482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2000" b="1" dirty="0">
                <a:solidFill>
                  <a:srgbClr val="FF0066"/>
                </a:solidFill>
              </a:rPr>
              <a:t>OBJETIVO DE LA CLASE : CONOCER LAS ESCUELAS DEL PENSAMIENTO ADM. DE FORMA PERSEVERANTE.</a:t>
            </a:r>
          </a:p>
        </p:txBody>
      </p:sp>
      <p:sp>
        <p:nvSpPr>
          <p:cNvPr id="7" name="3 CuadroTexto">
            <a:extLst>
              <a:ext uri="{FF2B5EF4-FFF2-40B4-BE49-F238E27FC236}">
                <a16:creationId xmlns:a16="http://schemas.microsoft.com/office/drawing/2014/main" xmlns="" id="{82458FFF-AC88-4EEF-823E-5D0A92549422}"/>
              </a:ext>
            </a:extLst>
          </p:cNvPr>
          <p:cNvSpPr txBox="1"/>
          <p:nvPr/>
        </p:nvSpPr>
        <p:spPr>
          <a:xfrm>
            <a:off x="2372457" y="4357326"/>
            <a:ext cx="4858767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MX" sz="2000" b="1" dirty="0" smtClean="0">
                <a:solidFill>
                  <a:schemeClr val="accent4"/>
                </a:solidFill>
              </a:rPr>
              <a:t>FECHA DE ENTREGA: 22 DE AGOSTO</a:t>
            </a:r>
            <a:endParaRPr lang="es-CL" sz="2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3 CuadroTexto">
            <a:extLst>
              <a:ext uri="{FF2B5EF4-FFF2-40B4-BE49-F238E27FC236}">
                <a16:creationId xmlns:a16="http://schemas.microsoft.com/office/drawing/2014/main" xmlns="" id="{B3CFFB40-6B52-43BF-8E6B-3CE3C5E2B6BB}"/>
              </a:ext>
            </a:extLst>
          </p:cNvPr>
          <p:cNvSpPr txBox="1"/>
          <p:nvPr/>
        </p:nvSpPr>
        <p:spPr>
          <a:xfrm>
            <a:off x="3008497" y="698416"/>
            <a:ext cx="33538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5000" b="1" dirty="0">
                <a:solidFill>
                  <a:srgbClr val="0070C0"/>
                </a:solidFill>
              </a:rPr>
              <a:t>MINI TEST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AC8CE68-F3AF-4014-85ED-02A895D17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699" y="1670359"/>
            <a:ext cx="3580601" cy="3154072"/>
          </a:xfrm>
          <a:prstGeom prst="rect">
            <a:avLst/>
          </a:prstGeom>
        </p:spPr>
      </p:pic>
      <p:sp>
        <p:nvSpPr>
          <p:cNvPr id="11" name="3 CuadroTexto">
            <a:extLst>
              <a:ext uri="{FF2B5EF4-FFF2-40B4-BE49-F238E27FC236}">
                <a16:creationId xmlns:a16="http://schemas.microsoft.com/office/drawing/2014/main" xmlns="" id="{E5527BFE-8A74-4E24-BB9C-ABFC849D1257}"/>
              </a:ext>
            </a:extLst>
          </p:cNvPr>
          <p:cNvSpPr txBox="1"/>
          <p:nvPr/>
        </p:nvSpPr>
        <p:spPr>
          <a:xfrm>
            <a:off x="6362300" y="4275807"/>
            <a:ext cx="1314407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rtlCol="0">
            <a:spAutoFit/>
          </a:bodyPr>
          <a:lstStyle/>
          <a:p>
            <a:r>
              <a:rPr lang="es-CL" sz="1600" b="1" dirty="0">
                <a:solidFill>
                  <a:schemeClr val="tx1"/>
                </a:solidFill>
              </a:rPr>
              <a:t>¡5 minutos!</a:t>
            </a:r>
          </a:p>
        </p:txBody>
      </p:sp>
    </p:spTree>
    <p:extLst>
      <p:ext uri="{BB962C8B-B14F-4D97-AF65-F5344CB8AC3E}">
        <p14:creationId xmlns:p14="http://schemas.microsoft.com/office/powerpoint/2010/main" val="345080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1813921F-5C1D-4CBB-82D7-AD7D96221CBC}"/>
              </a:ext>
            </a:extLst>
          </p:cNvPr>
          <p:cNvSpPr/>
          <p:nvPr/>
        </p:nvSpPr>
        <p:spPr>
          <a:xfrm>
            <a:off x="1596318" y="1109273"/>
            <a:ext cx="4932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>
                <a:solidFill>
                  <a:srgbClr val="002060"/>
                </a:solidFill>
              </a:rPr>
              <a:t>*RESPONDA LAS SIGUIENTES PREGUNTAS. </a:t>
            </a:r>
            <a:r>
              <a:rPr lang="es-CL" b="1" dirty="0">
                <a:solidFill>
                  <a:srgbClr val="FF0066"/>
                </a:solidFill>
              </a:rPr>
              <a:t>JUSTIFIQUE </a:t>
            </a:r>
            <a:endParaRPr lang="es-CL" dirty="0">
              <a:solidFill>
                <a:srgbClr val="FF0066"/>
              </a:solidFill>
            </a:endParaRPr>
          </a:p>
        </p:txBody>
      </p:sp>
      <p:sp>
        <p:nvSpPr>
          <p:cNvPr id="9" name="3 CuadroTexto">
            <a:extLst>
              <a:ext uri="{FF2B5EF4-FFF2-40B4-BE49-F238E27FC236}">
                <a16:creationId xmlns:a16="http://schemas.microsoft.com/office/drawing/2014/main" xmlns="" id="{B3CFFB40-6B52-43BF-8E6B-3CE3C5E2B6BB}"/>
              </a:ext>
            </a:extLst>
          </p:cNvPr>
          <p:cNvSpPr txBox="1"/>
          <p:nvPr/>
        </p:nvSpPr>
        <p:spPr>
          <a:xfrm>
            <a:off x="3397851" y="356593"/>
            <a:ext cx="283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u="sng" dirty="0">
                <a:solidFill>
                  <a:srgbClr val="0070C0"/>
                </a:solidFill>
              </a:rPr>
              <a:t>METACOGNICIÓN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35E98D83-96BD-482F-9A32-E317E454D3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2676" y="1799025"/>
            <a:ext cx="4438648" cy="288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0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CuadroTexto">
            <a:extLst>
              <a:ext uri="{FF2B5EF4-FFF2-40B4-BE49-F238E27FC236}">
                <a16:creationId xmlns:a16="http://schemas.microsoft.com/office/drawing/2014/main" xmlns="" id="{12F2CB74-6ED6-4110-A361-4BA134C2E0AA}"/>
              </a:ext>
            </a:extLst>
          </p:cNvPr>
          <p:cNvSpPr txBox="1"/>
          <p:nvPr/>
        </p:nvSpPr>
        <p:spPr>
          <a:xfrm>
            <a:off x="2977682" y="304800"/>
            <a:ext cx="3188635" cy="4770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CL" sz="2400" b="1" u="sng" dirty="0">
                <a:solidFill>
                  <a:srgbClr val="0070C0"/>
                </a:solidFill>
              </a:rPr>
              <a:t>HAZ AHORA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00BA01EF-B2FF-4671-B61F-2A6EAAC6EFA1}"/>
              </a:ext>
            </a:extLst>
          </p:cNvPr>
          <p:cNvSpPr/>
          <p:nvPr/>
        </p:nvSpPr>
        <p:spPr>
          <a:xfrm>
            <a:off x="1596317" y="1212235"/>
            <a:ext cx="493229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500" b="1" dirty="0">
                <a:solidFill>
                  <a:srgbClr val="002060"/>
                </a:solidFill>
              </a:rPr>
              <a:t>*RESPONDA LAS SIGUIENTES PREGUNTAS: </a:t>
            </a:r>
            <a:endParaRPr lang="es-CL" sz="1500" dirty="0">
              <a:solidFill>
                <a:srgbClr val="002060"/>
              </a:solidFill>
            </a:endParaRP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xmlns="" id="{EA26C26F-8484-4DFC-81CA-D3274E755709}"/>
              </a:ext>
            </a:extLst>
          </p:cNvPr>
          <p:cNvSpPr txBox="1"/>
          <p:nvPr/>
        </p:nvSpPr>
        <p:spPr>
          <a:xfrm>
            <a:off x="1596316" y="1838190"/>
            <a:ext cx="2890623" cy="8771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1700" dirty="0">
                <a:solidFill>
                  <a:srgbClr val="002060"/>
                </a:solidFill>
              </a:rPr>
              <a:t>1) Investigue sobre tres principios de la administración.</a:t>
            </a:r>
          </a:p>
        </p:txBody>
      </p:sp>
      <p:sp>
        <p:nvSpPr>
          <p:cNvPr id="9" name="3 CuadroTexto">
            <a:extLst>
              <a:ext uri="{FF2B5EF4-FFF2-40B4-BE49-F238E27FC236}">
                <a16:creationId xmlns:a16="http://schemas.microsoft.com/office/drawing/2014/main" xmlns="" id="{9ACCE194-BDA7-4CE5-B00A-794BA606734A}"/>
              </a:ext>
            </a:extLst>
          </p:cNvPr>
          <p:cNvSpPr txBox="1"/>
          <p:nvPr/>
        </p:nvSpPr>
        <p:spPr>
          <a:xfrm>
            <a:off x="2597891" y="4400458"/>
            <a:ext cx="1325524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rtlCol="0">
            <a:spAutoFit/>
          </a:bodyPr>
          <a:lstStyle/>
          <a:p>
            <a:r>
              <a:rPr lang="es-CL" sz="1600" b="1" dirty="0">
                <a:solidFill>
                  <a:schemeClr val="tx1"/>
                </a:solidFill>
              </a:rPr>
              <a:t>¡2 minutos!</a:t>
            </a:r>
          </a:p>
        </p:txBody>
      </p:sp>
      <p:pic>
        <p:nvPicPr>
          <p:cNvPr id="1026" name="Picture 2" descr="Qué Hace un Consultor de Empresas y las Claves para Trabajar en la ...">
            <a:extLst>
              <a:ext uri="{FF2B5EF4-FFF2-40B4-BE49-F238E27FC236}">
                <a16:creationId xmlns:a16="http://schemas.microsoft.com/office/drawing/2014/main" xmlns="" id="{9618336F-2EB3-4B10-B49B-33786A167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620" y="1965781"/>
            <a:ext cx="2689757" cy="268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CuadroTexto">
            <a:extLst>
              <a:ext uri="{FF2B5EF4-FFF2-40B4-BE49-F238E27FC236}">
                <a16:creationId xmlns:a16="http://schemas.microsoft.com/office/drawing/2014/main" xmlns="" id="{E78C28A8-E831-4BA8-AE0F-2FD1BA488FED}"/>
              </a:ext>
            </a:extLst>
          </p:cNvPr>
          <p:cNvSpPr txBox="1"/>
          <p:nvPr/>
        </p:nvSpPr>
        <p:spPr>
          <a:xfrm>
            <a:off x="2009554" y="467467"/>
            <a:ext cx="512489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CL" sz="2400" b="1" u="sng" dirty="0">
                <a:solidFill>
                  <a:srgbClr val="0070C0"/>
                </a:solidFill>
              </a:rPr>
              <a:t>ESCUELAS P.ADMINISTRATIVO</a:t>
            </a:r>
          </a:p>
        </p:txBody>
      </p:sp>
      <p:sp>
        <p:nvSpPr>
          <p:cNvPr id="10" name="3 CuadroTexto">
            <a:extLst>
              <a:ext uri="{FF2B5EF4-FFF2-40B4-BE49-F238E27FC236}">
                <a16:creationId xmlns:a16="http://schemas.microsoft.com/office/drawing/2014/main" xmlns="" id="{1D1CEB1B-E103-407E-A851-6023BC829E11}"/>
              </a:ext>
            </a:extLst>
          </p:cNvPr>
          <p:cNvSpPr txBox="1"/>
          <p:nvPr/>
        </p:nvSpPr>
        <p:spPr>
          <a:xfrm>
            <a:off x="1414011" y="1209838"/>
            <a:ext cx="4965523" cy="272382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s-CL" sz="1900" b="1" dirty="0">
                <a:solidFill>
                  <a:srgbClr val="002060"/>
                </a:solidFill>
              </a:rPr>
              <a:t>Existen cinco escuelas que explican el pensamiento administrativo a lo largo del tiempo: </a:t>
            </a:r>
          </a:p>
          <a:p>
            <a:endParaRPr lang="es-CL" sz="1900" dirty="0">
              <a:solidFill>
                <a:srgbClr val="002060"/>
              </a:solidFill>
            </a:endParaRPr>
          </a:p>
          <a:p>
            <a:r>
              <a:rPr lang="es-CL" sz="1900" dirty="0">
                <a:solidFill>
                  <a:srgbClr val="002060"/>
                </a:solidFill>
              </a:rPr>
              <a:t>1) Escuela de la teoría científica.</a:t>
            </a:r>
          </a:p>
          <a:p>
            <a:r>
              <a:rPr lang="es-CL" sz="1900" dirty="0">
                <a:solidFill>
                  <a:srgbClr val="002060"/>
                </a:solidFill>
              </a:rPr>
              <a:t>2) Escuela de las relaciones humanas.</a:t>
            </a:r>
          </a:p>
          <a:p>
            <a:r>
              <a:rPr lang="es-CL" sz="1900" dirty="0">
                <a:solidFill>
                  <a:srgbClr val="002060"/>
                </a:solidFill>
              </a:rPr>
              <a:t>3) Escuela del proceso administrativo.</a:t>
            </a:r>
          </a:p>
          <a:p>
            <a:r>
              <a:rPr lang="es-CL" sz="1900" dirty="0">
                <a:solidFill>
                  <a:srgbClr val="002060"/>
                </a:solidFill>
              </a:rPr>
              <a:t>4) Escuela Estructuralista.</a:t>
            </a:r>
          </a:p>
          <a:p>
            <a:r>
              <a:rPr lang="es-CL" sz="1900" dirty="0">
                <a:solidFill>
                  <a:srgbClr val="002060"/>
                </a:solidFill>
              </a:rPr>
              <a:t>5) Escuela de administración de sistemas.</a:t>
            </a:r>
          </a:p>
        </p:txBody>
      </p:sp>
      <p:pic>
        <p:nvPicPr>
          <p:cNvPr id="2050" name="Picture 2" descr="Estructura organizativa de una empresa - BLOG | uSellCRM.net">
            <a:extLst>
              <a:ext uri="{FF2B5EF4-FFF2-40B4-BE49-F238E27FC236}">
                <a16:creationId xmlns:a16="http://schemas.microsoft.com/office/drawing/2014/main" xmlns="" id="{8FCE558D-40D5-4167-A115-D4EA0FE26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456" y="2899730"/>
            <a:ext cx="2756011" cy="177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38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>
            <a:extLst>
              <a:ext uri="{FF2B5EF4-FFF2-40B4-BE49-F238E27FC236}">
                <a16:creationId xmlns:a16="http://schemas.microsoft.com/office/drawing/2014/main" xmlns="" id="{0637945B-341E-4B43-8D82-DB86462A1B33}"/>
              </a:ext>
            </a:extLst>
          </p:cNvPr>
          <p:cNvSpPr txBox="1"/>
          <p:nvPr/>
        </p:nvSpPr>
        <p:spPr>
          <a:xfrm>
            <a:off x="2009553" y="467467"/>
            <a:ext cx="5773597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CL" sz="2400" b="1" u="sng" dirty="0">
                <a:solidFill>
                  <a:srgbClr val="0070C0"/>
                </a:solidFill>
              </a:rPr>
              <a:t>ESCUELA DE LA TEORÍA CIENTÍFICA</a:t>
            </a: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xmlns="" id="{DFF8540C-2143-4582-85FB-BE5A604BD829}"/>
              </a:ext>
            </a:extLst>
          </p:cNvPr>
          <p:cNvSpPr txBox="1"/>
          <p:nvPr/>
        </p:nvSpPr>
        <p:spPr>
          <a:xfrm>
            <a:off x="1403378" y="1270346"/>
            <a:ext cx="7166463" cy="34163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1800" dirty="0">
                <a:solidFill>
                  <a:srgbClr val="002060"/>
                </a:solidFill>
              </a:rPr>
              <a:t>- Creador: Frederick Winslow Taylor.</a:t>
            </a:r>
          </a:p>
          <a:p>
            <a:endParaRPr lang="es-CL" sz="1800" dirty="0">
              <a:solidFill>
                <a:srgbClr val="002060"/>
              </a:solidFill>
            </a:endParaRPr>
          </a:p>
          <a:p>
            <a:r>
              <a:rPr lang="es-CL" sz="1800" dirty="0">
                <a:solidFill>
                  <a:srgbClr val="002060"/>
                </a:solidFill>
              </a:rPr>
              <a:t>- Pasos métodos científicos: identificar objetivo, adquirir información, formular </a:t>
            </a:r>
            <a:r>
              <a:rPr lang="es-CL" sz="1800" dirty="0" err="1">
                <a:solidFill>
                  <a:srgbClr val="002060"/>
                </a:solidFill>
              </a:rPr>
              <a:t>hipótesis</a:t>
            </a:r>
            <a:r>
              <a:rPr lang="es-CL" sz="1800" dirty="0">
                <a:solidFill>
                  <a:srgbClr val="002060"/>
                </a:solidFill>
              </a:rPr>
              <a:t>, investigación mediante experimentos, exponer respuesta y ajustar e implementar respuesta.</a:t>
            </a:r>
          </a:p>
          <a:p>
            <a:endParaRPr lang="es-CL" sz="1800" dirty="0">
              <a:solidFill>
                <a:srgbClr val="002060"/>
              </a:solidFill>
            </a:endParaRPr>
          </a:p>
          <a:p>
            <a:r>
              <a:rPr lang="es-CL" sz="1800" dirty="0">
                <a:solidFill>
                  <a:srgbClr val="002060"/>
                </a:solidFill>
              </a:rPr>
              <a:t>- Se centraba en 5 principios: tiempo y movimiento, selección del personal, control del trabajo, división y capacitación, según responsabilidades.</a:t>
            </a:r>
          </a:p>
          <a:p>
            <a:endParaRPr lang="es-CL" sz="1800" dirty="0">
              <a:solidFill>
                <a:srgbClr val="002060"/>
              </a:solidFill>
            </a:endParaRPr>
          </a:p>
          <a:p>
            <a:r>
              <a:rPr lang="es-CL" sz="1800" dirty="0">
                <a:solidFill>
                  <a:srgbClr val="FF0066"/>
                </a:solidFill>
              </a:rPr>
              <a:t>*Foco: obtener mejores resultados y eficiencia en el trabajo</a:t>
            </a:r>
            <a:r>
              <a:rPr lang="es-CL" sz="1800" dirty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es-CL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>
            <a:extLst>
              <a:ext uri="{FF2B5EF4-FFF2-40B4-BE49-F238E27FC236}">
                <a16:creationId xmlns:a16="http://schemas.microsoft.com/office/drawing/2014/main" xmlns="" id="{0637945B-341E-4B43-8D82-DB86462A1B33}"/>
              </a:ext>
            </a:extLst>
          </p:cNvPr>
          <p:cNvSpPr txBox="1"/>
          <p:nvPr/>
        </p:nvSpPr>
        <p:spPr>
          <a:xfrm>
            <a:off x="1967023" y="276081"/>
            <a:ext cx="5773597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CL" sz="2400" b="1" u="sng" dirty="0">
                <a:solidFill>
                  <a:srgbClr val="0070C0"/>
                </a:solidFill>
              </a:rPr>
              <a:t>ESCUELA DE LAS RELACIONES HUMANAS</a:t>
            </a: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xmlns="" id="{DFF8540C-2143-4582-85FB-BE5A604BD829}"/>
              </a:ext>
            </a:extLst>
          </p:cNvPr>
          <p:cNvSpPr txBox="1"/>
          <p:nvPr/>
        </p:nvSpPr>
        <p:spPr>
          <a:xfrm>
            <a:off x="1424643" y="1504263"/>
            <a:ext cx="7166463" cy="258532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1800" dirty="0">
                <a:solidFill>
                  <a:srgbClr val="002060"/>
                </a:solidFill>
              </a:rPr>
              <a:t>- Creador: Elton Mayo.</a:t>
            </a:r>
          </a:p>
          <a:p>
            <a:endParaRPr lang="es-CL" sz="1800" dirty="0">
              <a:solidFill>
                <a:srgbClr val="002060"/>
              </a:solidFill>
            </a:endParaRPr>
          </a:p>
          <a:p>
            <a:r>
              <a:rPr lang="es-CL" sz="1800" dirty="0">
                <a:solidFill>
                  <a:srgbClr val="002060"/>
                </a:solidFill>
              </a:rPr>
              <a:t>- Se centraba en: tratar a la organización como un grupo de personas, enfatiza en las personas, se inspira en sistemas de psicología, delegación autoridad, autonomía del empleado, confianza y apertura, dinámica grupal interpersonal.</a:t>
            </a:r>
          </a:p>
          <a:p>
            <a:endParaRPr lang="es-CL" sz="1800" dirty="0">
              <a:solidFill>
                <a:srgbClr val="002060"/>
              </a:solidFill>
            </a:endParaRPr>
          </a:p>
          <a:p>
            <a:r>
              <a:rPr lang="es-CL" sz="1800" dirty="0">
                <a:solidFill>
                  <a:srgbClr val="FF0066"/>
                </a:solidFill>
              </a:rPr>
              <a:t>*Foco: elevar productividad, mejorar el bienestar el personal y no tratar a los empleados como “máquinas”.</a:t>
            </a:r>
            <a:endParaRPr lang="es-CL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7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>
            <a:extLst>
              <a:ext uri="{FF2B5EF4-FFF2-40B4-BE49-F238E27FC236}">
                <a16:creationId xmlns:a16="http://schemas.microsoft.com/office/drawing/2014/main" xmlns="" id="{0637945B-341E-4B43-8D82-DB86462A1B33}"/>
              </a:ext>
            </a:extLst>
          </p:cNvPr>
          <p:cNvSpPr txBox="1"/>
          <p:nvPr/>
        </p:nvSpPr>
        <p:spPr>
          <a:xfrm>
            <a:off x="1967023" y="424937"/>
            <a:ext cx="5773597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CL" sz="2400" b="1" u="sng" dirty="0">
                <a:solidFill>
                  <a:srgbClr val="0070C0"/>
                </a:solidFill>
              </a:rPr>
              <a:t>TEORÍA CLÁSICA O P. ADM</a:t>
            </a: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xmlns="" id="{DFF8540C-2143-4582-85FB-BE5A604BD829}"/>
              </a:ext>
            </a:extLst>
          </p:cNvPr>
          <p:cNvSpPr txBox="1"/>
          <p:nvPr/>
        </p:nvSpPr>
        <p:spPr>
          <a:xfrm>
            <a:off x="1435276" y="1674383"/>
            <a:ext cx="7166463" cy="147732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1800" dirty="0">
                <a:solidFill>
                  <a:srgbClr val="002060"/>
                </a:solidFill>
              </a:rPr>
              <a:t>- Creador: Henry </a:t>
            </a:r>
            <a:r>
              <a:rPr lang="es-CL" sz="1800" dirty="0" err="1">
                <a:solidFill>
                  <a:srgbClr val="002060"/>
                </a:solidFill>
              </a:rPr>
              <a:t>Lawrance</a:t>
            </a:r>
            <a:r>
              <a:rPr lang="es-CL" sz="1800" dirty="0">
                <a:solidFill>
                  <a:srgbClr val="002060"/>
                </a:solidFill>
              </a:rPr>
              <a:t> Fayol.</a:t>
            </a:r>
          </a:p>
          <a:p>
            <a:endParaRPr lang="es-CL" sz="1800" dirty="0">
              <a:solidFill>
                <a:srgbClr val="002060"/>
              </a:solidFill>
            </a:endParaRPr>
          </a:p>
          <a:p>
            <a:r>
              <a:rPr lang="es-CL" sz="1800" dirty="0">
                <a:solidFill>
                  <a:srgbClr val="002060"/>
                </a:solidFill>
              </a:rPr>
              <a:t>- Se basa en: funciones básicas de la empresa, división y funciones administrativas o elementos de la administración (P.A) y principios de la administración.</a:t>
            </a:r>
          </a:p>
        </p:txBody>
      </p:sp>
    </p:spTree>
    <p:extLst>
      <p:ext uri="{BB962C8B-B14F-4D97-AF65-F5344CB8AC3E}">
        <p14:creationId xmlns:p14="http://schemas.microsoft.com/office/powerpoint/2010/main" val="394865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>
            <a:extLst>
              <a:ext uri="{FF2B5EF4-FFF2-40B4-BE49-F238E27FC236}">
                <a16:creationId xmlns:a16="http://schemas.microsoft.com/office/drawing/2014/main" xmlns="" id="{0637945B-341E-4B43-8D82-DB86462A1B33}"/>
              </a:ext>
            </a:extLst>
          </p:cNvPr>
          <p:cNvSpPr txBox="1"/>
          <p:nvPr/>
        </p:nvSpPr>
        <p:spPr>
          <a:xfrm>
            <a:off x="2009553" y="467467"/>
            <a:ext cx="5773597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CL" sz="2400" b="1" u="sng" dirty="0">
                <a:solidFill>
                  <a:srgbClr val="0070C0"/>
                </a:solidFill>
              </a:rPr>
              <a:t>ESCUELA ESTRUCTURALISTA</a:t>
            </a: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xmlns="" id="{DFF8540C-2143-4582-85FB-BE5A604BD829}"/>
              </a:ext>
            </a:extLst>
          </p:cNvPr>
          <p:cNvSpPr txBox="1"/>
          <p:nvPr/>
        </p:nvSpPr>
        <p:spPr>
          <a:xfrm>
            <a:off x="1403378" y="1417588"/>
            <a:ext cx="7166463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1800" dirty="0">
                <a:solidFill>
                  <a:srgbClr val="002060"/>
                </a:solidFill>
              </a:rPr>
              <a:t>- Creador: Max Weber.</a:t>
            </a:r>
          </a:p>
          <a:p>
            <a:endParaRPr lang="es-CL" sz="1800" dirty="0">
              <a:solidFill>
                <a:srgbClr val="002060"/>
              </a:solidFill>
            </a:endParaRPr>
          </a:p>
          <a:p>
            <a:r>
              <a:rPr lang="es-CL" sz="1800" dirty="0">
                <a:solidFill>
                  <a:srgbClr val="002060"/>
                </a:solidFill>
              </a:rPr>
              <a:t>- Conformada por psicólogos. </a:t>
            </a:r>
          </a:p>
          <a:p>
            <a:endParaRPr lang="es-CL" sz="1800" dirty="0">
              <a:solidFill>
                <a:srgbClr val="002060"/>
              </a:solidFill>
            </a:endParaRPr>
          </a:p>
          <a:p>
            <a:r>
              <a:rPr lang="es-CL" sz="1800" dirty="0">
                <a:solidFill>
                  <a:srgbClr val="002060"/>
                </a:solidFill>
              </a:rPr>
              <a:t>- Se centraba en: equilibrar recursos de la empresa, importancia de la estructura y del recurso humano, atención a los objetivos tanto personales como organizacionales, convivir entre la organización formal e informal.</a:t>
            </a:r>
          </a:p>
        </p:txBody>
      </p:sp>
    </p:spTree>
    <p:extLst>
      <p:ext uri="{BB962C8B-B14F-4D97-AF65-F5344CB8AC3E}">
        <p14:creationId xmlns:p14="http://schemas.microsoft.com/office/powerpoint/2010/main" val="386864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>
            <a:extLst>
              <a:ext uri="{FF2B5EF4-FFF2-40B4-BE49-F238E27FC236}">
                <a16:creationId xmlns:a16="http://schemas.microsoft.com/office/drawing/2014/main" xmlns="" id="{0637945B-341E-4B43-8D82-DB86462A1B33}"/>
              </a:ext>
            </a:extLst>
          </p:cNvPr>
          <p:cNvSpPr txBox="1"/>
          <p:nvPr/>
        </p:nvSpPr>
        <p:spPr>
          <a:xfrm>
            <a:off x="2009553" y="467467"/>
            <a:ext cx="5773597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CL" sz="2400" b="1" u="sng" dirty="0">
                <a:solidFill>
                  <a:srgbClr val="0070C0"/>
                </a:solidFill>
              </a:rPr>
              <a:t>ESCUELA DE LA ADM. DE SISTEMAS</a:t>
            </a: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xmlns="" id="{DFF8540C-2143-4582-85FB-BE5A604BD829}"/>
              </a:ext>
            </a:extLst>
          </p:cNvPr>
          <p:cNvSpPr txBox="1"/>
          <p:nvPr/>
        </p:nvSpPr>
        <p:spPr>
          <a:xfrm>
            <a:off x="1403378" y="1419202"/>
            <a:ext cx="7166463" cy="258532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CL" sz="1800" dirty="0">
                <a:solidFill>
                  <a:srgbClr val="002060"/>
                </a:solidFill>
              </a:rPr>
              <a:t>- Creador: Ludwig </a:t>
            </a:r>
            <a:r>
              <a:rPr lang="es-CL" sz="1800" dirty="0" err="1">
                <a:solidFill>
                  <a:srgbClr val="002060"/>
                </a:solidFill>
              </a:rPr>
              <a:t>von</a:t>
            </a:r>
            <a:r>
              <a:rPr lang="es-CL" sz="1800" dirty="0">
                <a:solidFill>
                  <a:srgbClr val="002060"/>
                </a:solidFill>
              </a:rPr>
              <a:t> Bertalanffy.</a:t>
            </a:r>
          </a:p>
          <a:p>
            <a:endParaRPr lang="es-CL" sz="1800" dirty="0">
              <a:solidFill>
                <a:srgbClr val="002060"/>
              </a:solidFill>
            </a:endParaRPr>
          </a:p>
          <a:p>
            <a:endParaRPr lang="es-CL" sz="1800" dirty="0">
              <a:solidFill>
                <a:srgbClr val="002060"/>
              </a:solidFill>
            </a:endParaRPr>
          </a:p>
          <a:p>
            <a:r>
              <a:rPr lang="es-CL" sz="1800" dirty="0">
                <a:solidFill>
                  <a:srgbClr val="002060"/>
                </a:solidFill>
              </a:rPr>
              <a:t>- Se basa en: las empresas son sistemas sociales inmersos en sistemas que se interrelacionan y afectan mutuamente.</a:t>
            </a:r>
          </a:p>
          <a:p>
            <a:endParaRPr lang="es-CL" sz="1800" dirty="0">
              <a:solidFill>
                <a:srgbClr val="002060"/>
              </a:solidFill>
            </a:endParaRPr>
          </a:p>
          <a:p>
            <a:r>
              <a:rPr lang="es-CL" sz="1800" dirty="0">
                <a:solidFill>
                  <a:srgbClr val="FF0066"/>
                </a:solidFill>
              </a:rPr>
              <a:t>*Foco: todas las partes se complementan. *Si una parte falla todas fallan.</a:t>
            </a:r>
            <a:endParaRPr lang="es-CL" sz="1800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es-CL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8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/>
        </p:nvSpPr>
        <p:spPr>
          <a:xfrm flipH="1">
            <a:off x="-1264375" y="304800"/>
            <a:ext cx="656400" cy="22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3 CuadroTexto">
            <a:extLst>
              <a:ext uri="{FF2B5EF4-FFF2-40B4-BE49-F238E27FC236}">
                <a16:creationId xmlns:a16="http://schemas.microsoft.com/office/drawing/2014/main" xmlns="" id="{E5527BFE-8A74-4E24-BB9C-ABFC849D1257}"/>
              </a:ext>
            </a:extLst>
          </p:cNvPr>
          <p:cNvSpPr txBox="1"/>
          <p:nvPr/>
        </p:nvSpPr>
        <p:spPr>
          <a:xfrm>
            <a:off x="2830840" y="4616329"/>
            <a:ext cx="1314407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rtlCol="0">
            <a:spAutoFit/>
          </a:bodyPr>
          <a:lstStyle/>
          <a:p>
            <a:r>
              <a:rPr lang="es-CL" sz="1600" b="1" dirty="0">
                <a:solidFill>
                  <a:schemeClr val="tx1"/>
                </a:solidFill>
              </a:rPr>
              <a:t>¡5 minutos!</a:t>
            </a: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xmlns="" id="{907CD81B-4DCC-4816-B447-1A0DC108981C}"/>
              </a:ext>
            </a:extLst>
          </p:cNvPr>
          <p:cNvSpPr txBox="1"/>
          <p:nvPr/>
        </p:nvSpPr>
        <p:spPr>
          <a:xfrm>
            <a:off x="2977682" y="357894"/>
            <a:ext cx="3188635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CL" sz="2400" b="1" u="sng" dirty="0">
                <a:solidFill>
                  <a:srgbClr val="0070C0"/>
                </a:solidFill>
              </a:rPr>
              <a:t>ACTIVIDAD</a:t>
            </a:r>
          </a:p>
        </p:txBody>
      </p:sp>
      <p:sp>
        <p:nvSpPr>
          <p:cNvPr id="7" name="3 CuadroTexto">
            <a:extLst>
              <a:ext uri="{FF2B5EF4-FFF2-40B4-BE49-F238E27FC236}">
                <a16:creationId xmlns:a16="http://schemas.microsoft.com/office/drawing/2014/main" xmlns="" id="{2DC55A49-EB7E-4AC0-8C24-DB24CCED68DD}"/>
              </a:ext>
            </a:extLst>
          </p:cNvPr>
          <p:cNvSpPr txBox="1"/>
          <p:nvPr/>
        </p:nvSpPr>
        <p:spPr>
          <a:xfrm>
            <a:off x="1596318" y="1661424"/>
            <a:ext cx="2823282" cy="24468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s-CL" sz="1700" dirty="0">
              <a:solidFill>
                <a:srgbClr val="002060"/>
              </a:solidFill>
            </a:endParaRPr>
          </a:p>
          <a:p>
            <a:pPr marL="342900" indent="-342900">
              <a:buAutoNum type="arabicParenR"/>
            </a:pPr>
            <a:r>
              <a:rPr lang="es-CL" sz="1700" dirty="0">
                <a:solidFill>
                  <a:srgbClr val="002060"/>
                </a:solidFill>
              </a:rPr>
              <a:t>Investigue y realice un </a:t>
            </a:r>
            <a:r>
              <a:rPr lang="es-CL" sz="1700" u="sng" dirty="0">
                <a:solidFill>
                  <a:srgbClr val="FF0066"/>
                </a:solidFill>
              </a:rPr>
              <a:t>mapa conceptual</a:t>
            </a:r>
            <a:r>
              <a:rPr lang="es-CL" sz="1700" dirty="0">
                <a:solidFill>
                  <a:srgbClr val="FF0066"/>
                </a:solidFill>
              </a:rPr>
              <a:t> </a:t>
            </a:r>
            <a:r>
              <a:rPr lang="es-CL" sz="1700" dirty="0">
                <a:solidFill>
                  <a:srgbClr val="002060"/>
                </a:solidFill>
              </a:rPr>
              <a:t>con el nombre del creador, principales factores y  procedimientos de todas las escuelas del proceso administrativo.</a:t>
            </a:r>
          </a:p>
          <a:p>
            <a:pPr marL="342900" indent="-342900">
              <a:buAutoNum type="arabicParenR"/>
            </a:pPr>
            <a:endParaRPr lang="es-CL" sz="1700" dirty="0">
              <a:solidFill>
                <a:srgbClr val="002060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21D0B169-53D8-4136-B05D-B7B41876A8D6}"/>
              </a:ext>
            </a:extLst>
          </p:cNvPr>
          <p:cNvSpPr/>
          <p:nvPr/>
        </p:nvSpPr>
        <p:spPr>
          <a:xfrm>
            <a:off x="1596318" y="1175667"/>
            <a:ext cx="54530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b="1" dirty="0">
                <a:solidFill>
                  <a:srgbClr val="002060"/>
                </a:solidFill>
              </a:rPr>
              <a:t>*Realice lo siguiente, respecto a las Escuelas P. </a:t>
            </a:r>
            <a:r>
              <a:rPr lang="es-CL" sz="1600" b="1" dirty="0" err="1">
                <a:solidFill>
                  <a:srgbClr val="002060"/>
                </a:solidFill>
              </a:rPr>
              <a:t>Adm</a:t>
            </a:r>
            <a:r>
              <a:rPr lang="es-CL" sz="16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2" name="AutoShape 4" descr="Cubic WMS Software Gestión de Almacenamiento en Bodegas">
            <a:extLst>
              <a:ext uri="{FF2B5EF4-FFF2-40B4-BE49-F238E27FC236}">
                <a16:creationId xmlns:a16="http://schemas.microsoft.com/office/drawing/2014/main" xmlns="" id="{67CA5475-912D-4FE7-90A0-D1A1D9520E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074" name="Picture 2" descr="Tu Empresa es una Empresa Inteligente? | SofOS">
            <a:extLst>
              <a:ext uri="{FF2B5EF4-FFF2-40B4-BE49-F238E27FC236}">
                <a16:creationId xmlns:a16="http://schemas.microsoft.com/office/drawing/2014/main" xmlns="" id="{E3B03401-6E18-418F-AE29-B50BD7AC4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86852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28966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459</Words>
  <Application>Microsoft Office PowerPoint</Application>
  <PresentationFormat>Presentación en pantalla (16:9)</PresentationFormat>
  <Paragraphs>56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YINCANA CULTURAL  Aprendizaje interdisciplinario</dc:title>
  <dc:creator>equipo3</dc:creator>
  <cp:lastModifiedBy>equipo3</cp:lastModifiedBy>
  <cp:revision>116</cp:revision>
  <dcterms:modified xsi:type="dcterms:W3CDTF">2020-08-12T19:09:56Z</dcterms:modified>
</cp:coreProperties>
</file>