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99" r:id="rId4"/>
    <p:sldId id="276" r:id="rId5"/>
    <p:sldId id="300" r:id="rId6"/>
    <p:sldId id="303" r:id="rId7"/>
    <p:sldId id="310" r:id="rId8"/>
    <p:sldId id="302" r:id="rId9"/>
    <p:sldId id="307" r:id="rId10"/>
    <p:sldId id="311" r:id="rId11"/>
    <p:sldId id="273" r:id="rId12"/>
    <p:sldId id="271" r:id="rId13"/>
    <p:sldId id="269" r:id="rId14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99"/>
            <p14:sldId id="276"/>
            <p14:sldId id="300"/>
            <p14:sldId id="303"/>
            <p14:sldId id="310"/>
            <p14:sldId id="302"/>
            <p14:sldId id="307"/>
            <p14:sldId id="311"/>
            <p14:sldId id="273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20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5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9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3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8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48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08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30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041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88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67778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147836" y="1254348"/>
            <a:ext cx="72301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000" b="1" dirty="0">
                <a:solidFill>
                  <a:srgbClr val="0070C0"/>
                </a:solidFill>
              </a:rPr>
              <a:t>PROCESO ADMINISTRATIVO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2458FFF-AC88-4EEF-823E-5D0A92549422}"/>
              </a:ext>
            </a:extLst>
          </p:cNvPr>
          <p:cNvSpPr txBox="1"/>
          <p:nvPr/>
        </p:nvSpPr>
        <p:spPr>
          <a:xfrm>
            <a:off x="1222744" y="3961041"/>
            <a:ext cx="641029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BD181B1A-AD6D-4CC0-ACFB-746AFBFDCF25}"/>
              </a:ext>
            </a:extLst>
          </p:cNvPr>
          <p:cNvSpPr txBox="1"/>
          <p:nvPr/>
        </p:nvSpPr>
        <p:spPr>
          <a:xfrm>
            <a:off x="1222744" y="3193629"/>
            <a:ext cx="74482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rgbClr val="FF0066"/>
                </a:solidFill>
              </a:rPr>
              <a:t>OBJETIVO DE LA CLASE : COMPRENDER CONCEPTO DE PLANEACIÓN DE FORMA PERSEVERANTE.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54103" y="324981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ELEMENTOS DE LA PLANEACIÓN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14012" y="625063"/>
            <a:ext cx="7166462" cy="41857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5) </a:t>
            </a:r>
            <a:r>
              <a:rPr lang="es-CL" sz="1900" b="1" u="sng" dirty="0">
                <a:solidFill>
                  <a:srgbClr val="002060"/>
                </a:solidFill>
              </a:rPr>
              <a:t>Estrategias:</a:t>
            </a:r>
            <a:r>
              <a:rPr lang="es-CL" sz="1900" dirty="0">
                <a:solidFill>
                  <a:srgbClr val="002060"/>
                </a:solidFill>
              </a:rPr>
              <a:t> cursos de acción o alternativas y asignación de recursos para lograrlas.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6) </a:t>
            </a:r>
            <a:r>
              <a:rPr lang="es-CL" sz="1900" b="1" u="sng" dirty="0">
                <a:solidFill>
                  <a:srgbClr val="002060"/>
                </a:solidFill>
              </a:rPr>
              <a:t>Políticas:</a:t>
            </a:r>
            <a:r>
              <a:rPr lang="es-CL" sz="1900" dirty="0">
                <a:solidFill>
                  <a:srgbClr val="002060"/>
                </a:solidFill>
              </a:rPr>
              <a:t> conceptos que guían y orientan el pensamiento/ acción de los ejecutivos respecto a la toma de decisiones.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7) </a:t>
            </a:r>
            <a:r>
              <a:rPr lang="es-CL" sz="1900" b="1" u="sng" dirty="0">
                <a:solidFill>
                  <a:srgbClr val="002060"/>
                </a:solidFill>
              </a:rPr>
              <a:t>Procedimientos:</a:t>
            </a:r>
            <a:r>
              <a:rPr lang="es-CL" sz="1900" dirty="0">
                <a:solidFill>
                  <a:srgbClr val="002060"/>
                </a:solidFill>
              </a:rPr>
              <a:t> pasos de inicio, desarrollo y fin. </a:t>
            </a:r>
            <a:r>
              <a:rPr lang="es-CL" sz="1900" dirty="0">
                <a:solidFill>
                  <a:srgbClr val="FF0066"/>
                </a:solidFill>
              </a:rPr>
              <a:t>*Diagrama de flujo.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8) </a:t>
            </a:r>
            <a:r>
              <a:rPr lang="es-CL" sz="1900" b="1" u="sng" dirty="0">
                <a:solidFill>
                  <a:srgbClr val="002060"/>
                </a:solidFill>
              </a:rPr>
              <a:t>Programas:</a:t>
            </a:r>
            <a:r>
              <a:rPr lang="es-CL" sz="1900" b="1" dirty="0">
                <a:solidFill>
                  <a:srgbClr val="002060"/>
                </a:solidFill>
              </a:rPr>
              <a:t> </a:t>
            </a:r>
            <a:r>
              <a:rPr lang="es-CL" sz="1900" dirty="0">
                <a:solidFill>
                  <a:srgbClr val="002060"/>
                </a:solidFill>
              </a:rPr>
              <a:t>planes calendarizados para lograrlo con los tiempos y recursos necesarios. </a:t>
            </a:r>
            <a:r>
              <a:rPr lang="es-CL" sz="1900" dirty="0">
                <a:solidFill>
                  <a:srgbClr val="FF0066"/>
                </a:solidFill>
              </a:rPr>
              <a:t>*Carta Gantt.</a:t>
            </a:r>
          </a:p>
          <a:p>
            <a:endParaRPr lang="es-CL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0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907CD81B-4DCC-4816-B447-1A0DC108981C}"/>
              </a:ext>
            </a:extLst>
          </p:cNvPr>
          <p:cNvSpPr txBox="1"/>
          <p:nvPr/>
        </p:nvSpPr>
        <p:spPr>
          <a:xfrm>
            <a:off x="2977682" y="357894"/>
            <a:ext cx="318863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ACTIVIDAD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2DC55A49-EB7E-4AC0-8C24-DB24CCED68DD}"/>
              </a:ext>
            </a:extLst>
          </p:cNvPr>
          <p:cNvSpPr txBox="1"/>
          <p:nvPr/>
        </p:nvSpPr>
        <p:spPr>
          <a:xfrm>
            <a:off x="1683310" y="1700823"/>
            <a:ext cx="2736290" cy="19236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1) Realice una carta Gantt (investigando lo que es en internet), de como se organizará para hacer todos los actividades del colegio.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D0B169-53D8-4136-B05D-B7B41876A8D6}"/>
              </a:ext>
            </a:extLst>
          </p:cNvPr>
          <p:cNvSpPr/>
          <p:nvPr/>
        </p:nvSpPr>
        <p:spPr>
          <a:xfrm>
            <a:off x="1596318" y="1175667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*Responda las siguientes preguntas:</a:t>
            </a:r>
          </a:p>
        </p:txBody>
      </p:sp>
      <p:sp>
        <p:nvSpPr>
          <p:cNvPr id="2" name="AutoShape 4" descr="Cubic WMS Software Gestión de Almacenamiento en Bodegas">
            <a:extLst>
              <a:ext uri="{FF2B5EF4-FFF2-40B4-BE49-F238E27FC236}">
                <a16:creationId xmlns:a16="http://schemas.microsoft.com/office/drawing/2014/main" id="{67CA5475-912D-4FE7-90A0-D1A1D9520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0" name="Picture 2" descr="PRUEBA DE TAC – TMUMayor.com">
            <a:extLst>
              <a:ext uri="{FF2B5EF4-FFF2-40B4-BE49-F238E27FC236}">
                <a16:creationId xmlns:a16="http://schemas.microsoft.com/office/drawing/2014/main" id="{5A055850-F695-4340-B0FE-79401B12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26" y="1615706"/>
            <a:ext cx="2979688" cy="2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551E2F39-B0CA-431D-8B1A-E8C2B7295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00" y="4008057"/>
            <a:ext cx="6915084" cy="5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l" rt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4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800" b="1" dirty="0">
                <a:solidFill>
                  <a:srgbClr val="FF0066"/>
                </a:solidFill>
              </a:rPr>
              <a:t>FECHA ENTREGA: 5 SEPTIEMBRE</a:t>
            </a:r>
            <a:endParaRPr lang="es-CL" altLang="es-CL" sz="1800" dirty="0">
              <a:solidFill>
                <a:srgbClr val="FF0066"/>
              </a:solidFill>
            </a:endParaRP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BA8BA0C6-F49A-41E4-8ED1-47EE5E17C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318" y="4402098"/>
            <a:ext cx="6915084" cy="4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•"/>
              <a:defRPr sz="22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L="742950" marR="0" lvl="1" indent="-28575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0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2pPr>
            <a:lvl3pPr marL="1143000" marR="0" lvl="2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2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3pPr>
            <a:lvl4pPr marL="1600200" marR="0" lvl="3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6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4pPr>
            <a:lvl5pPr marL="2057400" marR="0" lvl="4" indent="-228600" algn="ctr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5pPr>
            <a:lvl6pPr marL="2514600" marR="0" lvl="5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6pPr>
            <a:lvl7pPr marL="2971800" marR="0" lvl="6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7pPr>
            <a:lvl8pPr marL="3429000" marR="0" lvl="7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8pPr>
            <a:lvl9pPr marL="3886200" marR="0" lvl="8" indent="-228600" algn="ctr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800"/>
              <a:buFont typeface="Times" panose="02020603050405020304" pitchFamily="18" charset="0"/>
              <a:buChar char="-"/>
              <a:defRPr sz="1400" b="0" i="0" u="none" strike="noStrike" cap="none">
                <a:solidFill>
                  <a:schemeClr val="tx1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Font typeface="Times" panose="02020603050405020304" pitchFamily="18" charset="0"/>
              <a:buNone/>
              <a:defRPr/>
            </a:pPr>
            <a:r>
              <a:rPr lang="es-CL" altLang="es-CL" sz="1600" dirty="0">
                <a:solidFill>
                  <a:srgbClr val="FF0066"/>
                </a:solidFill>
              </a:rPr>
              <a:t>Correo : cristiandanoun@gmail.com</a:t>
            </a:r>
          </a:p>
        </p:txBody>
      </p:sp>
    </p:spTree>
    <p:extLst>
      <p:ext uri="{BB962C8B-B14F-4D97-AF65-F5344CB8AC3E}">
        <p14:creationId xmlns:p14="http://schemas.microsoft.com/office/powerpoint/2010/main" val="237528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008497" y="698416"/>
            <a:ext cx="3353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000" b="1" dirty="0">
                <a:solidFill>
                  <a:srgbClr val="0070C0"/>
                </a:solidFill>
              </a:rPr>
              <a:t>MINI TEST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C8CE68-F3AF-4014-85ED-02A895D1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99" y="1670359"/>
            <a:ext cx="3580601" cy="3154072"/>
          </a:xfrm>
          <a:prstGeom prst="rect">
            <a:avLst/>
          </a:prstGeom>
        </p:spPr>
      </p:pic>
      <p:sp>
        <p:nvSpPr>
          <p:cNvPr id="11" name="3 CuadroTexto">
            <a:extLst>
              <a:ext uri="{FF2B5EF4-FFF2-40B4-BE49-F238E27FC236}">
                <a16:creationId xmlns:a16="http://schemas.microsoft.com/office/drawing/2014/main" id="{E5527BFE-8A74-4E24-BB9C-ABFC849D1257}"/>
              </a:ext>
            </a:extLst>
          </p:cNvPr>
          <p:cNvSpPr txBox="1"/>
          <p:nvPr/>
        </p:nvSpPr>
        <p:spPr>
          <a:xfrm>
            <a:off x="6362300" y="4275807"/>
            <a:ext cx="131440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¡5 minutos!</a:t>
            </a:r>
          </a:p>
        </p:txBody>
      </p:sp>
    </p:spTree>
    <p:extLst>
      <p:ext uri="{BB962C8B-B14F-4D97-AF65-F5344CB8AC3E}">
        <p14:creationId xmlns:p14="http://schemas.microsoft.com/office/powerpoint/2010/main" val="345080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PREGUNTAS. </a:t>
            </a:r>
            <a:r>
              <a:rPr lang="es-CL" b="1" dirty="0">
                <a:solidFill>
                  <a:srgbClr val="FF0066"/>
                </a:solidFill>
              </a:rPr>
              <a:t>JUSTIFIQUE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397851" y="356593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E98D83-96BD-482F-9A32-E317E454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1799025"/>
            <a:ext cx="4438648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CuadroTexto">
            <a:extLst>
              <a:ext uri="{FF2B5EF4-FFF2-40B4-BE49-F238E27FC236}">
                <a16:creationId xmlns:a16="http://schemas.microsoft.com/office/drawing/2014/main" id="{12F2CB74-6ED6-4110-A361-4BA134C2E0AA}"/>
              </a:ext>
            </a:extLst>
          </p:cNvPr>
          <p:cNvSpPr txBox="1"/>
          <p:nvPr/>
        </p:nvSpPr>
        <p:spPr>
          <a:xfrm>
            <a:off x="2977682" y="304800"/>
            <a:ext cx="3188635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0BA01EF-B2FF-4671-B61F-2A6EAAC6EFA1}"/>
              </a:ext>
            </a:extLst>
          </p:cNvPr>
          <p:cNvSpPr/>
          <p:nvPr/>
        </p:nvSpPr>
        <p:spPr>
          <a:xfrm>
            <a:off x="1596317" y="1212235"/>
            <a:ext cx="49322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500" b="1" dirty="0">
                <a:solidFill>
                  <a:srgbClr val="002060"/>
                </a:solidFill>
              </a:rPr>
              <a:t>*RESPONDA LAS SIGUIENTES PREGUNTAS: </a:t>
            </a:r>
            <a:endParaRPr lang="es-CL" sz="1500" dirty="0">
              <a:solidFill>
                <a:srgbClr val="002060"/>
              </a:solidFill>
            </a:endParaRP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EA26C26F-8484-4DFC-81CA-D3274E755709}"/>
              </a:ext>
            </a:extLst>
          </p:cNvPr>
          <p:cNvSpPr txBox="1"/>
          <p:nvPr/>
        </p:nvSpPr>
        <p:spPr>
          <a:xfrm>
            <a:off x="1596317" y="2090765"/>
            <a:ext cx="2890623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Nombre las 5 escuelas del pensamiento administrativo.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Explique una con sus palabras.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9ACCE194-BDA7-4CE5-B00A-794BA606734A}"/>
              </a:ext>
            </a:extLst>
          </p:cNvPr>
          <p:cNvSpPr txBox="1"/>
          <p:nvPr/>
        </p:nvSpPr>
        <p:spPr>
          <a:xfrm>
            <a:off x="2597891" y="4400458"/>
            <a:ext cx="1325524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¡2 minutos!</a:t>
            </a:r>
          </a:p>
        </p:txBody>
      </p:sp>
      <p:pic>
        <p:nvPicPr>
          <p:cNvPr id="4098" name="Picture 2" descr="Sistema de información de marketing: tu aliado de conocimiento ...">
            <a:extLst>
              <a:ext uri="{FF2B5EF4-FFF2-40B4-BE49-F238E27FC236}">
                <a16:creationId xmlns:a16="http://schemas.microsoft.com/office/drawing/2014/main" id="{35D16B05-A610-4B9C-AC3B-969B0E7E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84" y="1965781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467467"/>
            <a:ext cx="512489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PLANEACIÓN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368347" y="1186257"/>
            <a:ext cx="3777812" cy="30162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b="1" dirty="0">
                <a:solidFill>
                  <a:srgbClr val="002060"/>
                </a:solidFill>
              </a:rPr>
              <a:t>-</a:t>
            </a:r>
            <a:r>
              <a:rPr lang="es-CL" sz="1900" dirty="0">
                <a:solidFill>
                  <a:srgbClr val="002060"/>
                </a:solidFill>
              </a:rPr>
              <a:t> </a:t>
            </a:r>
            <a:r>
              <a:rPr lang="es-CL" sz="1900" b="1" u="sng" dirty="0">
                <a:solidFill>
                  <a:srgbClr val="002060"/>
                </a:solidFill>
              </a:rPr>
              <a:t>DEF:</a:t>
            </a:r>
          </a:p>
          <a:p>
            <a:endParaRPr lang="es-CL" sz="1900" b="1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Es la fijación de objetivos, estrategias, políticas, programas, procedimientos y presupuestos; partiendo de una previsión, para que el organismo social, cuente con las bases que se requiere y encause correctamente las otras fases del proceso administrativo.</a:t>
            </a:r>
            <a:endParaRPr lang="es-CL" sz="19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Planeación estratégica: su concepto e importancia - Zoologic Blog">
            <a:extLst>
              <a:ext uri="{FF2B5EF4-FFF2-40B4-BE49-F238E27FC236}">
                <a16:creationId xmlns:a16="http://schemas.microsoft.com/office/drawing/2014/main" id="{C9FCDAB9-9873-4150-9CD3-BE6FD121C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49" y="2571750"/>
            <a:ext cx="3174483" cy="21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1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009554" y="297346"/>
            <a:ext cx="512489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IMPORTANCIA DE LA PLANEACIÓN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BA8B925-5AD9-41FD-9875-7CC748A8D821}"/>
              </a:ext>
            </a:extLst>
          </p:cNvPr>
          <p:cNvSpPr txBox="1"/>
          <p:nvPr/>
        </p:nvSpPr>
        <p:spPr>
          <a:xfrm>
            <a:off x="1687322" y="1271317"/>
            <a:ext cx="6754927" cy="24314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900" dirty="0">
                <a:solidFill>
                  <a:srgbClr val="002060"/>
                </a:solidFill>
              </a:rPr>
              <a:t>- Base del proceso administrativo.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- Se aplican investigaciones.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- Fortalece a las empresas en frente a sus problemas.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- Trabaja con efectividad para que para que el plan resulte exitoso.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- Permite evaluar alternativas para tomar las mejores decisiones.</a:t>
            </a:r>
          </a:p>
          <a:p>
            <a:endParaRPr lang="es-CL" sz="1900" dirty="0">
              <a:solidFill>
                <a:srgbClr val="FF0066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BF4C67-A4B0-4239-ABC3-83AD9E640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312" y="3412752"/>
            <a:ext cx="49053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EFE63203-8F40-4B4A-AAE3-F8FFF0731996}"/>
              </a:ext>
            </a:extLst>
          </p:cNvPr>
          <p:cNvSpPr txBox="1"/>
          <p:nvPr/>
        </p:nvSpPr>
        <p:spPr>
          <a:xfrm>
            <a:off x="2012851" y="413498"/>
            <a:ext cx="57680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2EF13A-E49F-45F2-A59F-5EF572AAAFEB}"/>
              </a:ext>
            </a:extLst>
          </p:cNvPr>
          <p:cNvSpPr/>
          <p:nvPr/>
        </p:nvSpPr>
        <p:spPr>
          <a:xfrm>
            <a:off x="2259668" y="1614283"/>
            <a:ext cx="178813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C000"/>
                </a:solidFill>
              </a:rPr>
              <a:t>RENOVACIÓN</a:t>
            </a:r>
            <a:endParaRPr lang="es-CL" sz="1700" dirty="0">
              <a:solidFill>
                <a:srgbClr val="FFC00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A384B94-F533-40F3-A6C9-45C5EFC574AD}"/>
              </a:ext>
            </a:extLst>
          </p:cNvPr>
          <p:cNvCxnSpPr>
            <a:cxnSpLocks/>
          </p:cNvCxnSpPr>
          <p:nvPr/>
        </p:nvCxnSpPr>
        <p:spPr>
          <a:xfrm>
            <a:off x="5865132" y="1567689"/>
            <a:ext cx="0" cy="274020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D130CF1-BB3C-478E-A678-437F35FA6B6F}"/>
              </a:ext>
            </a:extLst>
          </p:cNvPr>
          <p:cNvCxnSpPr>
            <a:cxnSpLocks/>
          </p:cNvCxnSpPr>
          <p:nvPr/>
        </p:nvCxnSpPr>
        <p:spPr>
          <a:xfrm>
            <a:off x="2339163" y="2167316"/>
            <a:ext cx="5146157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3D76A7A-11F5-4217-9F14-807F688B1AF1}"/>
              </a:ext>
            </a:extLst>
          </p:cNvPr>
          <p:cNvCxnSpPr>
            <a:cxnSpLocks/>
          </p:cNvCxnSpPr>
          <p:nvPr/>
        </p:nvCxnSpPr>
        <p:spPr>
          <a:xfrm>
            <a:off x="2339163" y="3329809"/>
            <a:ext cx="5146157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DF6FA2-4F7D-4811-A9D1-D781C35CCCE5}"/>
              </a:ext>
            </a:extLst>
          </p:cNvPr>
          <p:cNvSpPr/>
          <p:nvPr/>
        </p:nvSpPr>
        <p:spPr>
          <a:xfrm>
            <a:off x="6132909" y="2609418"/>
            <a:ext cx="107051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2060"/>
                </a:solidFill>
              </a:rPr>
              <a:t>UNIDAD</a:t>
            </a:r>
            <a:endParaRPr lang="es-CL" sz="1700" dirty="0">
              <a:solidFill>
                <a:srgbClr val="00206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75F8479-8D5B-441A-944D-8A54D4F2FA8E}"/>
              </a:ext>
            </a:extLst>
          </p:cNvPr>
          <p:cNvSpPr/>
          <p:nvPr/>
        </p:nvSpPr>
        <p:spPr>
          <a:xfrm>
            <a:off x="4084311" y="2593151"/>
            <a:ext cx="19523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66"/>
                </a:solidFill>
              </a:rPr>
              <a:t>FACTIBILIDAD</a:t>
            </a:r>
            <a:endParaRPr lang="es-CL" sz="1700" dirty="0">
              <a:solidFill>
                <a:srgbClr val="FF0066"/>
              </a:solid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7F6BBA-617B-4C0B-887E-349160D816BE}"/>
              </a:ext>
            </a:extLst>
          </p:cNvPr>
          <p:cNvCxnSpPr>
            <a:cxnSpLocks/>
          </p:cNvCxnSpPr>
          <p:nvPr/>
        </p:nvCxnSpPr>
        <p:spPr>
          <a:xfrm>
            <a:off x="4018611" y="1520684"/>
            <a:ext cx="0" cy="278721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D98B7-ECF1-42D1-A03B-2375D9AFEB48}"/>
              </a:ext>
            </a:extLst>
          </p:cNvPr>
          <p:cNvSpPr/>
          <p:nvPr/>
        </p:nvSpPr>
        <p:spPr>
          <a:xfrm>
            <a:off x="5894323" y="1508308"/>
            <a:ext cx="21332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B0F0"/>
                </a:solidFill>
              </a:rPr>
              <a:t>OBJETIVIDAD</a:t>
            </a:r>
          </a:p>
          <a:p>
            <a:r>
              <a:rPr lang="es-CL" sz="1700" b="1" dirty="0">
                <a:solidFill>
                  <a:srgbClr val="00B0F0"/>
                </a:solidFill>
              </a:rPr>
              <a:t>/CUANTIFICACIÓN</a:t>
            </a:r>
            <a:endParaRPr lang="es-CL" sz="1700" dirty="0">
              <a:solidFill>
                <a:srgbClr val="00B0F0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223660-A3DA-4BAA-AD3C-C6F2615B358D}"/>
              </a:ext>
            </a:extLst>
          </p:cNvPr>
          <p:cNvSpPr/>
          <p:nvPr/>
        </p:nvSpPr>
        <p:spPr>
          <a:xfrm>
            <a:off x="5992722" y="3571518"/>
            <a:ext cx="20348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00B050"/>
                </a:solidFill>
              </a:rPr>
              <a:t>FLEXIBILIDAD</a:t>
            </a:r>
            <a:endParaRPr lang="es-CL" sz="1700" dirty="0">
              <a:solidFill>
                <a:srgbClr val="00B05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4E89028-E081-4984-B09C-9BB44242FB36}"/>
              </a:ext>
            </a:extLst>
          </p:cNvPr>
          <p:cNvSpPr/>
          <p:nvPr/>
        </p:nvSpPr>
        <p:spPr>
          <a:xfrm>
            <a:off x="2197368" y="2596913"/>
            <a:ext cx="19523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00"/>
                </a:solidFill>
              </a:rPr>
              <a:t>ESTRATEGIAS</a:t>
            </a:r>
            <a:endParaRPr lang="es-CL" sz="1700" dirty="0">
              <a:solidFill>
                <a:srgbClr val="FF0000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D0377B2-C6DF-48EF-A0D5-07FF3D6E8440}"/>
              </a:ext>
            </a:extLst>
          </p:cNvPr>
          <p:cNvSpPr/>
          <p:nvPr/>
        </p:nvSpPr>
        <p:spPr>
          <a:xfrm>
            <a:off x="1855351" y="3721828"/>
            <a:ext cx="2228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7030A0"/>
                </a:solidFill>
              </a:rPr>
              <a:t>RESPONSABILIDAD</a:t>
            </a:r>
            <a:endParaRPr lang="es-CL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7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B50A6BA-72C6-40D1-9959-7A5BB69EE119}"/>
              </a:ext>
            </a:extLst>
          </p:cNvPr>
          <p:cNvSpPr/>
          <p:nvPr/>
        </p:nvSpPr>
        <p:spPr>
          <a:xfrm>
            <a:off x="2002417" y="1272377"/>
            <a:ext cx="199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C000"/>
                </a:solidFill>
              </a:rPr>
              <a:t>Renovación</a:t>
            </a:r>
            <a:endParaRPr lang="es-CL" sz="1800" dirty="0">
              <a:solidFill>
                <a:srgbClr val="FFC000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BD052E5-F6D9-4965-B3B7-E95F7258C68E}"/>
              </a:ext>
            </a:extLst>
          </p:cNvPr>
          <p:cNvCxnSpPr>
            <a:cxnSpLocks/>
          </p:cNvCxnSpPr>
          <p:nvPr/>
        </p:nvCxnSpPr>
        <p:spPr>
          <a:xfrm>
            <a:off x="3567691" y="1303674"/>
            <a:ext cx="0" cy="308228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C0BFE3D-54FB-407A-81D2-E2977CBF53F4}"/>
              </a:ext>
            </a:extLst>
          </p:cNvPr>
          <p:cNvCxnSpPr>
            <a:cxnSpLocks/>
          </p:cNvCxnSpPr>
          <p:nvPr/>
        </p:nvCxnSpPr>
        <p:spPr>
          <a:xfrm>
            <a:off x="5472903" y="1303675"/>
            <a:ext cx="0" cy="304140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0AE3258-2B75-4984-A590-B3CAA0E3B133}"/>
              </a:ext>
            </a:extLst>
          </p:cNvPr>
          <p:cNvSpPr/>
          <p:nvPr/>
        </p:nvSpPr>
        <p:spPr>
          <a:xfrm>
            <a:off x="4021587" y="1318216"/>
            <a:ext cx="97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Unidad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81AA6AA-9DC5-492A-95B0-27E6D6D2AD01}"/>
              </a:ext>
            </a:extLst>
          </p:cNvPr>
          <p:cNvSpPr/>
          <p:nvPr/>
        </p:nvSpPr>
        <p:spPr>
          <a:xfrm>
            <a:off x="5713708" y="1318216"/>
            <a:ext cx="178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66"/>
                </a:solidFill>
              </a:rPr>
              <a:t>Factibilidad</a:t>
            </a:r>
            <a:endParaRPr lang="es-CL" sz="1800" dirty="0">
              <a:solidFill>
                <a:srgbClr val="FF0066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8AE5C16-E8E1-43F6-92EE-7E039F54B8D7}"/>
              </a:ext>
            </a:extLst>
          </p:cNvPr>
          <p:cNvCxnSpPr>
            <a:cxnSpLocks/>
          </p:cNvCxnSpPr>
          <p:nvPr/>
        </p:nvCxnSpPr>
        <p:spPr>
          <a:xfrm>
            <a:off x="2104602" y="1773911"/>
            <a:ext cx="5178055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3 CuadroTexto">
            <a:extLst>
              <a:ext uri="{FF2B5EF4-FFF2-40B4-BE49-F238E27FC236}">
                <a16:creationId xmlns:a16="http://schemas.microsoft.com/office/drawing/2014/main" id="{B84933DA-43A2-4752-86C6-9A913F924E12}"/>
              </a:ext>
            </a:extLst>
          </p:cNvPr>
          <p:cNvSpPr txBox="1"/>
          <p:nvPr/>
        </p:nvSpPr>
        <p:spPr>
          <a:xfrm>
            <a:off x="1862590" y="1920084"/>
            <a:ext cx="1771805" cy="14003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Éxitos del pasado y presente no son base del éxito futuro.</a:t>
            </a:r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2B7B9869-F9A3-4EAD-8038-5F78D79F35BE}"/>
              </a:ext>
            </a:extLst>
          </p:cNvPr>
          <p:cNvSpPr txBox="1"/>
          <p:nvPr/>
        </p:nvSpPr>
        <p:spPr>
          <a:xfrm>
            <a:off x="3634395" y="1920084"/>
            <a:ext cx="1771805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Los planes deben encaminarse a los objetivos y propósitos de la empresa.</a:t>
            </a:r>
          </a:p>
        </p:txBody>
      </p:sp>
      <p:sp>
        <p:nvSpPr>
          <p:cNvPr id="17" name="3 CuadroTexto">
            <a:extLst>
              <a:ext uri="{FF2B5EF4-FFF2-40B4-BE49-F238E27FC236}">
                <a16:creationId xmlns:a16="http://schemas.microsoft.com/office/drawing/2014/main" id="{39F0134B-DDDA-4FBF-9CD8-43321C29D360}"/>
              </a:ext>
            </a:extLst>
          </p:cNvPr>
          <p:cNvSpPr txBox="1"/>
          <p:nvPr/>
        </p:nvSpPr>
        <p:spPr>
          <a:xfrm>
            <a:off x="5539606" y="1963285"/>
            <a:ext cx="1811342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- Planes realizables.</a:t>
            </a:r>
          </a:p>
          <a:p>
            <a:r>
              <a:rPr lang="es-CL" sz="1700" dirty="0">
                <a:solidFill>
                  <a:srgbClr val="002060"/>
                </a:solidFill>
              </a:rPr>
              <a:t>- No ambiciosos/ optimistas que no se pueden lograr.</a:t>
            </a:r>
          </a:p>
          <a:p>
            <a:r>
              <a:rPr lang="es-CL" sz="1700" dirty="0">
                <a:solidFill>
                  <a:srgbClr val="002060"/>
                </a:solidFill>
              </a:rPr>
              <a:t>- Tener los recursos.</a:t>
            </a:r>
          </a:p>
        </p:txBody>
      </p:sp>
      <p:sp>
        <p:nvSpPr>
          <p:cNvPr id="18" name="3 CuadroTexto">
            <a:extLst>
              <a:ext uri="{FF2B5EF4-FFF2-40B4-BE49-F238E27FC236}">
                <a16:creationId xmlns:a16="http://schemas.microsoft.com/office/drawing/2014/main" id="{8A27EBB3-B7A0-4FA2-B11C-77539296A76C}"/>
              </a:ext>
            </a:extLst>
          </p:cNvPr>
          <p:cNvSpPr txBox="1"/>
          <p:nvPr/>
        </p:nvSpPr>
        <p:spPr>
          <a:xfrm>
            <a:off x="2012851" y="413498"/>
            <a:ext cx="5768008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</p:spTree>
    <p:extLst>
      <p:ext uri="{BB962C8B-B14F-4D97-AF65-F5344CB8AC3E}">
        <p14:creationId xmlns:p14="http://schemas.microsoft.com/office/powerpoint/2010/main" val="285053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DD8577D-ED2B-4C0B-ABC5-A6165856B43E}"/>
              </a:ext>
            </a:extLst>
          </p:cNvPr>
          <p:cNvCxnSpPr>
            <a:cxnSpLocks/>
          </p:cNvCxnSpPr>
          <p:nvPr/>
        </p:nvCxnSpPr>
        <p:spPr>
          <a:xfrm>
            <a:off x="4950733" y="1270598"/>
            <a:ext cx="0" cy="329609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76F1601-C6FC-4FE5-9554-E5E896552B45}"/>
              </a:ext>
            </a:extLst>
          </p:cNvPr>
          <p:cNvCxnSpPr>
            <a:cxnSpLocks/>
          </p:cNvCxnSpPr>
          <p:nvPr/>
        </p:nvCxnSpPr>
        <p:spPr>
          <a:xfrm>
            <a:off x="2174512" y="1720748"/>
            <a:ext cx="5310809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646573-32A0-4937-A7FB-0B64E81DC79C}"/>
              </a:ext>
            </a:extLst>
          </p:cNvPr>
          <p:cNvSpPr/>
          <p:nvPr/>
        </p:nvSpPr>
        <p:spPr>
          <a:xfrm>
            <a:off x="2692991" y="1270598"/>
            <a:ext cx="199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00"/>
                </a:solidFill>
              </a:rPr>
              <a:t>Estrategias</a:t>
            </a:r>
            <a:endParaRPr lang="es-CL" sz="1800" dirty="0">
              <a:solidFill>
                <a:srgbClr val="FF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565F5B5-39A6-47F4-9E10-9C9455A2BF4D}"/>
              </a:ext>
            </a:extLst>
          </p:cNvPr>
          <p:cNvSpPr/>
          <p:nvPr/>
        </p:nvSpPr>
        <p:spPr>
          <a:xfrm>
            <a:off x="5337106" y="1229645"/>
            <a:ext cx="214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7030A0"/>
                </a:solidFill>
              </a:rPr>
              <a:t>Responsabilidad</a:t>
            </a:r>
            <a:endParaRPr lang="es-CL" sz="1800" dirty="0">
              <a:solidFill>
                <a:srgbClr val="7030A0"/>
              </a:solidFill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63327109-0B58-45FF-8CFE-A2C847CB67FA}"/>
              </a:ext>
            </a:extLst>
          </p:cNvPr>
          <p:cNvSpPr txBox="1"/>
          <p:nvPr/>
        </p:nvSpPr>
        <p:spPr>
          <a:xfrm>
            <a:off x="2183194" y="2035365"/>
            <a:ext cx="250230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- Los planes definidos deben ser actualizados en la medida que sea necesario (según ambiente interno/externo de la empresa).</a:t>
            </a: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A2A4D3A7-9BD0-49DE-9922-4E5630201E77}"/>
              </a:ext>
            </a:extLst>
          </p:cNvPr>
          <p:cNvSpPr txBox="1"/>
          <p:nvPr/>
        </p:nvSpPr>
        <p:spPr>
          <a:xfrm>
            <a:off x="5230918" y="2095210"/>
            <a:ext cx="217295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- No hay que conformarse con hacer menos bien la planeación.</a:t>
            </a: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46B7182A-2645-4876-9C85-8AAE01A534BE}"/>
              </a:ext>
            </a:extLst>
          </p:cNvPr>
          <p:cNvSpPr txBox="1"/>
          <p:nvPr/>
        </p:nvSpPr>
        <p:spPr>
          <a:xfrm>
            <a:off x="2012851" y="413498"/>
            <a:ext cx="57680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</p:spTree>
    <p:extLst>
      <p:ext uri="{BB962C8B-B14F-4D97-AF65-F5344CB8AC3E}">
        <p14:creationId xmlns:p14="http://schemas.microsoft.com/office/powerpoint/2010/main" val="383197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259384B-568D-4408-BAF1-FC5FFBE4FE2D}"/>
              </a:ext>
            </a:extLst>
          </p:cNvPr>
          <p:cNvSpPr/>
          <p:nvPr/>
        </p:nvSpPr>
        <p:spPr>
          <a:xfrm>
            <a:off x="2699060" y="1136207"/>
            <a:ext cx="1788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B0F0"/>
                </a:solidFill>
              </a:rPr>
              <a:t>Objetividad/</a:t>
            </a:r>
          </a:p>
          <a:p>
            <a:r>
              <a:rPr lang="es-CL" sz="1800" b="1" dirty="0">
                <a:solidFill>
                  <a:srgbClr val="00B0F0"/>
                </a:solidFill>
              </a:rPr>
              <a:t>Cuantificación</a:t>
            </a:r>
            <a:endParaRPr lang="es-CL" sz="1800" dirty="0">
              <a:solidFill>
                <a:srgbClr val="00B0F0"/>
              </a:solidFill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9DD8577D-ED2B-4C0B-ABC5-A6165856B43E}"/>
              </a:ext>
            </a:extLst>
          </p:cNvPr>
          <p:cNvCxnSpPr>
            <a:cxnSpLocks/>
          </p:cNvCxnSpPr>
          <p:nvPr/>
        </p:nvCxnSpPr>
        <p:spPr>
          <a:xfrm>
            <a:off x="4950733" y="1270598"/>
            <a:ext cx="0" cy="329609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76F1601-C6FC-4FE5-9554-E5E896552B45}"/>
              </a:ext>
            </a:extLst>
          </p:cNvPr>
          <p:cNvCxnSpPr>
            <a:cxnSpLocks/>
          </p:cNvCxnSpPr>
          <p:nvPr/>
        </p:nvCxnSpPr>
        <p:spPr>
          <a:xfrm>
            <a:off x="2174512" y="1805809"/>
            <a:ext cx="5310809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3 CuadroTexto">
            <a:extLst>
              <a:ext uri="{FF2B5EF4-FFF2-40B4-BE49-F238E27FC236}">
                <a16:creationId xmlns:a16="http://schemas.microsoft.com/office/drawing/2014/main" id="{C598414B-C5D2-404A-9A30-0D8B6E82A83A}"/>
              </a:ext>
            </a:extLst>
          </p:cNvPr>
          <p:cNvSpPr txBox="1"/>
          <p:nvPr/>
        </p:nvSpPr>
        <p:spPr>
          <a:xfrm>
            <a:off x="2223681" y="2113688"/>
            <a:ext cx="231895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Necesario tener información real/razonable, no situaciones subjetivas/datos sin base.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solidFill>
                  <a:srgbClr val="002060"/>
                </a:solidFill>
              </a:rPr>
              <a:t>Principio de precisión.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6C31518-9D16-40EB-B01A-6899B7592206}"/>
              </a:ext>
            </a:extLst>
          </p:cNvPr>
          <p:cNvSpPr txBox="1"/>
          <p:nvPr/>
        </p:nvSpPr>
        <p:spPr>
          <a:xfrm>
            <a:off x="1945912" y="407335"/>
            <a:ext cx="576800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PRINCIPIOS DE LA PLANEACIÓN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2840CE-C287-473C-AE88-66E617BEDC2F}"/>
              </a:ext>
            </a:extLst>
          </p:cNvPr>
          <p:cNvSpPr/>
          <p:nvPr/>
        </p:nvSpPr>
        <p:spPr>
          <a:xfrm>
            <a:off x="5475281" y="1232384"/>
            <a:ext cx="1788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B050"/>
                </a:solidFill>
              </a:rPr>
              <a:t>Flexibilidad</a:t>
            </a:r>
            <a:endParaRPr lang="es-CL" sz="1800" dirty="0">
              <a:solidFill>
                <a:srgbClr val="00B050"/>
              </a:solidFill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3A6AFED6-EBE9-45AB-BD11-9A90C0915BAA}"/>
              </a:ext>
            </a:extLst>
          </p:cNvPr>
          <p:cNvSpPr txBox="1"/>
          <p:nvPr/>
        </p:nvSpPr>
        <p:spPr>
          <a:xfrm>
            <a:off x="5414271" y="2147342"/>
            <a:ext cx="177180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- Márgenes de holgura para incorporar cambios ante cualquier situación.</a:t>
            </a:r>
          </a:p>
          <a:p>
            <a:r>
              <a:rPr lang="es-CL" sz="1800" dirty="0">
                <a:solidFill>
                  <a:srgbClr val="002060"/>
                </a:solidFill>
              </a:rPr>
              <a:t>- Colchón de seguridad.</a:t>
            </a:r>
          </a:p>
        </p:txBody>
      </p:sp>
    </p:spTree>
    <p:extLst>
      <p:ext uri="{BB962C8B-B14F-4D97-AF65-F5344CB8AC3E}">
        <p14:creationId xmlns:p14="http://schemas.microsoft.com/office/powerpoint/2010/main" val="255946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>
            <a:extLst>
              <a:ext uri="{FF2B5EF4-FFF2-40B4-BE49-F238E27FC236}">
                <a16:creationId xmlns:a16="http://schemas.microsoft.com/office/drawing/2014/main" id="{E78C28A8-E831-4BA8-AE0F-2FD1BA488FED}"/>
              </a:ext>
            </a:extLst>
          </p:cNvPr>
          <p:cNvSpPr txBox="1"/>
          <p:nvPr/>
        </p:nvSpPr>
        <p:spPr>
          <a:xfrm>
            <a:off x="2254103" y="324981"/>
            <a:ext cx="5124892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ELEMENTOS DE LA PLANEACIÓN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1D1CEB1B-E103-407E-A851-6023BC829E11}"/>
              </a:ext>
            </a:extLst>
          </p:cNvPr>
          <p:cNvSpPr txBox="1"/>
          <p:nvPr/>
        </p:nvSpPr>
        <p:spPr>
          <a:xfrm>
            <a:off x="1403379" y="378967"/>
            <a:ext cx="7166462" cy="47705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9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1) </a:t>
            </a:r>
            <a:r>
              <a:rPr lang="es-CL" sz="1900" b="1" u="sng" dirty="0">
                <a:solidFill>
                  <a:srgbClr val="002060"/>
                </a:solidFill>
              </a:rPr>
              <a:t>Investigación</a:t>
            </a:r>
            <a:r>
              <a:rPr lang="es-CL" sz="1900" dirty="0">
                <a:solidFill>
                  <a:srgbClr val="002060"/>
                </a:solidFill>
              </a:rPr>
              <a:t>: estudio del medio ambiente interno/externo que se relacionen a la empresa.</a:t>
            </a:r>
          </a:p>
          <a:p>
            <a:r>
              <a:rPr lang="es-CL" sz="1900" dirty="0">
                <a:solidFill>
                  <a:srgbClr val="002060"/>
                </a:solidFill>
              </a:rPr>
              <a:t>*</a:t>
            </a:r>
            <a:r>
              <a:rPr lang="es-CL" sz="1900" dirty="0">
                <a:solidFill>
                  <a:srgbClr val="FF0066"/>
                </a:solidFill>
              </a:rPr>
              <a:t>Interno</a:t>
            </a:r>
            <a:r>
              <a:rPr lang="es-CL" sz="1900" dirty="0">
                <a:solidFill>
                  <a:srgbClr val="002060"/>
                </a:solidFill>
              </a:rPr>
              <a:t>: capital humano, recursos financieros, materiales y tecnológicos</a:t>
            </a:r>
          </a:p>
          <a:p>
            <a:r>
              <a:rPr lang="es-CL" sz="1900" dirty="0">
                <a:solidFill>
                  <a:srgbClr val="002060"/>
                </a:solidFill>
              </a:rPr>
              <a:t>*</a:t>
            </a:r>
            <a:r>
              <a:rPr lang="es-CL" sz="1900" dirty="0">
                <a:solidFill>
                  <a:srgbClr val="FF0066"/>
                </a:solidFill>
              </a:rPr>
              <a:t>Externo</a:t>
            </a:r>
            <a:r>
              <a:rPr lang="es-CL" sz="1900" dirty="0">
                <a:solidFill>
                  <a:srgbClr val="002060"/>
                </a:solidFill>
              </a:rPr>
              <a:t>: Competencia, clientes, gobierno, proveedores, leyes.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2) </a:t>
            </a:r>
            <a:r>
              <a:rPr lang="es-CL" sz="1900" b="1" u="sng" dirty="0">
                <a:solidFill>
                  <a:srgbClr val="002060"/>
                </a:solidFill>
              </a:rPr>
              <a:t>Objetivos</a:t>
            </a:r>
            <a:r>
              <a:rPr lang="es-CL" sz="1900" b="1" dirty="0">
                <a:solidFill>
                  <a:srgbClr val="002060"/>
                </a:solidFill>
              </a:rPr>
              <a:t>:</a:t>
            </a:r>
            <a:r>
              <a:rPr lang="es-CL" sz="1900" dirty="0">
                <a:solidFill>
                  <a:srgbClr val="002060"/>
                </a:solidFill>
              </a:rPr>
              <a:t> planes o fines que tienen que ver con actividades futuras de la empresa. 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3) </a:t>
            </a:r>
            <a:r>
              <a:rPr lang="es-CL" sz="1900" b="1" u="sng" dirty="0">
                <a:solidFill>
                  <a:srgbClr val="002060"/>
                </a:solidFill>
              </a:rPr>
              <a:t>Pronósticos</a:t>
            </a:r>
            <a:r>
              <a:rPr lang="es-CL" sz="1900" b="1" dirty="0">
                <a:solidFill>
                  <a:srgbClr val="002060"/>
                </a:solidFill>
              </a:rPr>
              <a:t>:</a:t>
            </a:r>
            <a:r>
              <a:rPr lang="es-CL" sz="1900" dirty="0">
                <a:solidFill>
                  <a:srgbClr val="002060"/>
                </a:solidFill>
              </a:rPr>
              <a:t> son las expectativas dado el objetivo de la empresa.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002060"/>
                </a:solidFill>
              </a:rPr>
              <a:t>4) </a:t>
            </a:r>
            <a:r>
              <a:rPr lang="es-CL" sz="1900" b="1" u="sng" dirty="0">
                <a:solidFill>
                  <a:srgbClr val="002060"/>
                </a:solidFill>
              </a:rPr>
              <a:t>Presupuestos:</a:t>
            </a:r>
            <a:r>
              <a:rPr lang="es-CL" sz="1900" dirty="0">
                <a:solidFill>
                  <a:srgbClr val="002060"/>
                </a:solidFill>
              </a:rPr>
              <a:t> Son los planes escritos en términos numéricos.</a:t>
            </a:r>
          </a:p>
        </p:txBody>
      </p:sp>
    </p:spTree>
    <p:extLst>
      <p:ext uri="{BB962C8B-B14F-4D97-AF65-F5344CB8AC3E}">
        <p14:creationId xmlns:p14="http://schemas.microsoft.com/office/powerpoint/2010/main" val="9723995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533</Words>
  <Application>Microsoft Office PowerPoint</Application>
  <PresentationFormat>Presentación en pantalla (16:9)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Segoe UI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120</cp:revision>
  <dcterms:modified xsi:type="dcterms:W3CDTF">2020-08-24T00:16:34Z</dcterms:modified>
</cp:coreProperties>
</file>