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2" r:id="rId3"/>
    <p:sldId id="266" r:id="rId4"/>
    <p:sldId id="279" r:id="rId5"/>
    <p:sldId id="284" r:id="rId6"/>
    <p:sldId id="285" r:id="rId7"/>
    <p:sldId id="267" r:id="rId8"/>
    <p:sldId id="268" r:id="rId9"/>
    <p:sldId id="270" r:id="rId10"/>
    <p:sldId id="269" r:id="rId11"/>
  </p:sldIdLst>
  <p:sldSz cx="9144000" cy="5143500" type="screen16x9"/>
  <p:notesSz cx="6858000" cy="9144000"/>
  <p:embeddedFontLst>
    <p:embeddedFont>
      <p:font typeface="Segoe UI" panose="020B0502040204020203" pitchFamily="34" charset="0"/>
      <p:regular r:id="rId13"/>
      <p:bold r:id="rId14"/>
      <p:italic r:id="rId15"/>
      <p:boldItalic r:id="rId16"/>
    </p:embeddedFont>
    <p:embeddedFont>
      <p:font typeface="Times" panose="020206030504050203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6233A309-8F93-4EE2-9CEF-BFC97C4FF79B}">
          <p14:sldIdLst>
            <p14:sldId id="256"/>
          </p14:sldIdLst>
        </p14:section>
        <p14:section name="Sección sin título" id="{4CD48083-BEF6-4644-89E3-473EFC85FB77}">
          <p14:sldIdLst>
            <p14:sldId id="262"/>
            <p14:sldId id="266"/>
            <p14:sldId id="279"/>
            <p14:sldId id="284"/>
            <p14:sldId id="285"/>
            <p14:sldId id="267"/>
            <p14:sldId id="268"/>
            <p14:sldId id="270"/>
            <p14:sldId id="269"/>
          </p14:sldIdLst>
        </p14:section>
      </p14:sectionLst>
    </p:ext>
    <p:ext uri="{EFAFB233-063F-42B5-8137-9DF3F51BA10A}">
      <p15:sldGuideLst xmlns:p15="http://schemas.microsoft.com/office/powerpoint/2012/main">
        <p15:guide id="1" pos="3069">
          <p15:clr>
            <a:srgbClr val="A4A3A4"/>
          </p15:clr>
        </p15:guide>
        <p15:guide id="2" orient="horz" pos="2884">
          <p15:clr>
            <a:srgbClr val="9AA0A6"/>
          </p15:clr>
        </p15:guide>
        <p15:guide id="3" pos="227">
          <p15:clr>
            <a:srgbClr val="9AA0A6"/>
          </p15:clr>
        </p15:guide>
        <p15:guide id="4" pos="5556">
          <p15:clr>
            <a:srgbClr val="9AA0A6"/>
          </p15:clr>
        </p15:guide>
        <p15:guide id="5" orient="horz" pos="1196">
          <p15:clr>
            <a:srgbClr val="9AA0A6"/>
          </p15:clr>
        </p15:guide>
        <p15:guide id="6" orient="horz" pos="1668">
          <p15:clr>
            <a:srgbClr val="9AA0A6"/>
          </p15:clr>
        </p15:guide>
        <p15:guide id="7" orient="horz" pos="2238">
          <p15:clr>
            <a:srgbClr val="9AA0A6"/>
          </p15:clr>
        </p15:guide>
        <p15:guide id="8" orient="horz" pos="2565">
          <p15:clr>
            <a:srgbClr val="9AA0A6"/>
          </p15:clr>
        </p15:guide>
        <p15:guide id="9" orient="horz" pos="3132">
          <p15:clr>
            <a:srgbClr val="9AA0A6"/>
          </p15:clr>
        </p15:guide>
        <p15:guide id="10" pos="751">
          <p15:clr>
            <a:srgbClr val="9AA0A6"/>
          </p15:clr>
        </p15:guide>
        <p15:guide id="11" pos="5228">
          <p15:clr>
            <a:srgbClr val="9AA0A6"/>
          </p15:clr>
        </p15:guide>
        <p15:guide id="12" orient="horz" pos="680">
          <p15:clr>
            <a:srgbClr val="9AA0A6"/>
          </p15:clr>
        </p15:guide>
        <p15:guide id="13" orient="horz" pos="204">
          <p15:clr>
            <a:srgbClr val="9AA0A6"/>
          </p15:clr>
        </p15:guide>
        <p15:guide id="14" pos="911">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h+XDlNE0hhjD3GmxP+WU9q/o4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660E40-7D8B-46B3-9F43-E7BD5659BC6A}">
  <a:tblStyle styleId="{16660E40-7D8B-46B3-9F43-E7BD5659BC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guide pos="3069"/>
        <p:guide orient="horz" pos="2884"/>
        <p:guide pos="227"/>
        <p:guide pos="5556"/>
        <p:guide orient="horz" pos="1196"/>
        <p:guide orient="horz" pos="1668"/>
        <p:guide orient="horz" pos="2238"/>
        <p:guide orient="horz" pos="2565"/>
        <p:guide orient="horz" pos="3132"/>
        <p:guide pos="751"/>
        <p:guide pos="5228"/>
        <p:guide orient="horz" pos="680"/>
        <p:guide orient="horz" pos="204"/>
        <p:guide pos="9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57309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55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565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29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684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237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711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082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2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
          <p:cNvPicPr preferRelativeResize="0"/>
          <p:nvPr/>
        </p:nvPicPr>
        <p:blipFill rotWithShape="1">
          <a:blip r:embed="rId4">
            <a:alphaModFix/>
          </a:blip>
          <a:srcRect l="17176" t="4666" r="13866" b="2902"/>
          <a:stretch/>
        </p:blipFill>
        <p:spPr>
          <a:xfrm rot="5400000" flipH="1">
            <a:off x="4619250" y="-231213"/>
            <a:ext cx="69250" cy="7448200"/>
          </a:xfrm>
          <a:prstGeom prst="rect">
            <a:avLst/>
          </a:prstGeom>
          <a:noFill/>
          <a:ln>
            <a:noFill/>
          </a:ln>
        </p:spPr>
      </p:pic>
      <p:sp>
        <p:nvSpPr>
          <p:cNvPr id="7" name="CuadroTexto 1">
            <a:extLst>
              <a:ext uri="{FF2B5EF4-FFF2-40B4-BE49-F238E27FC236}">
                <a16:creationId xmlns:a16="http://schemas.microsoft.com/office/drawing/2014/main" id="{ACBC2521-B1EE-4D95-84EC-1DFD9F24525B}"/>
              </a:ext>
            </a:extLst>
          </p:cNvPr>
          <p:cNvSpPr txBox="1">
            <a:spLocks noGrp="1" noChangeArrowheads="1"/>
          </p:cNvSpPr>
          <p:nvPr>
            <p:ph type="subTitle" idx="1"/>
          </p:nvPr>
        </p:nvSpPr>
        <p:spPr bwMode="auto">
          <a:xfrm>
            <a:off x="1392865" y="3467205"/>
            <a:ext cx="6915084" cy="126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chemeClr val="accent2"/>
              </a:buClr>
              <a:buFont typeface="Times" panose="02020603050405020304" pitchFamily="18" charset="0"/>
              <a:buChar char="-"/>
              <a:defRPr sz="20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chemeClr val="accent2"/>
              </a:buClr>
              <a:buFont typeface="Times" panose="02020603050405020304" pitchFamily="18"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NIVEL:</a:t>
            </a:r>
            <a:r>
              <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 </a:t>
            </a:r>
            <a:r>
              <a:rPr lang="es-CL" altLang="es-CL" sz="1400" dirty="0">
                <a:solidFill>
                  <a:srgbClr val="0070C0"/>
                </a:solidFill>
              </a:rPr>
              <a:t>III Y </a:t>
            </a:r>
            <a:r>
              <a:rPr lang="es-CL" altLang="es-CL" sz="1400" dirty="0" err="1">
                <a:solidFill>
                  <a:srgbClr val="0070C0"/>
                </a:solidFill>
              </a:rPr>
              <a:t>IV°</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DOCENTE: </a:t>
            </a:r>
            <a:r>
              <a:rPr lang="es-CL" altLang="es-CL" sz="1400" dirty="0">
                <a:solidFill>
                  <a:srgbClr val="0070C0"/>
                </a:solidFill>
              </a:rPr>
              <a:t>CRISTIAN DANOUN</a:t>
            </a:r>
          </a:p>
          <a:p>
            <a:pPr marL="0" indent="0" algn="l">
              <a:spcBef>
                <a:spcPct val="0"/>
              </a:spcBef>
              <a:buClrTx/>
              <a:buSzTx/>
              <a:buNone/>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UNIDAD: </a:t>
            </a:r>
            <a:r>
              <a:rPr lang="es-CL" altLang="es-CL" sz="1400" dirty="0">
                <a:solidFill>
                  <a:srgbClr val="0070C0"/>
                </a:solidFill>
              </a:rPr>
              <a:t>TALLER 8</a:t>
            </a:r>
          </a:p>
          <a:p>
            <a:pPr marL="0" indent="0" algn="l">
              <a:spcBef>
                <a:spcPct val="0"/>
              </a:spcBef>
              <a:buClrTx/>
              <a:buSzTx/>
              <a:buNone/>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TEMA: </a:t>
            </a:r>
            <a:r>
              <a:rPr lang="es-CL" altLang="es-CL" sz="1400" dirty="0">
                <a:solidFill>
                  <a:srgbClr val="0070C0"/>
                </a:solidFill>
              </a:rPr>
              <a:t>GEOMETRÍA</a:t>
            </a:r>
          </a:p>
          <a:p>
            <a:pPr marL="0" indent="0" algn="l">
              <a:spcBef>
                <a:spcPct val="0"/>
              </a:spcBef>
              <a:buClrTx/>
              <a:buSzTx/>
              <a:buNone/>
              <a:defRPr/>
            </a:pPr>
            <a:r>
              <a:rPr lang="es-CL" altLang="es-CL" sz="1400" b="1" noProof="0" dirty="0">
                <a:solidFill>
                  <a:srgbClr val="0070C0"/>
                </a:solidFill>
              </a:rPr>
              <a:t>FECHA ENTREGA: </a:t>
            </a:r>
            <a:r>
              <a:rPr lang="es-CL" altLang="es-CL" sz="1400" dirty="0">
                <a:solidFill>
                  <a:srgbClr val="0070C0"/>
                </a:solidFill>
              </a:rPr>
              <a:t>5 Septiembre</a:t>
            </a:r>
            <a:endParaRPr kumimoji="0" lang="es-CL" altLang="es-CL" sz="20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p:txBody>
      </p:sp>
      <p:sp>
        <p:nvSpPr>
          <p:cNvPr id="4" name="3 CuadroTexto"/>
          <p:cNvSpPr txBox="1"/>
          <p:nvPr/>
        </p:nvSpPr>
        <p:spPr>
          <a:xfrm>
            <a:off x="1817038" y="1467519"/>
            <a:ext cx="5825634" cy="553998"/>
          </a:xfrm>
          <a:prstGeom prst="rect">
            <a:avLst/>
          </a:prstGeom>
          <a:noFill/>
        </p:spPr>
        <p:txBody>
          <a:bodyPr wrap="none" rtlCol="0">
            <a:spAutoFit/>
          </a:bodyPr>
          <a:lstStyle/>
          <a:p>
            <a:r>
              <a:rPr lang="es-CL" sz="3000" b="1" dirty="0">
                <a:solidFill>
                  <a:srgbClr val="0070C0"/>
                </a:solidFill>
              </a:rPr>
              <a:t>ASIGNATURA: MATEMÁTICAS</a:t>
            </a:r>
          </a:p>
        </p:txBody>
      </p:sp>
      <p:sp>
        <p:nvSpPr>
          <p:cNvPr id="5" name="3 CuadroTexto">
            <a:extLst>
              <a:ext uri="{FF2B5EF4-FFF2-40B4-BE49-F238E27FC236}">
                <a16:creationId xmlns:a16="http://schemas.microsoft.com/office/drawing/2014/main" id="{8650D585-6B22-49C6-A3BE-303E4873B84F}"/>
              </a:ext>
            </a:extLst>
          </p:cNvPr>
          <p:cNvSpPr txBox="1"/>
          <p:nvPr/>
        </p:nvSpPr>
        <p:spPr>
          <a:xfrm>
            <a:off x="1392865" y="2421665"/>
            <a:ext cx="7293935" cy="584775"/>
          </a:xfrm>
          <a:prstGeom prst="rect">
            <a:avLst/>
          </a:prstGeom>
          <a:noFill/>
        </p:spPr>
        <p:txBody>
          <a:bodyPr vert="horz" wrap="square" rtlCol="0">
            <a:spAutoFit/>
          </a:bodyPr>
          <a:lstStyle/>
          <a:p>
            <a:r>
              <a:rPr lang="es-CL" sz="1600" b="1" dirty="0">
                <a:solidFill>
                  <a:srgbClr val="FF0066"/>
                </a:solidFill>
              </a:rPr>
              <a:t>OBJETIVO DE LA CLASE : APLICAR TEOREMA DE THALES DE FORMA PERSEVERANTE.</a:t>
            </a:r>
          </a:p>
        </p:txBody>
      </p:sp>
      <p:sp>
        <p:nvSpPr>
          <p:cNvPr id="6" name="3 CuadroTexto">
            <a:extLst>
              <a:ext uri="{FF2B5EF4-FFF2-40B4-BE49-F238E27FC236}">
                <a16:creationId xmlns:a16="http://schemas.microsoft.com/office/drawing/2014/main" id="{5DDC2185-0395-497F-A35D-EB721B9FBE26}"/>
              </a:ext>
            </a:extLst>
          </p:cNvPr>
          <p:cNvSpPr txBox="1"/>
          <p:nvPr/>
        </p:nvSpPr>
        <p:spPr>
          <a:xfrm>
            <a:off x="1366851" y="3063074"/>
            <a:ext cx="6410297" cy="338554"/>
          </a:xfrm>
          <a:prstGeom prst="rect">
            <a:avLst/>
          </a:prstGeom>
          <a:noFill/>
        </p:spPr>
        <p:txBody>
          <a:bodyPr vert="horz" wrap="square" rtlCol="0">
            <a:spAutoFit/>
          </a:bodyPr>
          <a:lstStyle/>
          <a:p>
            <a:r>
              <a:rPr lang="es-CL" sz="1600" b="1" dirty="0">
                <a:solidFill>
                  <a:srgbClr val="00B0F0"/>
                </a:solidFill>
              </a:rPr>
              <a:t>PROPÓSITO: ¡CREE EN TI, TÚ PUEDES HACERLO!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4" name="3 CuadroTexto"/>
          <p:cNvSpPr txBox="1"/>
          <p:nvPr/>
        </p:nvSpPr>
        <p:spPr>
          <a:xfrm>
            <a:off x="3769990" y="312922"/>
            <a:ext cx="1300356" cy="446276"/>
          </a:xfrm>
          <a:prstGeom prst="rect">
            <a:avLst/>
          </a:prstGeom>
          <a:noFill/>
        </p:spPr>
        <p:txBody>
          <a:bodyPr wrap="none" rtlCol="0">
            <a:spAutoFit/>
          </a:bodyPr>
          <a:lstStyle/>
          <a:p>
            <a:r>
              <a:rPr lang="es-CL" sz="2300" b="1" u="sng" dirty="0">
                <a:solidFill>
                  <a:srgbClr val="0070C0"/>
                </a:solidFill>
              </a:rPr>
              <a:t>CIERRE</a:t>
            </a:r>
          </a:p>
        </p:txBody>
      </p:sp>
      <p:sp>
        <p:nvSpPr>
          <p:cNvPr id="9" name="3 CuadroTexto">
            <a:extLst>
              <a:ext uri="{FF2B5EF4-FFF2-40B4-BE49-F238E27FC236}">
                <a16:creationId xmlns:a16="http://schemas.microsoft.com/office/drawing/2014/main" id="{1ACB31EC-926A-4446-B35F-887E69D2A48B}"/>
              </a:ext>
            </a:extLst>
          </p:cNvPr>
          <p:cNvSpPr txBox="1"/>
          <p:nvPr/>
        </p:nvSpPr>
        <p:spPr>
          <a:xfrm>
            <a:off x="214014" y="1540704"/>
            <a:ext cx="2321026" cy="1015663"/>
          </a:xfrm>
          <a:prstGeom prst="rect">
            <a:avLst/>
          </a:prstGeom>
          <a:noFill/>
        </p:spPr>
        <p:txBody>
          <a:bodyPr wrap="square" rtlCol="0">
            <a:spAutoFit/>
          </a:bodyPr>
          <a:lstStyle/>
          <a:p>
            <a:r>
              <a:rPr lang="es-CL" sz="2000" dirty="0">
                <a:solidFill>
                  <a:srgbClr val="0070C0"/>
                </a:solidFill>
              </a:rPr>
              <a:t>¿En qué escalón te encuentras hoy día? ¿Por qué?</a:t>
            </a:r>
          </a:p>
        </p:txBody>
      </p:sp>
      <p:pic>
        <p:nvPicPr>
          <p:cNvPr id="5" name="Imagen 4">
            <a:extLst>
              <a:ext uri="{FF2B5EF4-FFF2-40B4-BE49-F238E27FC236}">
                <a16:creationId xmlns:a16="http://schemas.microsoft.com/office/drawing/2014/main" id="{112F170C-5A57-4870-B7D0-37092C109823}"/>
              </a:ext>
            </a:extLst>
          </p:cNvPr>
          <p:cNvPicPr>
            <a:picLocks noChangeAspect="1"/>
          </p:cNvPicPr>
          <p:nvPr/>
        </p:nvPicPr>
        <p:blipFill>
          <a:blip r:embed="rId4"/>
          <a:stretch>
            <a:fillRect/>
          </a:stretch>
        </p:blipFill>
        <p:spPr>
          <a:xfrm>
            <a:off x="2535040" y="1115828"/>
            <a:ext cx="5429250" cy="3714750"/>
          </a:xfrm>
          <a:prstGeom prst="rect">
            <a:avLst/>
          </a:prstGeom>
        </p:spPr>
      </p:pic>
      <p:sp>
        <p:nvSpPr>
          <p:cNvPr id="10" name="3 CuadroTexto">
            <a:extLst>
              <a:ext uri="{FF2B5EF4-FFF2-40B4-BE49-F238E27FC236}">
                <a16:creationId xmlns:a16="http://schemas.microsoft.com/office/drawing/2014/main" id="{9D528D28-44A5-429D-8243-78367932BA0A}"/>
              </a:ext>
            </a:extLst>
          </p:cNvPr>
          <p:cNvSpPr txBox="1"/>
          <p:nvPr/>
        </p:nvSpPr>
        <p:spPr>
          <a:xfrm>
            <a:off x="118632" y="4346288"/>
            <a:ext cx="1805861" cy="40011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2000" b="1" dirty="0">
                <a:solidFill>
                  <a:schemeClr val="tx1"/>
                </a:solidFill>
              </a:rPr>
              <a:t>¡CREE EN TÍ!</a:t>
            </a:r>
          </a:p>
        </p:txBody>
      </p:sp>
      <p:sp>
        <p:nvSpPr>
          <p:cNvPr id="11" name="3 CuadroTexto">
            <a:extLst>
              <a:ext uri="{FF2B5EF4-FFF2-40B4-BE49-F238E27FC236}">
                <a16:creationId xmlns:a16="http://schemas.microsoft.com/office/drawing/2014/main" id="{E3EF46D8-806A-4100-9080-7502D3C72D41}"/>
              </a:ext>
            </a:extLst>
          </p:cNvPr>
          <p:cNvSpPr txBox="1"/>
          <p:nvPr/>
        </p:nvSpPr>
        <p:spPr>
          <a:xfrm>
            <a:off x="118632" y="2571750"/>
            <a:ext cx="2830818" cy="400110"/>
          </a:xfrm>
          <a:prstGeom prst="rect">
            <a:avLst/>
          </a:prstGeom>
          <a:noFill/>
        </p:spPr>
        <p:txBody>
          <a:bodyPr wrap="square" rtlCol="0">
            <a:spAutoFit/>
          </a:bodyPr>
          <a:lstStyle/>
          <a:p>
            <a:r>
              <a:rPr lang="es-CL" sz="2000" b="1" i="1" dirty="0">
                <a:solidFill>
                  <a:srgbClr val="FF0066"/>
                </a:solidFill>
              </a:rPr>
              <a:t>*AUTOEVALÚATE</a:t>
            </a:r>
          </a:p>
        </p:txBody>
      </p:sp>
    </p:spTree>
    <p:extLst>
      <p:ext uri="{BB962C8B-B14F-4D97-AF65-F5344CB8AC3E}">
        <p14:creationId xmlns:p14="http://schemas.microsoft.com/office/powerpoint/2010/main" val="342297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20" name="Google Shape;120;p11"/>
          <p:cNvSpPr txBox="1"/>
          <p:nvPr/>
        </p:nvSpPr>
        <p:spPr>
          <a:xfrm flipH="1">
            <a:off x="-1264375" y="304800"/>
            <a:ext cx="656400" cy="22245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300"/>
              </a:spcBef>
              <a:spcAft>
                <a:spcPts val="130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 name="3 CuadroTexto">
            <a:extLst>
              <a:ext uri="{FF2B5EF4-FFF2-40B4-BE49-F238E27FC236}">
                <a16:creationId xmlns:a16="http://schemas.microsoft.com/office/drawing/2014/main" id="{93B04ADC-4EB2-4A9A-834D-5D94848CFD6A}"/>
              </a:ext>
            </a:extLst>
          </p:cNvPr>
          <p:cNvSpPr txBox="1"/>
          <p:nvPr/>
        </p:nvSpPr>
        <p:spPr>
          <a:xfrm>
            <a:off x="7198334" y="304800"/>
            <a:ext cx="149919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¡TÚ PUEDES!</a:t>
            </a:r>
          </a:p>
        </p:txBody>
      </p:sp>
      <p:sp>
        <p:nvSpPr>
          <p:cNvPr id="4" name="3 CuadroTexto">
            <a:extLst>
              <a:ext uri="{FF2B5EF4-FFF2-40B4-BE49-F238E27FC236}">
                <a16:creationId xmlns:a16="http://schemas.microsoft.com/office/drawing/2014/main" id="{6AC8E205-0819-49E1-BB0D-AB9F3B337853}"/>
              </a:ext>
            </a:extLst>
          </p:cNvPr>
          <p:cNvSpPr txBox="1"/>
          <p:nvPr/>
        </p:nvSpPr>
        <p:spPr>
          <a:xfrm>
            <a:off x="2977682" y="304800"/>
            <a:ext cx="3188635" cy="446276"/>
          </a:xfrm>
          <a:prstGeom prst="rect">
            <a:avLst/>
          </a:prstGeom>
          <a:noFill/>
        </p:spPr>
        <p:txBody>
          <a:bodyPr vert="horz" wrap="square" rtlCol="0">
            <a:spAutoFit/>
          </a:bodyPr>
          <a:lstStyle/>
          <a:p>
            <a:pPr algn="ctr"/>
            <a:r>
              <a:rPr lang="es-CL" sz="2300" b="1" u="sng" dirty="0">
                <a:solidFill>
                  <a:srgbClr val="0070C0"/>
                </a:solidFill>
              </a:rPr>
              <a:t>SABÍAS QUE…</a:t>
            </a:r>
          </a:p>
        </p:txBody>
      </p:sp>
      <p:sp>
        <p:nvSpPr>
          <p:cNvPr id="6" name="3 CuadroTexto">
            <a:extLst>
              <a:ext uri="{FF2B5EF4-FFF2-40B4-BE49-F238E27FC236}">
                <a16:creationId xmlns:a16="http://schemas.microsoft.com/office/drawing/2014/main" id="{A82AB428-BB6A-4406-BF17-857DCA7251B6}"/>
              </a:ext>
            </a:extLst>
          </p:cNvPr>
          <p:cNvSpPr txBox="1"/>
          <p:nvPr/>
        </p:nvSpPr>
        <p:spPr>
          <a:xfrm>
            <a:off x="1570315" y="1254235"/>
            <a:ext cx="3692802" cy="2970044"/>
          </a:xfrm>
          <a:prstGeom prst="rect">
            <a:avLst/>
          </a:prstGeom>
          <a:noFill/>
        </p:spPr>
        <p:txBody>
          <a:bodyPr vert="horz" wrap="square" rtlCol="0">
            <a:spAutoFit/>
          </a:bodyPr>
          <a:lstStyle/>
          <a:p>
            <a:r>
              <a:rPr lang="es-CL" sz="1700" dirty="0">
                <a:solidFill>
                  <a:srgbClr val="002060"/>
                </a:solidFill>
              </a:rPr>
              <a:t>Thales de Mileto, fue un filósofo y geómetra griego, conocido como el padre de las Matemáticas.</a:t>
            </a:r>
          </a:p>
          <a:p>
            <a:endParaRPr lang="es-CL" sz="1700" dirty="0">
              <a:solidFill>
                <a:srgbClr val="002060"/>
              </a:solidFill>
            </a:endParaRPr>
          </a:p>
          <a:p>
            <a:r>
              <a:rPr lang="es-CL" sz="1700" dirty="0">
                <a:solidFill>
                  <a:srgbClr val="002060"/>
                </a:solidFill>
              </a:rPr>
              <a:t>- Se dice, que el introdujo la geometría en Grecia e intentó de demostrar el famoso “Teorema de Thales”</a:t>
            </a:r>
          </a:p>
          <a:p>
            <a:endParaRPr lang="es-CL" sz="1700" dirty="0">
              <a:solidFill>
                <a:srgbClr val="002060"/>
              </a:solidFill>
            </a:endParaRPr>
          </a:p>
          <a:p>
            <a:r>
              <a:rPr lang="es-CL" sz="1700" dirty="0">
                <a:solidFill>
                  <a:srgbClr val="002060"/>
                </a:solidFill>
              </a:rPr>
              <a:t>¿Recuerdas que decía el teorema? Explique con sus palabras.</a:t>
            </a:r>
          </a:p>
        </p:txBody>
      </p:sp>
      <p:pic>
        <p:nvPicPr>
          <p:cNvPr id="1026" name="Picture 2" descr="Sabias que">
            <a:extLst>
              <a:ext uri="{FF2B5EF4-FFF2-40B4-BE49-F238E27FC236}">
                <a16:creationId xmlns:a16="http://schemas.microsoft.com/office/drawing/2014/main" id="{A91F5F03-9EE5-45BF-B64F-DBCAB0A44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103" y="179839"/>
            <a:ext cx="1015958" cy="762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9947C9-0BAE-4F86-8D39-460BBD27E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540" y="1571669"/>
            <a:ext cx="2554916" cy="2450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319815"/>
            <a:ext cx="4359066" cy="430887"/>
          </a:xfrm>
          <a:prstGeom prst="rect">
            <a:avLst/>
          </a:prstGeom>
          <a:noFill/>
        </p:spPr>
        <p:txBody>
          <a:bodyPr vert="horz" wrap="square" rtlCol="0">
            <a:spAutoFit/>
          </a:bodyPr>
          <a:lstStyle/>
          <a:p>
            <a:pPr algn="ctr"/>
            <a:r>
              <a:rPr lang="es-CL" sz="2200" b="1" u="sng" dirty="0">
                <a:solidFill>
                  <a:srgbClr val="0070C0"/>
                </a:solidFill>
              </a:rPr>
              <a:t>TEOREMA DE THALES</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41413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¡MOTÍVATE!</a:t>
            </a:r>
          </a:p>
        </p:txBody>
      </p:sp>
      <p:sp>
        <p:nvSpPr>
          <p:cNvPr id="19" name="3 CuadroTexto">
            <a:extLst>
              <a:ext uri="{FF2B5EF4-FFF2-40B4-BE49-F238E27FC236}">
                <a16:creationId xmlns:a16="http://schemas.microsoft.com/office/drawing/2014/main" id="{7D686953-2162-4D27-99F9-A35418C7A543}"/>
              </a:ext>
            </a:extLst>
          </p:cNvPr>
          <p:cNvSpPr txBox="1"/>
          <p:nvPr/>
        </p:nvSpPr>
        <p:spPr>
          <a:xfrm>
            <a:off x="1488114" y="1314093"/>
            <a:ext cx="7017933" cy="2708434"/>
          </a:xfrm>
          <a:prstGeom prst="rect">
            <a:avLst/>
          </a:prstGeom>
          <a:noFill/>
        </p:spPr>
        <p:txBody>
          <a:bodyPr vert="horz" wrap="square" rtlCol="0">
            <a:spAutoFit/>
          </a:bodyPr>
          <a:lstStyle/>
          <a:p>
            <a:r>
              <a:rPr lang="es-CL" sz="1700" b="1" u="sng" dirty="0">
                <a:solidFill>
                  <a:srgbClr val="002060"/>
                </a:solidFill>
              </a:rPr>
              <a:t>DEF</a:t>
            </a:r>
            <a:r>
              <a:rPr lang="es-CL" sz="1700" b="1" dirty="0">
                <a:solidFill>
                  <a:srgbClr val="002060"/>
                </a:solidFill>
              </a:rPr>
              <a:t>: </a:t>
            </a:r>
            <a:r>
              <a:rPr lang="es-ES" sz="1700" dirty="0">
                <a:solidFill>
                  <a:srgbClr val="002060"/>
                </a:solidFill>
              </a:rPr>
              <a:t>Si dos rectas, no necesariamente paralelas, son cortadas por un sistema de rectas paralelas, entonces los segmentos que resultan sobre una de las dos rectas son proporcionales a los correspondientes segmentos obtenidos sobre la otra. Este concepto se puede comprender por medio de dos tipos: </a:t>
            </a:r>
          </a:p>
          <a:p>
            <a:endParaRPr lang="es-ES" sz="1700" dirty="0">
              <a:solidFill>
                <a:srgbClr val="002060"/>
              </a:solidFill>
            </a:endParaRPr>
          </a:p>
          <a:p>
            <a:endParaRPr lang="es-ES" sz="1700" dirty="0">
              <a:solidFill>
                <a:srgbClr val="002060"/>
              </a:solidFill>
            </a:endParaRPr>
          </a:p>
          <a:p>
            <a:r>
              <a:rPr lang="es-ES" sz="1700" dirty="0">
                <a:solidFill>
                  <a:srgbClr val="002060"/>
                </a:solidFill>
              </a:rPr>
              <a:t>1) Teorema Particular. </a:t>
            </a:r>
          </a:p>
          <a:p>
            <a:endParaRPr lang="es-ES" sz="1700" dirty="0">
              <a:solidFill>
                <a:srgbClr val="002060"/>
              </a:solidFill>
            </a:endParaRPr>
          </a:p>
          <a:p>
            <a:r>
              <a:rPr lang="es-ES" sz="1700" dirty="0">
                <a:solidFill>
                  <a:srgbClr val="002060"/>
                </a:solidFill>
              </a:rPr>
              <a:t>2) Teorema General.</a:t>
            </a:r>
          </a:p>
        </p:txBody>
      </p:sp>
    </p:spTree>
    <p:extLst>
      <p:ext uri="{BB962C8B-B14F-4D97-AF65-F5344CB8AC3E}">
        <p14:creationId xmlns:p14="http://schemas.microsoft.com/office/powerpoint/2010/main" val="375685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8" y="352551"/>
            <a:ext cx="4965263" cy="769441"/>
          </a:xfrm>
          <a:prstGeom prst="rect">
            <a:avLst/>
          </a:prstGeom>
          <a:noFill/>
        </p:spPr>
        <p:txBody>
          <a:bodyPr vert="horz" wrap="square" rtlCol="0">
            <a:spAutoFit/>
          </a:bodyPr>
          <a:lstStyle/>
          <a:p>
            <a:pPr algn="ctr"/>
            <a:r>
              <a:rPr lang="es-CL" sz="2200" b="1" u="sng" dirty="0">
                <a:solidFill>
                  <a:srgbClr val="0070C0"/>
                </a:solidFill>
              </a:rPr>
              <a:t>APLICACIÓN TRIÁNGULOS TEOREMA DE THALES</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41413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¡MOTÍVATE!</a:t>
            </a:r>
          </a:p>
        </p:txBody>
      </p:sp>
      <p:sp>
        <p:nvSpPr>
          <p:cNvPr id="7" name="3 CuadroTexto">
            <a:extLst>
              <a:ext uri="{FF2B5EF4-FFF2-40B4-BE49-F238E27FC236}">
                <a16:creationId xmlns:a16="http://schemas.microsoft.com/office/drawing/2014/main" id="{ED8B40F9-C27D-4021-A77F-832D68BB93CF}"/>
              </a:ext>
            </a:extLst>
          </p:cNvPr>
          <p:cNvSpPr txBox="1"/>
          <p:nvPr/>
        </p:nvSpPr>
        <p:spPr>
          <a:xfrm>
            <a:off x="5404875" y="4478074"/>
            <a:ext cx="1952856" cy="307777"/>
          </a:xfrm>
          <a:prstGeom prst="rect">
            <a:avLst/>
          </a:prstGeom>
          <a:noFill/>
        </p:spPr>
        <p:txBody>
          <a:bodyPr vert="horz" wrap="square" rtlCol="0">
            <a:spAutoFit/>
          </a:bodyPr>
          <a:lstStyle/>
          <a:p>
            <a:r>
              <a:rPr lang="es-CL" b="1" dirty="0">
                <a:solidFill>
                  <a:srgbClr val="FF0066"/>
                </a:solidFill>
              </a:rPr>
              <a:t>*</a:t>
            </a:r>
            <a:r>
              <a:rPr lang="es-CL" b="1" u="sng" dirty="0">
                <a:solidFill>
                  <a:srgbClr val="FF0066"/>
                </a:solidFill>
              </a:rPr>
              <a:t>OJO:</a:t>
            </a:r>
            <a:r>
              <a:rPr lang="es-CL" b="1" dirty="0">
                <a:solidFill>
                  <a:srgbClr val="002060"/>
                </a:solidFill>
              </a:rPr>
              <a:t> son paralelas.</a:t>
            </a:r>
          </a:p>
        </p:txBody>
      </p:sp>
      <p:pic>
        <p:nvPicPr>
          <p:cNvPr id="3" name="Imagen 2">
            <a:extLst>
              <a:ext uri="{FF2B5EF4-FFF2-40B4-BE49-F238E27FC236}">
                <a16:creationId xmlns:a16="http://schemas.microsoft.com/office/drawing/2014/main" id="{1CA66A53-C9B7-4F7D-8263-C206E5690449}"/>
              </a:ext>
            </a:extLst>
          </p:cNvPr>
          <p:cNvPicPr>
            <a:picLocks noChangeAspect="1"/>
          </p:cNvPicPr>
          <p:nvPr/>
        </p:nvPicPr>
        <p:blipFill>
          <a:blip r:embed="rId4"/>
          <a:stretch>
            <a:fillRect/>
          </a:stretch>
        </p:blipFill>
        <p:spPr>
          <a:xfrm>
            <a:off x="1743699" y="1453187"/>
            <a:ext cx="6285281" cy="2693692"/>
          </a:xfrm>
          <a:prstGeom prst="rect">
            <a:avLst/>
          </a:prstGeom>
        </p:spPr>
      </p:pic>
    </p:spTree>
    <p:extLst>
      <p:ext uri="{BB962C8B-B14F-4D97-AF65-F5344CB8AC3E}">
        <p14:creationId xmlns:p14="http://schemas.microsoft.com/office/powerpoint/2010/main" val="267628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319815"/>
            <a:ext cx="4359066" cy="430887"/>
          </a:xfrm>
          <a:prstGeom prst="rect">
            <a:avLst/>
          </a:prstGeom>
          <a:noFill/>
        </p:spPr>
        <p:txBody>
          <a:bodyPr vert="horz" wrap="square" rtlCol="0">
            <a:spAutoFit/>
          </a:bodyPr>
          <a:lstStyle/>
          <a:p>
            <a:pPr algn="ctr"/>
            <a:r>
              <a:rPr lang="es-CL" sz="2200" b="1" u="sng" dirty="0">
                <a:solidFill>
                  <a:srgbClr val="0070C0"/>
                </a:solidFill>
              </a:rPr>
              <a:t>EJEMPLO 1</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095153"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¡ÉXITO!</a:t>
            </a:r>
          </a:p>
        </p:txBody>
      </p:sp>
      <p:sp>
        <p:nvSpPr>
          <p:cNvPr id="8" name="3 CuadroTexto">
            <a:extLst>
              <a:ext uri="{FF2B5EF4-FFF2-40B4-BE49-F238E27FC236}">
                <a16:creationId xmlns:a16="http://schemas.microsoft.com/office/drawing/2014/main" id="{7FDCEA10-5E98-4712-9058-BEF470ADF3BD}"/>
              </a:ext>
            </a:extLst>
          </p:cNvPr>
          <p:cNvSpPr txBox="1"/>
          <p:nvPr/>
        </p:nvSpPr>
        <p:spPr>
          <a:xfrm>
            <a:off x="6058262" y="3727092"/>
            <a:ext cx="2264452" cy="584775"/>
          </a:xfrm>
          <a:prstGeom prst="rect">
            <a:avLst/>
          </a:prstGeom>
          <a:noFill/>
        </p:spPr>
        <p:txBody>
          <a:bodyPr vert="horz" wrap="square" rtlCol="0">
            <a:spAutoFit/>
          </a:bodyPr>
          <a:lstStyle/>
          <a:p>
            <a:r>
              <a:rPr lang="es-CL" sz="1600" b="1" dirty="0">
                <a:solidFill>
                  <a:srgbClr val="002060"/>
                </a:solidFill>
              </a:rPr>
              <a:t>* </a:t>
            </a:r>
            <a:r>
              <a:rPr lang="es-CL" sz="1600" b="1" u="sng" dirty="0">
                <a:solidFill>
                  <a:srgbClr val="FF0066"/>
                </a:solidFill>
              </a:rPr>
              <a:t>OJO</a:t>
            </a:r>
            <a:r>
              <a:rPr lang="es-CL" sz="1600" b="1" dirty="0">
                <a:solidFill>
                  <a:srgbClr val="002060"/>
                </a:solidFill>
              </a:rPr>
              <a:t>: Recuerda el teorema general</a:t>
            </a:r>
          </a:p>
        </p:txBody>
      </p:sp>
      <p:pic>
        <p:nvPicPr>
          <p:cNvPr id="3" name="Imagen 2">
            <a:extLst>
              <a:ext uri="{FF2B5EF4-FFF2-40B4-BE49-F238E27FC236}">
                <a16:creationId xmlns:a16="http://schemas.microsoft.com/office/drawing/2014/main" id="{97A336F5-54A3-49E1-AD43-D691ED2AD77B}"/>
              </a:ext>
            </a:extLst>
          </p:cNvPr>
          <p:cNvPicPr>
            <a:picLocks noChangeAspect="1"/>
          </p:cNvPicPr>
          <p:nvPr/>
        </p:nvPicPr>
        <p:blipFill>
          <a:blip r:embed="rId4"/>
          <a:stretch>
            <a:fillRect/>
          </a:stretch>
        </p:blipFill>
        <p:spPr>
          <a:xfrm>
            <a:off x="2059837" y="1050518"/>
            <a:ext cx="3713642" cy="3406222"/>
          </a:xfrm>
          <a:prstGeom prst="rect">
            <a:avLst/>
          </a:prstGeom>
        </p:spPr>
      </p:pic>
    </p:spTree>
    <p:extLst>
      <p:ext uri="{BB962C8B-B14F-4D97-AF65-F5344CB8AC3E}">
        <p14:creationId xmlns:p14="http://schemas.microsoft.com/office/powerpoint/2010/main" val="318351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319815"/>
            <a:ext cx="4359066" cy="430887"/>
          </a:xfrm>
          <a:prstGeom prst="rect">
            <a:avLst/>
          </a:prstGeom>
          <a:noFill/>
        </p:spPr>
        <p:txBody>
          <a:bodyPr vert="horz" wrap="square" rtlCol="0">
            <a:spAutoFit/>
          </a:bodyPr>
          <a:lstStyle/>
          <a:p>
            <a:pPr algn="ctr"/>
            <a:r>
              <a:rPr lang="es-CL" sz="2200" b="1" u="sng" dirty="0">
                <a:solidFill>
                  <a:srgbClr val="0070C0"/>
                </a:solidFill>
              </a:rPr>
              <a:t>EJEMPLO 2</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41413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¡MOTÍVATE!</a:t>
            </a:r>
          </a:p>
        </p:txBody>
      </p:sp>
      <p:pic>
        <p:nvPicPr>
          <p:cNvPr id="2050" name="Picture 2" descr="58 mejores imágenes de Teorema de tales en 2020 | Matematicas ...">
            <a:extLst>
              <a:ext uri="{FF2B5EF4-FFF2-40B4-BE49-F238E27FC236}">
                <a16:creationId xmlns:a16="http://schemas.microsoft.com/office/drawing/2014/main" id="{FFE4E450-4ED8-46B9-96FE-233F64F35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283" y="984626"/>
            <a:ext cx="2632174" cy="37809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683502E4-8644-423F-8007-CC9A928EF0A0}"/>
              </a:ext>
            </a:extLst>
          </p:cNvPr>
          <p:cNvPicPr>
            <a:picLocks noChangeAspect="1"/>
          </p:cNvPicPr>
          <p:nvPr/>
        </p:nvPicPr>
        <p:blipFill>
          <a:blip r:embed="rId5"/>
          <a:stretch>
            <a:fillRect/>
          </a:stretch>
        </p:blipFill>
        <p:spPr>
          <a:xfrm>
            <a:off x="1731976" y="2801672"/>
            <a:ext cx="1033307" cy="617464"/>
          </a:xfrm>
          <a:prstGeom prst="rect">
            <a:avLst/>
          </a:prstGeom>
        </p:spPr>
      </p:pic>
      <p:sp>
        <p:nvSpPr>
          <p:cNvPr id="8" name="3 CuadroTexto">
            <a:extLst>
              <a:ext uri="{FF2B5EF4-FFF2-40B4-BE49-F238E27FC236}">
                <a16:creationId xmlns:a16="http://schemas.microsoft.com/office/drawing/2014/main" id="{7FDCEA10-5E98-4712-9058-BEF470ADF3BD}"/>
              </a:ext>
            </a:extLst>
          </p:cNvPr>
          <p:cNvSpPr txBox="1"/>
          <p:nvPr/>
        </p:nvSpPr>
        <p:spPr>
          <a:xfrm>
            <a:off x="5874772" y="3333688"/>
            <a:ext cx="2264452" cy="1077218"/>
          </a:xfrm>
          <a:prstGeom prst="rect">
            <a:avLst/>
          </a:prstGeom>
          <a:noFill/>
        </p:spPr>
        <p:txBody>
          <a:bodyPr vert="horz" wrap="square" rtlCol="0">
            <a:spAutoFit/>
          </a:bodyPr>
          <a:lstStyle/>
          <a:p>
            <a:r>
              <a:rPr lang="es-CL" sz="1600" b="1" dirty="0">
                <a:solidFill>
                  <a:srgbClr val="002060"/>
                </a:solidFill>
              </a:rPr>
              <a:t>* </a:t>
            </a:r>
            <a:r>
              <a:rPr lang="es-CL" sz="1600" b="1" u="sng" dirty="0">
                <a:solidFill>
                  <a:srgbClr val="FF0066"/>
                </a:solidFill>
              </a:rPr>
              <a:t>OJO</a:t>
            </a:r>
            <a:r>
              <a:rPr lang="es-CL" sz="1600" b="1" dirty="0">
                <a:solidFill>
                  <a:srgbClr val="002060"/>
                </a:solidFill>
              </a:rPr>
              <a:t>: Es siempre el triangulo pequeño con respecto al grande.</a:t>
            </a:r>
          </a:p>
        </p:txBody>
      </p:sp>
    </p:spTree>
    <p:extLst>
      <p:ext uri="{BB962C8B-B14F-4D97-AF65-F5344CB8AC3E}">
        <p14:creationId xmlns:p14="http://schemas.microsoft.com/office/powerpoint/2010/main" val="111784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882556" y="222438"/>
            <a:ext cx="3188635" cy="446276"/>
          </a:xfrm>
          <a:prstGeom prst="rect">
            <a:avLst/>
          </a:prstGeom>
          <a:noFill/>
        </p:spPr>
        <p:txBody>
          <a:bodyPr vert="horz" wrap="square" rtlCol="0">
            <a:spAutoFit/>
          </a:bodyPr>
          <a:lstStyle/>
          <a:p>
            <a:pPr algn="ctr"/>
            <a:r>
              <a:rPr lang="es-CL" sz="2300" b="1" u="sng" dirty="0">
                <a:solidFill>
                  <a:srgbClr val="0070C0"/>
                </a:solidFill>
              </a:rPr>
              <a:t>ACTIVIDAD 1</a:t>
            </a:r>
          </a:p>
        </p:txBody>
      </p:sp>
      <p:sp>
        <p:nvSpPr>
          <p:cNvPr id="5" name="3 CuadroTexto">
            <a:extLst>
              <a:ext uri="{FF2B5EF4-FFF2-40B4-BE49-F238E27FC236}">
                <a16:creationId xmlns:a16="http://schemas.microsoft.com/office/drawing/2014/main" id="{DC9C3A8C-949A-4124-BC17-DFFBAC3E5CF0}"/>
              </a:ext>
            </a:extLst>
          </p:cNvPr>
          <p:cNvSpPr txBox="1"/>
          <p:nvPr/>
        </p:nvSpPr>
        <p:spPr>
          <a:xfrm>
            <a:off x="1495943" y="809908"/>
            <a:ext cx="6645522" cy="1569660"/>
          </a:xfrm>
          <a:prstGeom prst="rect">
            <a:avLst/>
          </a:prstGeom>
          <a:noFill/>
        </p:spPr>
        <p:txBody>
          <a:bodyPr vert="horz" wrap="square" rtlCol="0">
            <a:spAutoFit/>
          </a:bodyPr>
          <a:lstStyle/>
          <a:p>
            <a:pPr algn="just"/>
            <a:r>
              <a:rPr lang="es-CL" sz="1600" dirty="0">
                <a:solidFill>
                  <a:srgbClr val="002060"/>
                </a:solidFill>
              </a:rPr>
              <a:t>*Estaba en el parque con mis amigos, cuando uno, lanza el balón tan fuerte, que termina en el techo de un edificio. No sabía su altura, pero al “ojo” calcule que estaba a unos 270 metros. Además por medio de mis habilidades matemáticas, calcule que a 6 metros de donde me encontraba, había un árbol de 5 metros de altura. ¿Me quedes ayudar descifrar la altura, para obtener mi pelota?</a:t>
            </a:r>
          </a:p>
        </p:txBody>
      </p:sp>
      <p:pic>
        <p:nvPicPr>
          <p:cNvPr id="3074" name="Picture 2" descr="Matematicas en MFPES: APLICACIONES DEL TEOREMA DE THALES EN LA ...">
            <a:extLst>
              <a:ext uri="{FF2B5EF4-FFF2-40B4-BE49-F238E27FC236}">
                <a16:creationId xmlns:a16="http://schemas.microsoft.com/office/drawing/2014/main" id="{62944C4F-BB92-47DB-BE9F-8A8FCA800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806" y="2520762"/>
            <a:ext cx="528637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1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
          <p:cNvPicPr preferRelativeResize="0"/>
          <p:nvPr/>
        </p:nvPicPr>
        <p:blipFill rotWithShape="1">
          <a:blip r:embed="rId4">
            <a:alphaModFix/>
          </a:blip>
          <a:srcRect l="17176" t="4666" r="13866" b="2902"/>
          <a:stretch/>
        </p:blipFill>
        <p:spPr>
          <a:xfrm rot="5400000" flipH="1">
            <a:off x="4651148" y="-1276754"/>
            <a:ext cx="69250" cy="7448200"/>
          </a:xfrm>
          <a:prstGeom prst="rect">
            <a:avLst/>
          </a:prstGeom>
          <a:noFill/>
          <a:ln>
            <a:noFill/>
          </a:ln>
        </p:spPr>
      </p:pic>
      <p:sp>
        <p:nvSpPr>
          <p:cNvPr id="7" name="CuadroTexto 1">
            <a:extLst>
              <a:ext uri="{FF2B5EF4-FFF2-40B4-BE49-F238E27FC236}">
                <a16:creationId xmlns:a16="http://schemas.microsoft.com/office/drawing/2014/main" id="{ACBC2521-B1EE-4D95-84EC-1DFD9F24525B}"/>
              </a:ext>
            </a:extLst>
          </p:cNvPr>
          <p:cNvSpPr txBox="1">
            <a:spLocks noGrp="1" noChangeArrowheads="1"/>
          </p:cNvSpPr>
          <p:nvPr>
            <p:ph type="subTitle" idx="1"/>
          </p:nvPr>
        </p:nvSpPr>
        <p:spPr bwMode="auto">
          <a:xfrm>
            <a:off x="5062500" y="2854060"/>
            <a:ext cx="6915084" cy="4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chemeClr val="accent2"/>
              </a:buClr>
              <a:buFont typeface="Times" panose="02020603050405020304" pitchFamily="18" charset="0"/>
              <a:buChar char="-"/>
              <a:defRPr sz="20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chemeClr val="accent2"/>
              </a:buClr>
              <a:buFont typeface="Times" panose="02020603050405020304" pitchFamily="18"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9pPr>
          </a:lstStyle>
          <a:p>
            <a:pPr marL="0" indent="0" algn="l">
              <a:spcBef>
                <a:spcPct val="0"/>
              </a:spcBef>
              <a:buClrTx/>
              <a:buSzTx/>
              <a:buNone/>
              <a:defRPr/>
            </a:pPr>
            <a:r>
              <a:rPr lang="es-CL" altLang="es-CL" sz="1800" b="1" noProof="0" dirty="0">
                <a:solidFill>
                  <a:srgbClr val="0070C0"/>
                </a:solidFill>
              </a:rPr>
              <a:t>FECHA ENTREGA: 5 </a:t>
            </a:r>
            <a:r>
              <a:rPr lang="es-CL" altLang="es-CL" sz="1800" b="1" dirty="0">
                <a:solidFill>
                  <a:srgbClr val="0070C0"/>
                </a:solidFill>
              </a:rPr>
              <a:t>SEPTIEMBRE</a:t>
            </a:r>
            <a:endParaRPr kumimoji="0" lang="es-CL" altLang="es-CL" sz="1800" b="0" i="0" u="none" strike="noStrike" kern="0" cap="none" spc="0" normalizeH="0" baseline="0" noProof="0" dirty="0">
              <a:ln>
                <a:noFill/>
              </a:ln>
              <a:solidFill>
                <a:srgbClr val="0070C0"/>
              </a:solidFill>
              <a:effectLst/>
              <a:uLnTx/>
              <a:uFillTx/>
            </a:endParaRPr>
          </a:p>
        </p:txBody>
      </p:sp>
      <p:sp>
        <p:nvSpPr>
          <p:cNvPr id="4" name="3 CuadroTexto"/>
          <p:cNvSpPr txBox="1"/>
          <p:nvPr/>
        </p:nvSpPr>
        <p:spPr>
          <a:xfrm>
            <a:off x="2274696" y="1687806"/>
            <a:ext cx="4822154" cy="630942"/>
          </a:xfrm>
          <a:prstGeom prst="rect">
            <a:avLst/>
          </a:prstGeom>
          <a:noFill/>
        </p:spPr>
        <p:txBody>
          <a:bodyPr wrap="none" rtlCol="0">
            <a:spAutoFit/>
          </a:bodyPr>
          <a:lstStyle/>
          <a:p>
            <a:r>
              <a:rPr lang="es-CL" sz="3500" b="1" dirty="0">
                <a:solidFill>
                  <a:srgbClr val="0070C0"/>
                </a:solidFill>
              </a:rPr>
              <a:t>ACTIVIDAD 2: GUÍA :)</a:t>
            </a:r>
          </a:p>
        </p:txBody>
      </p:sp>
      <p:sp>
        <p:nvSpPr>
          <p:cNvPr id="6" name="CuadroTexto 1">
            <a:extLst>
              <a:ext uri="{FF2B5EF4-FFF2-40B4-BE49-F238E27FC236}">
                <a16:creationId xmlns:a16="http://schemas.microsoft.com/office/drawing/2014/main" id="{F9687A61-A86F-43BA-8F4A-BD5870A47982}"/>
              </a:ext>
            </a:extLst>
          </p:cNvPr>
          <p:cNvSpPr txBox="1">
            <a:spLocks noChangeArrowheads="1"/>
          </p:cNvSpPr>
          <p:nvPr/>
        </p:nvSpPr>
        <p:spPr bwMode="auto">
          <a:xfrm>
            <a:off x="5139618" y="3248101"/>
            <a:ext cx="6915084" cy="4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ctr" rtl="0">
              <a:lnSpc>
                <a:spcPct val="100000"/>
              </a:lnSpc>
              <a:spcBef>
                <a:spcPct val="20000"/>
              </a:spcBef>
              <a:spcAft>
                <a:spcPts val="0"/>
              </a:spcAft>
              <a:buClr>
                <a:schemeClr val="accent2"/>
              </a:buClr>
              <a:buSzPts val="2800"/>
              <a:buFont typeface="Times" panose="02020603050405020304" pitchFamily="18" charset="0"/>
              <a:buChar char="•"/>
              <a:defRPr sz="2200" b="0" i="0" u="none" strike="noStrike" cap="none">
                <a:solidFill>
                  <a:schemeClr val="tx1"/>
                </a:solidFill>
                <a:latin typeface="Segoe UI" panose="020B0502040204020203" pitchFamily="34" charset="0"/>
                <a:ea typeface="Arial"/>
                <a:cs typeface="Segoe UI" panose="020B0502040204020203" pitchFamily="34" charset="0"/>
                <a:sym typeface="Arial"/>
              </a:defRPr>
            </a:lvl1pPr>
            <a:lvl2pPr marL="742950" marR="0" lvl="1" indent="-285750" algn="ctr" rtl="0">
              <a:lnSpc>
                <a:spcPct val="100000"/>
              </a:lnSpc>
              <a:spcBef>
                <a:spcPct val="20000"/>
              </a:spcBef>
              <a:spcAft>
                <a:spcPts val="0"/>
              </a:spcAft>
              <a:buClr>
                <a:schemeClr val="accent2"/>
              </a:buClr>
              <a:buSzPts val="2800"/>
              <a:buFont typeface="Times" panose="02020603050405020304" pitchFamily="18" charset="0"/>
              <a:buChar char="-"/>
              <a:defRPr sz="2000" b="0" i="0" u="none" strike="noStrike" cap="none">
                <a:solidFill>
                  <a:schemeClr val="tx1"/>
                </a:solidFill>
                <a:latin typeface="Segoe UI" panose="020B0502040204020203" pitchFamily="34" charset="0"/>
                <a:ea typeface="Arial"/>
                <a:cs typeface="Segoe UI" panose="020B0502040204020203" pitchFamily="34" charset="0"/>
                <a:sym typeface="Arial"/>
              </a:defRPr>
            </a:lvl2pPr>
            <a:lvl3pPr marL="1143000" marR="0" lvl="2" indent="-228600" algn="ctr" rtl="0">
              <a:lnSpc>
                <a:spcPct val="100000"/>
              </a:lnSpc>
              <a:spcBef>
                <a:spcPct val="20000"/>
              </a:spcBef>
              <a:spcAft>
                <a:spcPts val="0"/>
              </a:spcAft>
              <a:buClr>
                <a:schemeClr val="accent2"/>
              </a:buClr>
              <a:buSzPts val="2800"/>
              <a:buFont typeface="Times" panose="02020603050405020304" pitchFamily="18" charset="0"/>
              <a:buChar char="-"/>
              <a:defRPr sz="2400" b="0" i="0" u="none" strike="noStrike" cap="none">
                <a:solidFill>
                  <a:schemeClr val="tx1"/>
                </a:solidFill>
                <a:latin typeface="Segoe UI" panose="020B0502040204020203" pitchFamily="34" charset="0"/>
                <a:ea typeface="Arial"/>
                <a:cs typeface="Segoe UI" panose="020B0502040204020203" pitchFamily="34" charset="0"/>
                <a:sym typeface="Arial"/>
              </a:defRPr>
            </a:lvl3pPr>
            <a:lvl4pPr marL="1600200" marR="0" lvl="3" indent="-228600" algn="ctr" rtl="0">
              <a:lnSpc>
                <a:spcPct val="100000"/>
              </a:lnSpc>
              <a:spcBef>
                <a:spcPct val="20000"/>
              </a:spcBef>
              <a:spcAft>
                <a:spcPts val="0"/>
              </a:spcAft>
              <a:buClr>
                <a:schemeClr val="accent2"/>
              </a:buClr>
              <a:buSzPts val="2800"/>
              <a:buFont typeface="Times" panose="02020603050405020304" pitchFamily="18" charset="0"/>
              <a:buChar char="-"/>
              <a:defRPr sz="1600" b="0" i="0" u="none" strike="noStrike" cap="none">
                <a:solidFill>
                  <a:schemeClr val="tx1"/>
                </a:solidFill>
                <a:latin typeface="Segoe UI" panose="020B0502040204020203" pitchFamily="34" charset="0"/>
                <a:ea typeface="Arial"/>
                <a:cs typeface="Segoe UI" panose="020B0502040204020203" pitchFamily="34" charset="0"/>
                <a:sym typeface="Arial"/>
              </a:defRPr>
            </a:lvl4pPr>
            <a:lvl5pPr marL="2057400" marR="0" lvl="4" indent="-228600" algn="ctr" rtl="0">
              <a:lnSpc>
                <a:spcPct val="100000"/>
              </a:lnSpc>
              <a:spcBef>
                <a:spcPct val="20000"/>
              </a:spcBef>
              <a:spcAft>
                <a:spcPts val="0"/>
              </a:spcAft>
              <a:buClr>
                <a:schemeClr val="accent2"/>
              </a:buClr>
              <a:buSzPts val="2800"/>
              <a:buFont typeface="Times" panose="02020603050405020304" pitchFamily="18" charset="0"/>
              <a:buChar char="-"/>
              <a:defRPr sz="1400" b="0" i="0" u="none" strike="noStrike" cap="none">
                <a:solidFill>
                  <a:schemeClr val="tx1"/>
                </a:solidFill>
                <a:latin typeface="Segoe UI" panose="020B0502040204020203" pitchFamily="34" charset="0"/>
                <a:ea typeface="Arial"/>
                <a:cs typeface="Segoe UI" panose="020B0502040204020203" pitchFamily="34" charset="0"/>
                <a:sym typeface="Arial"/>
              </a:defRPr>
            </a:lvl5pPr>
            <a:lvl6pPr marL="2514600" marR="0" lvl="5" indent="-228600" algn="ctr" rtl="0" eaLnBrk="0" fontAlgn="base" hangingPunct="0">
              <a:lnSpc>
                <a:spcPct val="100000"/>
              </a:lnSpc>
              <a:spcBef>
                <a:spcPct val="20000"/>
              </a:spcBef>
              <a:spcAft>
                <a:spcPct val="0"/>
              </a:spcAft>
              <a:buClr>
                <a:schemeClr val="accent2"/>
              </a:buClr>
              <a:buSzPts val="2800"/>
              <a:buFont typeface="Times" panose="02020603050405020304" pitchFamily="18" charset="0"/>
              <a:buChar char="-"/>
              <a:defRPr sz="1400" b="0" i="0" u="none" strike="noStrike" cap="none">
                <a:solidFill>
                  <a:schemeClr val="tx1"/>
                </a:solidFill>
                <a:latin typeface="Segoe UI" panose="020B0502040204020203" pitchFamily="34" charset="0"/>
                <a:ea typeface="Arial"/>
                <a:cs typeface="Segoe UI" panose="020B0502040204020203" pitchFamily="34" charset="0"/>
                <a:sym typeface="Arial"/>
              </a:defRPr>
            </a:lvl6pPr>
            <a:lvl7pPr marL="2971800" marR="0" lvl="6" indent="-228600" algn="ctr" rtl="0" eaLnBrk="0" fontAlgn="base" hangingPunct="0">
              <a:lnSpc>
                <a:spcPct val="100000"/>
              </a:lnSpc>
              <a:spcBef>
                <a:spcPct val="20000"/>
              </a:spcBef>
              <a:spcAft>
                <a:spcPct val="0"/>
              </a:spcAft>
              <a:buClr>
                <a:schemeClr val="accent2"/>
              </a:buClr>
              <a:buSzPts val="2800"/>
              <a:buFont typeface="Times" panose="02020603050405020304" pitchFamily="18" charset="0"/>
              <a:buChar char="-"/>
              <a:defRPr sz="1400" b="0" i="0" u="none" strike="noStrike" cap="none">
                <a:solidFill>
                  <a:schemeClr val="tx1"/>
                </a:solidFill>
                <a:latin typeface="Segoe UI" panose="020B0502040204020203" pitchFamily="34" charset="0"/>
                <a:ea typeface="Arial"/>
                <a:cs typeface="Segoe UI" panose="020B0502040204020203" pitchFamily="34" charset="0"/>
                <a:sym typeface="Arial"/>
              </a:defRPr>
            </a:lvl7pPr>
            <a:lvl8pPr marL="3429000" marR="0" lvl="7" indent="-228600" algn="ctr" rtl="0" eaLnBrk="0" fontAlgn="base" hangingPunct="0">
              <a:lnSpc>
                <a:spcPct val="100000"/>
              </a:lnSpc>
              <a:spcBef>
                <a:spcPct val="20000"/>
              </a:spcBef>
              <a:spcAft>
                <a:spcPct val="0"/>
              </a:spcAft>
              <a:buClr>
                <a:schemeClr val="accent2"/>
              </a:buClr>
              <a:buSzPts val="2800"/>
              <a:buFont typeface="Times" panose="02020603050405020304" pitchFamily="18" charset="0"/>
              <a:buChar char="-"/>
              <a:defRPr sz="1400" b="0" i="0" u="none" strike="noStrike" cap="none">
                <a:solidFill>
                  <a:schemeClr val="tx1"/>
                </a:solidFill>
                <a:latin typeface="Segoe UI" panose="020B0502040204020203" pitchFamily="34" charset="0"/>
                <a:ea typeface="Arial"/>
                <a:cs typeface="Segoe UI" panose="020B0502040204020203" pitchFamily="34" charset="0"/>
                <a:sym typeface="Arial"/>
              </a:defRPr>
            </a:lvl8pPr>
            <a:lvl9pPr marL="3886200" marR="0" lvl="8" indent="-228600" algn="ctr" rtl="0" eaLnBrk="0" fontAlgn="base" hangingPunct="0">
              <a:lnSpc>
                <a:spcPct val="100000"/>
              </a:lnSpc>
              <a:spcBef>
                <a:spcPct val="20000"/>
              </a:spcBef>
              <a:spcAft>
                <a:spcPct val="0"/>
              </a:spcAft>
              <a:buClr>
                <a:schemeClr val="accent2"/>
              </a:buClr>
              <a:buSzPts val="2800"/>
              <a:buFont typeface="Times" panose="02020603050405020304" pitchFamily="18" charset="0"/>
              <a:buChar char="-"/>
              <a:defRPr sz="1400" b="0" i="0" u="none" strike="noStrike" cap="none">
                <a:solidFill>
                  <a:schemeClr val="tx1"/>
                </a:solidFill>
                <a:latin typeface="Segoe UI" panose="020B0502040204020203" pitchFamily="34" charset="0"/>
                <a:ea typeface="Arial"/>
                <a:cs typeface="Segoe UI" panose="020B0502040204020203" pitchFamily="34" charset="0"/>
                <a:sym typeface="Arial"/>
              </a:defRPr>
            </a:lvl9pPr>
          </a:lstStyle>
          <a:p>
            <a:pPr marL="0" indent="0" algn="l">
              <a:spcBef>
                <a:spcPct val="0"/>
              </a:spcBef>
              <a:buClrTx/>
              <a:buSzTx/>
              <a:buFont typeface="Times" panose="02020603050405020304" pitchFamily="18" charset="0"/>
              <a:buNone/>
              <a:defRPr/>
            </a:pPr>
            <a:r>
              <a:rPr lang="es-CL" altLang="es-CL" sz="1600" dirty="0">
                <a:solidFill>
                  <a:srgbClr val="0070C0"/>
                </a:solidFill>
              </a:rPr>
              <a:t>Correo : cristiandanoun@gmail.com</a:t>
            </a:r>
          </a:p>
        </p:txBody>
      </p:sp>
    </p:spTree>
    <p:extLst>
      <p:ext uri="{BB962C8B-B14F-4D97-AF65-F5344CB8AC3E}">
        <p14:creationId xmlns:p14="http://schemas.microsoft.com/office/powerpoint/2010/main" val="290888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4" name="3 CuadroTexto"/>
          <p:cNvSpPr txBox="1"/>
          <p:nvPr/>
        </p:nvSpPr>
        <p:spPr>
          <a:xfrm>
            <a:off x="3419116" y="249125"/>
            <a:ext cx="2723823" cy="446276"/>
          </a:xfrm>
          <a:prstGeom prst="rect">
            <a:avLst/>
          </a:prstGeom>
          <a:noFill/>
        </p:spPr>
        <p:txBody>
          <a:bodyPr wrap="none" rtlCol="0">
            <a:spAutoFit/>
          </a:bodyPr>
          <a:lstStyle/>
          <a:p>
            <a:r>
              <a:rPr lang="es-CL" sz="2300" b="1" u="sng" dirty="0">
                <a:solidFill>
                  <a:srgbClr val="0070C0"/>
                </a:solidFill>
              </a:rPr>
              <a:t>METACOGNICIÓN</a:t>
            </a:r>
          </a:p>
        </p:txBody>
      </p:sp>
      <p:pic>
        <p:nvPicPr>
          <p:cNvPr id="2" name="Imagen 1">
            <a:extLst>
              <a:ext uri="{FF2B5EF4-FFF2-40B4-BE49-F238E27FC236}">
                <a16:creationId xmlns:a16="http://schemas.microsoft.com/office/drawing/2014/main" id="{8CF0160D-B312-4ACF-8FA8-8DBA45ACB115}"/>
              </a:ext>
            </a:extLst>
          </p:cNvPr>
          <p:cNvPicPr>
            <a:picLocks noChangeAspect="1"/>
          </p:cNvPicPr>
          <p:nvPr/>
        </p:nvPicPr>
        <p:blipFill>
          <a:blip r:embed="rId4"/>
          <a:stretch>
            <a:fillRect/>
          </a:stretch>
        </p:blipFill>
        <p:spPr>
          <a:xfrm>
            <a:off x="2562448" y="780613"/>
            <a:ext cx="4701442" cy="4113762"/>
          </a:xfrm>
          <a:prstGeom prst="rect">
            <a:avLst/>
          </a:prstGeom>
        </p:spPr>
      </p:pic>
      <p:sp>
        <p:nvSpPr>
          <p:cNvPr id="5" name="3 CuadroTexto">
            <a:extLst>
              <a:ext uri="{FF2B5EF4-FFF2-40B4-BE49-F238E27FC236}">
                <a16:creationId xmlns:a16="http://schemas.microsoft.com/office/drawing/2014/main" id="{4472CCAD-59F1-4F45-A86B-D3CFD6884212}"/>
              </a:ext>
            </a:extLst>
          </p:cNvPr>
          <p:cNvSpPr txBox="1"/>
          <p:nvPr/>
        </p:nvSpPr>
        <p:spPr>
          <a:xfrm>
            <a:off x="127591" y="1417588"/>
            <a:ext cx="2721935" cy="707886"/>
          </a:xfrm>
          <a:prstGeom prst="rect">
            <a:avLst/>
          </a:prstGeom>
          <a:noFill/>
        </p:spPr>
        <p:txBody>
          <a:bodyPr wrap="square" rtlCol="0">
            <a:spAutoFit/>
          </a:bodyPr>
          <a:lstStyle/>
          <a:p>
            <a:r>
              <a:rPr lang="es-CL" sz="2000" i="1" dirty="0">
                <a:solidFill>
                  <a:srgbClr val="0070C0"/>
                </a:solidFill>
              </a:rPr>
              <a:t>* </a:t>
            </a:r>
            <a:r>
              <a:rPr lang="es-CL" sz="2000" dirty="0">
                <a:solidFill>
                  <a:srgbClr val="0070C0"/>
                </a:solidFill>
              </a:rPr>
              <a:t>Responde las siguientes preguntas:</a:t>
            </a:r>
          </a:p>
        </p:txBody>
      </p:sp>
    </p:spTree>
    <p:extLst>
      <p:ext uri="{BB962C8B-B14F-4D97-AF65-F5344CB8AC3E}">
        <p14:creationId xmlns:p14="http://schemas.microsoft.com/office/powerpoint/2010/main" val="12542199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353</Words>
  <Application>Microsoft Office PowerPoint</Application>
  <PresentationFormat>Presentación en pantalla (16:9)</PresentationFormat>
  <Paragraphs>43</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Segoe UI</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YINCANA CULTURAL  Aprendizaje interdisciplinario</dc:title>
  <dc:creator>equipo3</dc:creator>
  <cp:lastModifiedBy>Cristian Danoun</cp:lastModifiedBy>
  <cp:revision>118</cp:revision>
  <dcterms:modified xsi:type="dcterms:W3CDTF">2020-08-23T20:21:40Z</dcterms:modified>
</cp:coreProperties>
</file>