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6" r:id="rId4"/>
    <p:sldId id="279" r:id="rId5"/>
    <p:sldId id="276" r:id="rId6"/>
    <p:sldId id="280" r:id="rId7"/>
    <p:sldId id="277" r:id="rId8"/>
    <p:sldId id="281" r:id="rId9"/>
    <p:sldId id="278" r:id="rId10"/>
    <p:sldId id="282" r:id="rId11"/>
    <p:sldId id="267" r:id="rId12"/>
    <p:sldId id="268" r:id="rId13"/>
    <p:sldId id="270" r:id="rId14"/>
    <p:sldId id="269" r:id="rId15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62"/>
            <p14:sldId id="266"/>
            <p14:sldId id="279"/>
            <p14:sldId id="276"/>
            <p14:sldId id="280"/>
            <p14:sldId id="277"/>
            <p14:sldId id="281"/>
            <p14:sldId id="278"/>
            <p14:sldId id="282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12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16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28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25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5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9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74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728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09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08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19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231213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467205"/>
            <a:ext cx="6915084" cy="126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altLang="es-CL" sz="1400" dirty="0">
                <a:solidFill>
                  <a:srgbClr val="0070C0"/>
                </a:solidFill>
              </a:rPr>
              <a:t>III Y </a:t>
            </a:r>
            <a:r>
              <a:rPr lang="es-CL" altLang="es-CL" sz="1400" dirty="0" err="1">
                <a:solidFill>
                  <a:srgbClr val="0070C0"/>
                </a:solidFill>
              </a:rPr>
              <a:t>IV°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lang="es-CL" altLang="es-CL" sz="1400" dirty="0">
                <a:solidFill>
                  <a:srgbClr val="0070C0"/>
                </a:solidFill>
              </a:rPr>
              <a:t>CRISTIAN DANOUN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TALLER 7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dirty="0">
                <a:solidFill>
                  <a:srgbClr val="0070C0"/>
                </a:solidFill>
              </a:rPr>
              <a:t>GEOMETRÍA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 ENTREGA: </a:t>
            </a:r>
            <a:r>
              <a:rPr lang="es-CL" altLang="es-CL" sz="1400" dirty="0">
                <a:solidFill>
                  <a:srgbClr val="0070C0"/>
                </a:solidFill>
              </a:rPr>
              <a:t>22 AGOSTO</a:t>
            </a: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17038" y="1467519"/>
            <a:ext cx="5825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MATEMÁTICAS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650D585-6B22-49C6-A3BE-303E4873B84F}"/>
              </a:ext>
            </a:extLst>
          </p:cNvPr>
          <p:cNvSpPr txBox="1"/>
          <p:nvPr/>
        </p:nvSpPr>
        <p:spPr>
          <a:xfrm>
            <a:off x="1392865" y="2421665"/>
            <a:ext cx="729393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 : APLICAR TRANSFORMACIONES ISOMÉTRICAS DE FORMA PERSEVERANTE.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5DDC2185-0395-497F-A35D-EB721B9FBE26}"/>
              </a:ext>
            </a:extLst>
          </p:cNvPr>
          <p:cNvSpPr txBox="1"/>
          <p:nvPr/>
        </p:nvSpPr>
        <p:spPr>
          <a:xfrm>
            <a:off x="1366851" y="3063074"/>
            <a:ext cx="641029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EJEMPLO SIMETRÍA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153F658E-5E0B-43FA-B3EB-782CC1CFFF6D}"/>
              </a:ext>
            </a:extLst>
          </p:cNvPr>
          <p:cNvSpPr/>
          <p:nvPr/>
        </p:nvSpPr>
        <p:spPr>
          <a:xfrm>
            <a:off x="1531090" y="1005240"/>
            <a:ext cx="707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chemeClr val="tx1"/>
                </a:solidFill>
              </a:rPr>
              <a:t>*</a:t>
            </a:r>
            <a:r>
              <a:rPr lang="es-CL" sz="1800" b="1" u="sng" dirty="0">
                <a:solidFill>
                  <a:schemeClr val="tx1"/>
                </a:solidFill>
              </a:rPr>
              <a:t>Aplicar fórmulas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40D02B-0FC6-4462-AD86-711717C80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80482"/>
              </p:ext>
            </p:extLst>
          </p:nvPr>
        </p:nvGraphicFramePr>
        <p:xfrm>
          <a:off x="1858571" y="1721443"/>
          <a:ext cx="5701179" cy="232651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23972">
                  <a:extLst>
                    <a:ext uri="{9D8B030D-6E8A-4147-A177-3AD203B41FA5}">
                      <a16:colId xmlns:a16="http://schemas.microsoft.com/office/drawing/2014/main" val="2899222611"/>
                    </a:ext>
                  </a:extLst>
                </a:gridCol>
                <a:gridCol w="1459069">
                  <a:extLst>
                    <a:ext uri="{9D8B030D-6E8A-4147-A177-3AD203B41FA5}">
                      <a16:colId xmlns:a16="http://schemas.microsoft.com/office/drawing/2014/main" val="1267595529"/>
                    </a:ext>
                  </a:extLst>
                </a:gridCol>
                <a:gridCol w="1459069">
                  <a:extLst>
                    <a:ext uri="{9D8B030D-6E8A-4147-A177-3AD203B41FA5}">
                      <a16:colId xmlns:a16="http://schemas.microsoft.com/office/drawing/2014/main" val="1651665679"/>
                    </a:ext>
                  </a:extLst>
                </a:gridCol>
                <a:gridCol w="1459069">
                  <a:extLst>
                    <a:ext uri="{9D8B030D-6E8A-4147-A177-3AD203B41FA5}">
                      <a16:colId xmlns:a16="http://schemas.microsoft.com/office/drawing/2014/main" val="1079540184"/>
                    </a:ext>
                  </a:extLst>
                </a:gridCol>
              </a:tblGrid>
              <a:tr h="82791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Vértices del polígono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Reflexión eje “x”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(x,-y)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Reflexión eje “y”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(-x, y)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Reflexión centro (0,0)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(-x,-y)</a:t>
                      </a:r>
                      <a:endParaRPr lang="es-C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84901"/>
                  </a:ext>
                </a:extLst>
              </a:tr>
              <a:tr h="709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(2,3)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(2,-3)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(-2,3)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(-2,-3)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35263"/>
                  </a:ext>
                </a:extLst>
              </a:tr>
              <a:tr h="788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(-1,4)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(-1,-4)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(1,4)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(1,-4)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24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44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82556" y="222438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 1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1496247" y="996213"/>
            <a:ext cx="4574944" cy="37548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dirty="0">
                <a:solidFill>
                  <a:srgbClr val="002060"/>
                </a:solidFill>
              </a:rPr>
              <a:t>*José tiene 16 años y es un aficionado a las aves. Lleva años investigando sobre ellas, pero tiene un gran interés en una en particular: “El flamenco chileno”, que se encuentra en San Pedro de Atacama, norte de nuestro país.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Gracias a sus calificaciones, el colegio le ofreció un pasaje para que cumpliera su sueño de conocer esta peculiar ave.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Al llegar al lugar, se percató que la laguna era tan trasparente que se podía ver el reflejo del flamenco.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1)¿Qué tipo de transformación isométrica es?</a:t>
            </a:r>
          </a:p>
          <a:p>
            <a:pPr algn="just"/>
            <a:r>
              <a:rPr lang="es-CL" dirty="0">
                <a:solidFill>
                  <a:srgbClr val="002060"/>
                </a:solidFill>
              </a:rPr>
              <a:t>2)Supongamos que el punto exacto donde se encuentra el cuello del ave sobre la laguna es (4,2). ¿Cuál sería el nuevo punto bajo el agua?</a:t>
            </a:r>
          </a:p>
        </p:txBody>
      </p:sp>
      <p:pic>
        <p:nvPicPr>
          <p:cNvPr id="1028" name="Picture 4" descr="REFLEJOS Y SIMETRÍA | Simetria, Fotos, Naturaleza">
            <a:extLst>
              <a:ext uri="{FF2B5EF4-FFF2-40B4-BE49-F238E27FC236}">
                <a16:creationId xmlns:a16="http://schemas.microsoft.com/office/drawing/2014/main" id="{91C19998-13B7-4FE0-BA9E-0E2B378DF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29" y="1226730"/>
            <a:ext cx="2011879" cy="30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1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51148" y="-1276754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062500" y="2786466"/>
            <a:ext cx="6915084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800" b="1" noProof="0" dirty="0">
                <a:solidFill>
                  <a:srgbClr val="0070C0"/>
                </a:solidFill>
              </a:rPr>
              <a:t>FECHA ENTREGA: </a:t>
            </a:r>
            <a:r>
              <a:rPr lang="es-CL" altLang="es-CL" sz="1800" dirty="0">
                <a:solidFill>
                  <a:srgbClr val="0070C0"/>
                </a:solidFill>
              </a:rPr>
              <a:t>22 AGOSTO</a:t>
            </a:r>
            <a:endParaRPr kumimoji="0" lang="es-CL" altLang="es-CL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74696" y="1687806"/>
            <a:ext cx="48221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b="1" dirty="0">
                <a:solidFill>
                  <a:srgbClr val="0070C0"/>
                </a:solidFill>
              </a:rPr>
              <a:t>ACTIVIDAD 2: GUÍA :)</a:t>
            </a:r>
          </a:p>
        </p:txBody>
      </p:sp>
    </p:spTree>
    <p:extLst>
      <p:ext uri="{BB962C8B-B14F-4D97-AF65-F5344CB8AC3E}">
        <p14:creationId xmlns:p14="http://schemas.microsoft.com/office/powerpoint/2010/main" val="290888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116" y="249125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F0160D-B312-4ACF-8FA8-8DBA45AC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48" y="780613"/>
            <a:ext cx="4701442" cy="4113762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472CCAD-59F1-4F45-A86B-D3CFD6884212}"/>
              </a:ext>
            </a:extLst>
          </p:cNvPr>
          <p:cNvSpPr txBox="1"/>
          <p:nvPr/>
        </p:nvSpPr>
        <p:spPr>
          <a:xfrm>
            <a:off x="127591" y="1417588"/>
            <a:ext cx="272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>
                <a:solidFill>
                  <a:srgbClr val="0070C0"/>
                </a:solidFill>
              </a:rPr>
              <a:t>* </a:t>
            </a:r>
            <a:r>
              <a:rPr lang="es-CL" sz="2000" dirty="0">
                <a:solidFill>
                  <a:srgbClr val="0070C0"/>
                </a:solidFill>
              </a:rPr>
              <a:t>Responde 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1254219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69990" y="312922"/>
            <a:ext cx="13003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CIERRE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1ACB31EC-926A-4446-B35F-887E69D2A48B}"/>
              </a:ext>
            </a:extLst>
          </p:cNvPr>
          <p:cNvSpPr txBox="1"/>
          <p:nvPr/>
        </p:nvSpPr>
        <p:spPr>
          <a:xfrm>
            <a:off x="214014" y="1540704"/>
            <a:ext cx="232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0070C0"/>
                </a:solidFill>
              </a:rPr>
              <a:t>¿En qué escalón te encuentras hoy día? ¿Por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F170C-5A57-4870-B7D0-37092C10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40" y="1115828"/>
            <a:ext cx="5429250" cy="371475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9D528D28-44A5-429D-8243-78367932BA0A}"/>
              </a:ext>
            </a:extLst>
          </p:cNvPr>
          <p:cNvSpPr txBox="1"/>
          <p:nvPr/>
        </p:nvSpPr>
        <p:spPr>
          <a:xfrm>
            <a:off x="118632" y="4346288"/>
            <a:ext cx="180586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tx1"/>
                </a:solidFill>
              </a:rPr>
              <a:t>¡CREE EN TÍ!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E3EF46D8-806A-4100-9080-7502D3C72D41}"/>
              </a:ext>
            </a:extLst>
          </p:cNvPr>
          <p:cNvSpPr txBox="1"/>
          <p:nvPr/>
        </p:nvSpPr>
        <p:spPr>
          <a:xfrm>
            <a:off x="118632" y="2571750"/>
            <a:ext cx="283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FF0066"/>
                </a:solidFill>
              </a:rPr>
              <a:t>*AUTOEVALÚATE</a:t>
            </a:r>
          </a:p>
        </p:txBody>
      </p:sp>
    </p:spTree>
    <p:extLst>
      <p:ext uri="{BB962C8B-B14F-4D97-AF65-F5344CB8AC3E}">
        <p14:creationId xmlns:p14="http://schemas.microsoft.com/office/powerpoint/2010/main" val="34229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28330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HAZ AHORA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A82AB428-BB6A-4406-BF17-857DCA7251B6}"/>
              </a:ext>
            </a:extLst>
          </p:cNvPr>
          <p:cNvSpPr txBox="1"/>
          <p:nvPr/>
        </p:nvSpPr>
        <p:spPr>
          <a:xfrm>
            <a:off x="1546880" y="1682964"/>
            <a:ext cx="3407891" cy="24468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dirty="0">
                <a:solidFill>
                  <a:srgbClr val="002060"/>
                </a:solidFill>
              </a:rPr>
              <a:t>1) ¿Qué patrón o regularidad observas?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¿Qué figuras observas en la imagen? ¿Se repite alguna?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3) Te imaginas esta imagen girando alrededor de un punto. ¿Qué punto sería?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991048-6066-4666-B3D0-43E8880307A8}"/>
              </a:ext>
            </a:extLst>
          </p:cNvPr>
          <p:cNvSpPr/>
          <p:nvPr/>
        </p:nvSpPr>
        <p:spPr>
          <a:xfrm>
            <a:off x="1455056" y="993882"/>
            <a:ext cx="7079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*Observa la siguiente imagen y responde las preguntas: </a:t>
            </a:r>
            <a:endParaRPr lang="es-CL" sz="1600"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81AB8F-FADC-4BBB-90C7-11048D193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292" y="1782183"/>
            <a:ext cx="2709126" cy="2367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TRANSFORMACIONES ISOMÉTRICAS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7D686953-2162-4D27-99F9-A35418C7A543}"/>
              </a:ext>
            </a:extLst>
          </p:cNvPr>
          <p:cNvSpPr txBox="1"/>
          <p:nvPr/>
        </p:nvSpPr>
        <p:spPr>
          <a:xfrm>
            <a:off x="1477481" y="1526744"/>
            <a:ext cx="7294380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b="1" u="sng" dirty="0">
                <a:solidFill>
                  <a:srgbClr val="002060"/>
                </a:solidFill>
              </a:rPr>
              <a:t>DEF</a:t>
            </a:r>
            <a:r>
              <a:rPr lang="es-CL" sz="1700" b="1" dirty="0">
                <a:solidFill>
                  <a:srgbClr val="002060"/>
                </a:solidFill>
              </a:rPr>
              <a:t>: </a:t>
            </a:r>
            <a:r>
              <a:rPr lang="es-CL" sz="1700" dirty="0">
                <a:solidFill>
                  <a:srgbClr val="002060"/>
                </a:solidFill>
              </a:rPr>
              <a:t>son cambios de posición (orientación) de una figura. No cambia ni el tamaño ni la forma. Existen 3 tipos: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1) Traslación.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Rotación.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3) Reflexión o simetría.</a:t>
            </a:r>
          </a:p>
        </p:txBody>
      </p:sp>
    </p:spTree>
    <p:extLst>
      <p:ext uri="{BB962C8B-B14F-4D97-AF65-F5344CB8AC3E}">
        <p14:creationId xmlns:p14="http://schemas.microsoft.com/office/powerpoint/2010/main" val="375685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8" y="352551"/>
            <a:ext cx="496526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FÓRMULAS PARA ENCONTRAR LOS “NUEVOS PUNTOS”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04DBD8-8B1C-40FA-B920-3853DBD58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349" y="1301602"/>
            <a:ext cx="5905500" cy="3390900"/>
          </a:xfrm>
          <a:prstGeom prst="rect">
            <a:avLst/>
          </a:prstGeom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ED8B40F9-C27D-4021-A77F-832D68BB93CF}"/>
              </a:ext>
            </a:extLst>
          </p:cNvPr>
          <p:cNvSpPr txBox="1"/>
          <p:nvPr/>
        </p:nvSpPr>
        <p:spPr>
          <a:xfrm>
            <a:off x="2906223" y="4610502"/>
            <a:ext cx="393775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b="1" dirty="0">
                <a:solidFill>
                  <a:srgbClr val="FF0066"/>
                </a:solidFill>
              </a:rPr>
              <a:t>*</a:t>
            </a:r>
            <a:r>
              <a:rPr lang="es-CL" b="1" u="sng" dirty="0">
                <a:solidFill>
                  <a:srgbClr val="FF0066"/>
                </a:solidFill>
              </a:rPr>
              <a:t>OJO:</a:t>
            </a:r>
            <a:r>
              <a:rPr lang="es-CL" b="1" dirty="0">
                <a:solidFill>
                  <a:srgbClr val="002060"/>
                </a:solidFill>
              </a:rPr>
              <a:t> esté último es solo sumar x con el vector e “y” con el respectivo.</a:t>
            </a:r>
          </a:p>
        </p:txBody>
      </p:sp>
    </p:spTree>
    <p:extLst>
      <p:ext uri="{BB962C8B-B14F-4D97-AF65-F5344CB8AC3E}">
        <p14:creationId xmlns:p14="http://schemas.microsoft.com/office/powerpoint/2010/main" val="267628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TRASLACIÓN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7D686953-2162-4D27-99F9-A35418C7A543}"/>
              </a:ext>
            </a:extLst>
          </p:cNvPr>
          <p:cNvSpPr txBox="1"/>
          <p:nvPr/>
        </p:nvSpPr>
        <p:spPr>
          <a:xfrm>
            <a:off x="1559281" y="1085825"/>
            <a:ext cx="6925501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u="sng" dirty="0">
                <a:solidFill>
                  <a:srgbClr val="002060"/>
                </a:solidFill>
              </a:rPr>
              <a:t>DEF</a:t>
            </a:r>
            <a:r>
              <a:rPr lang="es-CL" sz="1500" b="1" dirty="0">
                <a:solidFill>
                  <a:srgbClr val="002060"/>
                </a:solidFill>
              </a:rPr>
              <a:t>: </a:t>
            </a:r>
            <a:r>
              <a:rPr lang="es-ES" sz="1500" dirty="0">
                <a:solidFill>
                  <a:srgbClr val="002060"/>
                </a:solidFill>
              </a:rPr>
              <a:t>permiten desplazar en línea recta todos los puntos del plano. Este desplazamiento se realiza siguiendo una determinada dirección (vertical u horizontal), sentido (derecha o izquierda) y magnitud (distancia), por lo que toda traslación queda definida por lo que se llama su “vector traslación” (flecha “imagen”). </a:t>
            </a:r>
            <a:endParaRPr lang="es-CL" sz="15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TRANSFORMACIONES EN EL ESPACIO | EL LIBRO DEL ESTUDIO DE NUESTRA VIDA">
            <a:extLst>
              <a:ext uri="{FF2B5EF4-FFF2-40B4-BE49-F238E27FC236}">
                <a16:creationId xmlns:a16="http://schemas.microsoft.com/office/drawing/2014/main" id="{CDEB38D6-B63D-4E09-82F1-AECAE864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0" y="2667443"/>
            <a:ext cx="3477954" cy="240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9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EJEMPLO TRASLACIÓN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168BC4EE-F9B2-4C5F-B29F-4AA8DB0B143A}"/>
              </a:ext>
            </a:extLst>
          </p:cNvPr>
          <p:cNvSpPr txBox="1"/>
          <p:nvPr/>
        </p:nvSpPr>
        <p:spPr>
          <a:xfrm>
            <a:off x="1550369" y="1108985"/>
            <a:ext cx="7053091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500" dirty="0">
                <a:solidFill>
                  <a:srgbClr val="002060"/>
                </a:solidFill>
              </a:rPr>
              <a:t>El punto M (-1,-4) se traslada según el vector (-2, 3) has coincidir con el punto R. ¿Cuáles son las coordenadas del punto R?</a:t>
            </a:r>
            <a:endParaRPr lang="es-CL" sz="1500" dirty="0">
              <a:solidFill>
                <a:srgbClr val="00206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5A2D3-BB0C-4C44-8A3D-61AD61EB9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288" y="1969075"/>
            <a:ext cx="2019300" cy="952500"/>
          </a:xfrm>
          <a:prstGeom prst="rect">
            <a:avLst/>
          </a:prstGeom>
        </p:spPr>
      </p:pic>
      <p:pic>
        <p:nvPicPr>
          <p:cNvPr id="9" name="Gráfico 8" descr="Cursor">
            <a:extLst>
              <a:ext uri="{FF2B5EF4-FFF2-40B4-BE49-F238E27FC236}">
                <a16:creationId xmlns:a16="http://schemas.microsoft.com/office/drawing/2014/main" id="{7D100E42-51E2-4D75-A006-A6E33C21C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3908587" y="1972804"/>
            <a:ext cx="396000" cy="396000"/>
          </a:xfrm>
          <a:prstGeom prst="rect">
            <a:avLst/>
          </a:prstGeom>
        </p:spPr>
      </p:pic>
      <p:pic>
        <p:nvPicPr>
          <p:cNvPr id="10" name="Gráfico 9" descr="Cursor">
            <a:extLst>
              <a:ext uri="{FF2B5EF4-FFF2-40B4-BE49-F238E27FC236}">
                <a16:creationId xmlns:a16="http://schemas.microsoft.com/office/drawing/2014/main" id="{F53CF342-D87A-4A53-8E75-C3ED2A811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3908586" y="2618432"/>
            <a:ext cx="396000" cy="396000"/>
          </a:xfrm>
          <a:prstGeom prst="rect">
            <a:avLst/>
          </a:prstGeom>
        </p:spPr>
      </p:pic>
      <p:sp>
        <p:nvSpPr>
          <p:cNvPr id="12" name="3 CuadroTexto">
            <a:extLst>
              <a:ext uri="{FF2B5EF4-FFF2-40B4-BE49-F238E27FC236}">
                <a16:creationId xmlns:a16="http://schemas.microsoft.com/office/drawing/2014/main" id="{DDA9877D-CC0F-4F81-937D-353D33CD9959}"/>
              </a:ext>
            </a:extLst>
          </p:cNvPr>
          <p:cNvSpPr txBox="1"/>
          <p:nvPr/>
        </p:nvSpPr>
        <p:spPr>
          <a:xfrm>
            <a:off x="4487081" y="2009221"/>
            <a:ext cx="2264452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Punto entregado</a:t>
            </a: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D32D3285-C27C-435A-9B3E-CF98F8BCBC30}"/>
              </a:ext>
            </a:extLst>
          </p:cNvPr>
          <p:cNvSpPr txBox="1"/>
          <p:nvPr/>
        </p:nvSpPr>
        <p:spPr>
          <a:xfrm>
            <a:off x="4435090" y="2631766"/>
            <a:ext cx="2562305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Vector Translación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2AD944-3032-484F-81B0-1B924E934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6291" y="3368332"/>
            <a:ext cx="3048000" cy="495300"/>
          </a:xfrm>
          <a:prstGeom prst="rect">
            <a:avLst/>
          </a:prstGeom>
        </p:spPr>
      </p:pic>
      <p:pic>
        <p:nvPicPr>
          <p:cNvPr id="14" name="Gráfico 13" descr="Cursor">
            <a:extLst>
              <a:ext uri="{FF2B5EF4-FFF2-40B4-BE49-F238E27FC236}">
                <a16:creationId xmlns:a16="http://schemas.microsoft.com/office/drawing/2014/main" id="{4626C5C9-69B2-4C7C-B129-A921EB23B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4517103" y="3410529"/>
            <a:ext cx="396000" cy="396000"/>
          </a:xfrm>
          <a:prstGeom prst="rect">
            <a:avLst/>
          </a:prstGeom>
        </p:spPr>
      </p:pic>
      <p:sp>
        <p:nvSpPr>
          <p:cNvPr id="15" name="3 CuadroTexto">
            <a:extLst>
              <a:ext uri="{FF2B5EF4-FFF2-40B4-BE49-F238E27FC236}">
                <a16:creationId xmlns:a16="http://schemas.microsoft.com/office/drawing/2014/main" id="{BDC6521A-43D3-4DBE-A268-42FC30F988A4}"/>
              </a:ext>
            </a:extLst>
          </p:cNvPr>
          <p:cNvSpPr txBox="1"/>
          <p:nvPr/>
        </p:nvSpPr>
        <p:spPr>
          <a:xfrm>
            <a:off x="4932319" y="3409278"/>
            <a:ext cx="3671141" cy="6155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700" b="1" dirty="0">
                <a:solidFill>
                  <a:srgbClr val="002060"/>
                </a:solidFill>
              </a:rPr>
              <a:t>*Se suman los puntos “x” de M con “x” de V e “y” con “y”.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D3A38C8-BBA5-490F-BA78-220909FF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3100" y="4310389"/>
            <a:ext cx="1543050" cy="47625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7" name="Gráfico 16" descr="Cursor">
            <a:extLst>
              <a:ext uri="{FF2B5EF4-FFF2-40B4-BE49-F238E27FC236}">
                <a16:creationId xmlns:a16="http://schemas.microsoft.com/office/drawing/2014/main" id="{F8310951-49DC-4FB7-B070-404C04EF3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113647">
            <a:off x="4028162" y="4307383"/>
            <a:ext cx="396000" cy="396000"/>
          </a:xfrm>
          <a:prstGeom prst="rect">
            <a:avLst/>
          </a:prstGeom>
        </p:spPr>
      </p:pic>
      <p:sp>
        <p:nvSpPr>
          <p:cNvPr id="18" name="3 CuadroTexto">
            <a:extLst>
              <a:ext uri="{FF2B5EF4-FFF2-40B4-BE49-F238E27FC236}">
                <a16:creationId xmlns:a16="http://schemas.microsoft.com/office/drawing/2014/main" id="{435493A3-98FC-4481-B8EF-EA1304C17B0E}"/>
              </a:ext>
            </a:extLst>
          </p:cNvPr>
          <p:cNvSpPr txBox="1"/>
          <p:nvPr/>
        </p:nvSpPr>
        <p:spPr>
          <a:xfrm>
            <a:off x="4435090" y="4363848"/>
            <a:ext cx="212519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b="1" dirty="0">
                <a:solidFill>
                  <a:srgbClr val="FF0066"/>
                </a:solidFill>
              </a:rPr>
              <a:t>R (PUNTO FINAL)</a:t>
            </a:r>
          </a:p>
        </p:txBody>
      </p:sp>
    </p:spTree>
    <p:extLst>
      <p:ext uri="{BB962C8B-B14F-4D97-AF65-F5344CB8AC3E}">
        <p14:creationId xmlns:p14="http://schemas.microsoft.com/office/powerpoint/2010/main" val="311454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ROTACIÓN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7D686953-2162-4D27-99F9-A35418C7A543}"/>
              </a:ext>
            </a:extLst>
          </p:cNvPr>
          <p:cNvSpPr txBox="1"/>
          <p:nvPr/>
        </p:nvSpPr>
        <p:spPr>
          <a:xfrm>
            <a:off x="1527383" y="1153394"/>
            <a:ext cx="6925501" cy="7848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u="sng" dirty="0">
                <a:solidFill>
                  <a:srgbClr val="002060"/>
                </a:solidFill>
              </a:rPr>
              <a:t>DEF</a:t>
            </a:r>
            <a:r>
              <a:rPr lang="es-CL" sz="1500" b="1" dirty="0">
                <a:solidFill>
                  <a:srgbClr val="002060"/>
                </a:solidFill>
              </a:rPr>
              <a:t>: </a:t>
            </a:r>
            <a:r>
              <a:rPr lang="es-ES" sz="1500" dirty="0">
                <a:solidFill>
                  <a:srgbClr val="002060"/>
                </a:solidFill>
              </a:rPr>
              <a:t>es el cambio de orientación de un cuerpo, de forma que, dado un punto cualquiera del mismo, este permanece a una distancia constante de un punto fijo. Es decir, la figura gira entorno a un punto.</a:t>
            </a:r>
            <a:endParaRPr lang="es-CL" sz="15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Movimiento en el plano: traslación, rotación y simetría ...">
            <a:extLst>
              <a:ext uri="{FF2B5EF4-FFF2-40B4-BE49-F238E27FC236}">
                <a16:creationId xmlns:a16="http://schemas.microsoft.com/office/drawing/2014/main" id="{887DFDB6-78D1-4ADE-836A-F8C31239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67" y="2174195"/>
            <a:ext cx="2658139" cy="255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2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EJEMPLO ROTACIÓN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15EEA20B-7FF4-48C2-87AF-2F9030C03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708714"/>
              </p:ext>
            </p:extLst>
          </p:nvPr>
        </p:nvGraphicFramePr>
        <p:xfrm>
          <a:off x="1531090" y="1958719"/>
          <a:ext cx="6762306" cy="205565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50390">
                  <a:extLst>
                    <a:ext uri="{9D8B030D-6E8A-4147-A177-3AD203B41FA5}">
                      <a16:colId xmlns:a16="http://schemas.microsoft.com/office/drawing/2014/main" val="2905268661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1915098016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221142503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652942440"/>
                    </a:ext>
                  </a:extLst>
                </a:gridCol>
                <a:gridCol w="1377979">
                  <a:extLst>
                    <a:ext uri="{9D8B030D-6E8A-4147-A177-3AD203B41FA5}">
                      <a16:colId xmlns:a16="http://schemas.microsoft.com/office/drawing/2014/main" val="4069787738"/>
                    </a:ext>
                  </a:extLst>
                </a:gridCol>
              </a:tblGrid>
              <a:tr h="30473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Vértices del polígono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 (0, 90°)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(-y, 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 (0, 180°)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(-x, -y)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 (0, 270°)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(y,-x)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R (0, 360°)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400" dirty="0"/>
                        <a:t>(x, 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960469"/>
                  </a:ext>
                </a:extLst>
              </a:tr>
              <a:tr h="627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(2,3)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(-3,2)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(-2,-3)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(3,-2)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A (2,3)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48643"/>
                  </a:ext>
                </a:extLst>
              </a:tr>
              <a:tr h="69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(-1,4)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(-4,-1)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(1,-4)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(4,1)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dirty="0"/>
                        <a:t>B (-1,4)</a:t>
                      </a:r>
                      <a:endParaRPr lang="es-CL" dirty="0"/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07942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153F658E-5E0B-43FA-B3EB-782CC1CFFF6D}"/>
              </a:ext>
            </a:extLst>
          </p:cNvPr>
          <p:cNvSpPr/>
          <p:nvPr/>
        </p:nvSpPr>
        <p:spPr>
          <a:xfrm>
            <a:off x="1531090" y="1005240"/>
            <a:ext cx="707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B0F0"/>
                </a:solidFill>
              </a:rPr>
              <a:t>*</a:t>
            </a:r>
            <a:r>
              <a:rPr lang="es-CL" sz="1800" b="1" u="sng" dirty="0">
                <a:solidFill>
                  <a:srgbClr val="00B0F0"/>
                </a:solidFill>
              </a:rPr>
              <a:t>Aplicar fórmulas</a:t>
            </a:r>
          </a:p>
        </p:txBody>
      </p:sp>
    </p:spTree>
    <p:extLst>
      <p:ext uri="{BB962C8B-B14F-4D97-AF65-F5344CB8AC3E}">
        <p14:creationId xmlns:p14="http://schemas.microsoft.com/office/powerpoint/2010/main" val="149877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92467" y="319815"/>
            <a:ext cx="4359066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200" b="1" u="sng" dirty="0">
                <a:solidFill>
                  <a:srgbClr val="0070C0"/>
                </a:solidFill>
              </a:rPr>
              <a:t>REFLEXIÓN O SIMETRÍA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19" name="3 CuadroTexto">
            <a:extLst>
              <a:ext uri="{FF2B5EF4-FFF2-40B4-BE49-F238E27FC236}">
                <a16:creationId xmlns:a16="http://schemas.microsoft.com/office/drawing/2014/main" id="{7D686953-2162-4D27-99F9-A35418C7A543}"/>
              </a:ext>
            </a:extLst>
          </p:cNvPr>
          <p:cNvSpPr txBox="1"/>
          <p:nvPr/>
        </p:nvSpPr>
        <p:spPr>
          <a:xfrm>
            <a:off x="1527383" y="1153394"/>
            <a:ext cx="692550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u="sng" dirty="0">
                <a:solidFill>
                  <a:srgbClr val="002060"/>
                </a:solidFill>
              </a:rPr>
              <a:t>DEF</a:t>
            </a:r>
            <a:r>
              <a:rPr lang="es-CL" sz="1500" b="1" dirty="0">
                <a:solidFill>
                  <a:srgbClr val="002060"/>
                </a:solidFill>
              </a:rPr>
              <a:t>:</a:t>
            </a:r>
            <a:r>
              <a:rPr lang="es-ES" dirty="0"/>
              <a:t> </a:t>
            </a:r>
            <a:r>
              <a:rPr lang="es-ES" sz="1500" dirty="0">
                <a:solidFill>
                  <a:srgbClr val="002060"/>
                </a:solidFill>
              </a:rPr>
              <a:t>Una reflexión o simetría es una transformación isométrica en la que a cada punto de la figura original se le asocia otro punto (llamado imagen), de modo que el punto y su imagen están a igual distancia de una recta llamada eje de simetría. Existe la simetría </a:t>
            </a:r>
            <a:endParaRPr lang="es-CL" sz="15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simetria geometria - Google Search | Simetria, Simetria axial ...">
            <a:extLst>
              <a:ext uri="{FF2B5EF4-FFF2-40B4-BE49-F238E27FC236}">
                <a16:creationId xmlns:a16="http://schemas.microsoft.com/office/drawing/2014/main" id="{0B461A0E-7F0B-4426-9A98-38A2E096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02" y="2423385"/>
            <a:ext cx="3389737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291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779</Words>
  <Application>Microsoft Office PowerPoint</Application>
  <PresentationFormat>Presentación en pantalla (16:9)</PresentationFormat>
  <Paragraphs>101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Segoe UI</vt:lpstr>
      <vt:lpstr>Times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106</cp:revision>
  <dcterms:modified xsi:type="dcterms:W3CDTF">2020-08-10T17:54:04Z</dcterms:modified>
</cp:coreProperties>
</file>