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Segoe UI" panose="020B05020402040202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EEEEE"/>
    <a:srgbClr val="E6E6E6"/>
    <a:srgbClr val="26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5" d="100"/>
          <a:sy n="95" d="100"/>
        </p:scale>
        <p:origin x="564" y="84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54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21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78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50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04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74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866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16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3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lang="es-CL" altLang="es-CL" sz="1400">
                <a:solidFill>
                  <a:srgbClr val="0070C0"/>
                </a:solidFill>
              </a:rPr>
              <a:t> </a:t>
            </a:r>
            <a:r>
              <a:rPr lang="es-CL" altLang="es-CL" sz="1400" b="1">
                <a:solidFill>
                  <a:srgbClr val="0070C0"/>
                </a:solidFill>
              </a:rPr>
              <a:t>III </a:t>
            </a:r>
            <a:r>
              <a:rPr lang="es-CL" altLang="es-CL" sz="1400" b="1" dirty="0">
                <a:solidFill>
                  <a:srgbClr val="0070C0"/>
                </a:solidFill>
              </a:rPr>
              <a:t>Medio</a:t>
            </a:r>
            <a:r>
              <a:rPr lang="es-CL" altLang="es-CL" sz="1400" dirty="0">
                <a:solidFill>
                  <a:srgbClr val="0070C0"/>
                </a:solidFill>
              </a:rPr>
              <a:t>	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Ignacio Ríos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b="1" dirty="0">
                <a:solidFill>
                  <a:srgbClr val="0070C0"/>
                </a:solidFill>
              </a:rPr>
              <a:t>Literatura</a:t>
            </a:r>
            <a:endParaRPr kumimoji="0" lang="es-CL" altLang="es-CL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FECHA: 5/10/2020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2865" y="217295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70C0"/>
                </a:solidFill>
              </a:rPr>
              <a:t>ASIGNATURA: Lenguaje y Comunicación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872485" y="527009"/>
            <a:ext cx="339471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Fenómeno del enunciado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FCECE16-1A45-4DCC-B142-12C983BFA35A}"/>
              </a:ext>
            </a:extLst>
          </p:cNvPr>
          <p:cNvSpPr/>
          <p:nvPr/>
        </p:nvSpPr>
        <p:spPr>
          <a:xfrm>
            <a:off x="206649" y="1157875"/>
            <a:ext cx="4827733" cy="1555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La obra literaria es considerada como un OBJETO AUTÓNOMO hecho con palabras, dejando de lado asociaciones o vinculaciones que se puedan hacer con la situación comunicativa o contexto de producción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9521E96-825A-450B-9FE0-9ADD1B3D5140}"/>
              </a:ext>
            </a:extLst>
          </p:cNvPr>
          <p:cNvSpPr/>
          <p:nvPr/>
        </p:nvSpPr>
        <p:spPr>
          <a:xfrm>
            <a:off x="206649" y="2868909"/>
            <a:ext cx="4827733" cy="1555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Así es como se debe analizar los textos en contexto de PTU. Para evitar sobre inferencias, hay que tomar el texto por lo que se presenta, sin considerar cualquier preconcepción o conocimiento sobre lo que se nos presenta en él.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BB42CF0-44B3-4579-943D-D280AEA95F62}"/>
              </a:ext>
            </a:extLst>
          </p:cNvPr>
          <p:cNvSpPr/>
          <p:nvPr/>
        </p:nvSpPr>
        <p:spPr>
          <a:xfrm>
            <a:off x="5460266" y="950584"/>
            <a:ext cx="1798064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Habilidades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0088DC-3A5B-4A9C-A846-2CACF722E801}"/>
              </a:ext>
            </a:extLst>
          </p:cNvPr>
          <p:cNvSpPr/>
          <p:nvPr/>
        </p:nvSpPr>
        <p:spPr>
          <a:xfrm>
            <a:off x="5698391" y="1693027"/>
            <a:ext cx="2179783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Identificar - Localizar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5612AB4-8DDD-46D1-8B45-E807A0711B66}"/>
              </a:ext>
            </a:extLst>
          </p:cNvPr>
          <p:cNvSpPr/>
          <p:nvPr/>
        </p:nvSpPr>
        <p:spPr>
          <a:xfrm>
            <a:off x="5698391" y="2435470"/>
            <a:ext cx="2179782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Relacionar e interpretar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0861782-CC3D-44E7-816C-5EA4AE4F6346}"/>
              </a:ext>
            </a:extLst>
          </p:cNvPr>
          <p:cNvSpPr/>
          <p:nvPr/>
        </p:nvSpPr>
        <p:spPr>
          <a:xfrm>
            <a:off x="5698390" y="3187707"/>
            <a:ext cx="2179781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Inferir e interpretar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F822E14-39B8-4909-88CA-E4B975BD38DB}"/>
              </a:ext>
            </a:extLst>
          </p:cNvPr>
          <p:cNvCxnSpPr>
            <a:stCxn id="5" idx="3"/>
            <a:endCxn id="10" idx="1"/>
          </p:cNvCxnSpPr>
          <p:nvPr/>
        </p:nvCxnSpPr>
        <p:spPr>
          <a:xfrm flipV="1">
            <a:off x="5034382" y="1207999"/>
            <a:ext cx="425884" cy="243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5ACA9B0-1C28-4C98-8A71-24865C72B07E}"/>
              </a:ext>
            </a:extLst>
          </p:cNvPr>
          <p:cNvSpPr/>
          <p:nvPr/>
        </p:nvSpPr>
        <p:spPr>
          <a:xfrm>
            <a:off x="5698391" y="3930150"/>
            <a:ext cx="217978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Reflexionar y evaluar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869D0F8-FB7B-48BD-887D-C22302603460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6359298" y="1465414"/>
            <a:ext cx="428985" cy="22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558B732-4BF8-464A-9ABD-880BD6DD0AD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6788282" y="2207857"/>
            <a:ext cx="1" cy="22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0F09FC0-1921-4BA5-835D-88BF039BDF0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6788281" y="2950300"/>
            <a:ext cx="1" cy="23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3E8C0B9-620E-4187-BDBC-2C755E5925A6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6788281" y="3702537"/>
            <a:ext cx="0" cy="22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6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456686" y="467515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247EF0-AD9D-40C4-B2C7-58E5A2B5ABC9}"/>
              </a:ext>
            </a:extLst>
          </p:cNvPr>
          <p:cNvSpPr/>
          <p:nvPr/>
        </p:nvSpPr>
        <p:spPr>
          <a:xfrm>
            <a:off x="1726442" y="1105469"/>
            <a:ext cx="6264953" cy="343579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Objetivo:  Comprender la literatura como arte, entendiendo sus dimensiones intra  y extra literarias.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5927F80-8D70-4829-95FA-89F5EA4F0270}"/>
              </a:ext>
            </a:extLst>
          </p:cNvPr>
          <p:cNvSpPr/>
          <p:nvPr/>
        </p:nvSpPr>
        <p:spPr>
          <a:xfrm>
            <a:off x="458582" y="1812178"/>
            <a:ext cx="3068444" cy="9528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dirty="0">
                <a:solidFill>
                  <a:schemeClr val="bg1"/>
                </a:solidFill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¿Qué es la literatura? </a:t>
            </a:r>
          </a:p>
          <a:p>
            <a:pPr algn="ctr"/>
            <a:r>
              <a:rPr lang="es-419" sz="1800" b="1" dirty="0">
                <a:solidFill>
                  <a:schemeClr val="bg1"/>
                </a:solidFill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La literatura ante todo es ARTE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3A8ECC1-3788-444A-A424-56AD5EE35E33}"/>
              </a:ext>
            </a:extLst>
          </p:cNvPr>
          <p:cNvSpPr/>
          <p:nvPr/>
        </p:nvSpPr>
        <p:spPr>
          <a:xfrm>
            <a:off x="4356900" y="1694276"/>
            <a:ext cx="3476463" cy="11886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Representación artística y ficticia de una realidad, que se expresa a través de la palabra, ya sea en mensaje oral o escrito.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CEBB902-4F62-4BF4-BACB-8A8DEBA8AD5E}"/>
              </a:ext>
            </a:extLst>
          </p:cNvPr>
          <p:cNvSpPr/>
          <p:nvPr/>
        </p:nvSpPr>
        <p:spPr>
          <a:xfrm>
            <a:off x="4356900" y="744128"/>
            <a:ext cx="3476463" cy="8464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Es conocimiento del mundo y la realidad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1E87D47-4E8B-4274-888D-A02790FC00A9}"/>
              </a:ext>
            </a:extLst>
          </p:cNvPr>
          <p:cNvSpPr/>
          <p:nvPr/>
        </p:nvSpPr>
        <p:spPr>
          <a:xfrm>
            <a:off x="4356901" y="2986593"/>
            <a:ext cx="3476462" cy="81861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Es dominio de la ficción en cuanto </a:t>
            </a:r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mímesis*</a:t>
            </a:r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lo posible.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D413A2A-9A09-465F-89EE-B8FF8A1CF5D9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3527026" y="1167356"/>
            <a:ext cx="829874" cy="1121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05E4C37-2E6A-4426-8AFD-88C2CB18E11D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527026" y="2288588"/>
            <a:ext cx="829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E8DC3-9093-4EBE-AD3F-8C15159683C5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3527026" y="2288588"/>
            <a:ext cx="829875" cy="1107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0FB7992-F434-44AE-9CAA-9FA52966AEE5}"/>
              </a:ext>
            </a:extLst>
          </p:cNvPr>
          <p:cNvSpPr/>
          <p:nvPr/>
        </p:nvSpPr>
        <p:spPr>
          <a:xfrm>
            <a:off x="5720763" y="4399520"/>
            <a:ext cx="3027508" cy="552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050" b="1" dirty="0">
                <a:solidFill>
                  <a:schemeClr val="tx2"/>
                </a:solidFill>
              </a:rPr>
              <a:t>Mímesis</a:t>
            </a:r>
            <a:r>
              <a:rPr lang="es-419" sz="1050" dirty="0">
                <a:solidFill>
                  <a:schemeClr val="tx2"/>
                </a:solidFill>
              </a:rPr>
              <a:t>: Concepto estético. Imitación de la naturaleza (realidad) como fin esencial del arte.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04101B8-686D-41A9-9699-67EBDDD1588A}"/>
              </a:ext>
            </a:extLst>
          </p:cNvPr>
          <p:cNvSpPr/>
          <p:nvPr/>
        </p:nvSpPr>
        <p:spPr>
          <a:xfrm>
            <a:off x="0" y="139700"/>
            <a:ext cx="869950" cy="75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BF50712-F316-4DD8-9EEC-44E31440591F}"/>
              </a:ext>
            </a:extLst>
          </p:cNvPr>
          <p:cNvSpPr/>
          <p:nvPr/>
        </p:nvSpPr>
        <p:spPr>
          <a:xfrm>
            <a:off x="0" y="298450"/>
            <a:ext cx="2432050" cy="4318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312532" y="253611"/>
            <a:ext cx="326306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Literatura</a:t>
            </a:r>
          </a:p>
        </p:txBody>
      </p:sp>
    </p:spTree>
    <p:extLst>
      <p:ext uri="{BB962C8B-B14F-4D97-AF65-F5344CB8AC3E}">
        <p14:creationId xmlns:p14="http://schemas.microsoft.com/office/powerpoint/2010/main" val="269079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C0B4DF-E0A4-4569-83D2-822AE85A8277}"/>
              </a:ext>
            </a:extLst>
          </p:cNvPr>
          <p:cNvSpPr/>
          <p:nvPr/>
        </p:nvSpPr>
        <p:spPr>
          <a:xfrm>
            <a:off x="1290918" y="975873"/>
            <a:ext cx="6408484" cy="6685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textos literarios presentan la 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imaginación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autor y un alto use de la 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retórica 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s-419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Lenguaje connotativo y subjetividad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para ser llamativos y entretener a un posible lector (Función estética).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9F62EF7-14FA-46BE-8299-F0818D5A6B97}"/>
              </a:ext>
            </a:extLst>
          </p:cNvPr>
          <p:cNvSpPr/>
          <p:nvPr/>
        </p:nvSpPr>
        <p:spPr>
          <a:xfrm>
            <a:off x="1290918" y="1814186"/>
            <a:ext cx="6408484" cy="6685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 ficticios (¡siempre!, aunque se basen en la realidad o se asemejen a ella.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B8819BD-AF15-4196-A6CC-26AF5F718691}"/>
              </a:ext>
            </a:extLst>
          </p:cNvPr>
          <p:cNvSpPr/>
          <p:nvPr/>
        </p:nvSpPr>
        <p:spPr>
          <a:xfrm>
            <a:off x="1290918" y="2571750"/>
            <a:ext cx="6408484" cy="17927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 verosímiles: Son similares a la verdad. El lector (nosotros) hace un 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pacto de verosimilitud. 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Cuando leemos literatura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aceptamos lo que se nos presente, ya sea un mundo igual al nuestro u otro en que la gente vuele o tire magia, por ejemplo, siempre y cuando éste mantenga su coherencia interna. El pacto se rompe cuando no aceptamos algo de lo que leemos como posible dentro de la lógica de la obra.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81BFBD6-8A7B-4855-A5A0-A19AE414A226}"/>
              </a:ext>
            </a:extLst>
          </p:cNvPr>
          <p:cNvSpPr/>
          <p:nvPr/>
        </p:nvSpPr>
        <p:spPr>
          <a:xfrm>
            <a:off x="876300" y="552450"/>
            <a:ext cx="2095500" cy="28536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942336" y="490530"/>
            <a:ext cx="202946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Textos literarios</a:t>
            </a:r>
          </a:p>
        </p:txBody>
      </p:sp>
    </p:spTree>
    <p:extLst>
      <p:ext uri="{BB962C8B-B14F-4D97-AF65-F5344CB8AC3E}">
        <p14:creationId xmlns:p14="http://schemas.microsoft.com/office/powerpoint/2010/main" val="92056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C0B4DF-E0A4-4569-83D2-822AE85A8277}"/>
              </a:ext>
            </a:extLst>
          </p:cNvPr>
          <p:cNvSpPr/>
          <p:nvPr/>
        </p:nvSpPr>
        <p:spPr>
          <a:xfrm>
            <a:off x="2171700" y="1236365"/>
            <a:ext cx="2266950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Género Narrativo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59314E6-2B36-4E5F-94EE-AA7A968440F2}"/>
              </a:ext>
            </a:extLst>
          </p:cNvPr>
          <p:cNvSpPr/>
          <p:nvPr/>
        </p:nvSpPr>
        <p:spPr>
          <a:xfrm>
            <a:off x="4618210" y="1236365"/>
            <a:ext cx="2275431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Género Lírico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4652C65-3673-444A-A94E-B24C8EDD0077}"/>
              </a:ext>
            </a:extLst>
          </p:cNvPr>
          <p:cNvSpPr/>
          <p:nvPr/>
        </p:nvSpPr>
        <p:spPr>
          <a:xfrm>
            <a:off x="2171700" y="2182343"/>
            <a:ext cx="2275431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Género Dramático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5E46E0-C297-46F0-AFF4-F8D5E78701AC}"/>
              </a:ext>
            </a:extLst>
          </p:cNvPr>
          <p:cNvSpPr/>
          <p:nvPr/>
        </p:nvSpPr>
        <p:spPr>
          <a:xfrm>
            <a:off x="4620745" y="2182343"/>
            <a:ext cx="2272895" cy="773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Cuentos , Fábulas, Mitos, Leyendas, etc.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E5C72D1-CAD2-4C52-85DD-863BE9E31BC2}"/>
              </a:ext>
            </a:extLst>
          </p:cNvPr>
          <p:cNvSpPr/>
          <p:nvPr/>
        </p:nvSpPr>
        <p:spPr>
          <a:xfrm>
            <a:off x="2167459" y="3128321"/>
            <a:ext cx="2275432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Poesía libre, estructurada, canciones, etc.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E3518EF-C73D-4081-9FDB-CCE554591CD7}"/>
              </a:ext>
            </a:extLst>
          </p:cNvPr>
          <p:cNvSpPr/>
          <p:nvPr/>
        </p:nvSpPr>
        <p:spPr>
          <a:xfrm>
            <a:off x="4618208" y="3128320"/>
            <a:ext cx="2275432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Obras Dramáticas, guiones de cine.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D686AE7-1B4F-4948-99A8-270D42960974}"/>
              </a:ext>
            </a:extLst>
          </p:cNvPr>
          <p:cNvSpPr/>
          <p:nvPr/>
        </p:nvSpPr>
        <p:spPr>
          <a:xfrm>
            <a:off x="876300" y="552450"/>
            <a:ext cx="2189308" cy="28536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35233AC5-D930-4439-8D11-5DBDC266DD7E}"/>
              </a:ext>
            </a:extLst>
          </p:cNvPr>
          <p:cNvSpPr txBox="1"/>
          <p:nvPr/>
        </p:nvSpPr>
        <p:spPr>
          <a:xfrm>
            <a:off x="942336" y="490530"/>
            <a:ext cx="202946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Géneros literarios</a:t>
            </a:r>
          </a:p>
        </p:txBody>
      </p:sp>
    </p:spTree>
    <p:extLst>
      <p:ext uri="{BB962C8B-B14F-4D97-AF65-F5344CB8AC3E}">
        <p14:creationId xmlns:p14="http://schemas.microsoft.com/office/powerpoint/2010/main" val="5834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C0B4DF-E0A4-4569-83D2-822AE85A8277}"/>
              </a:ext>
            </a:extLst>
          </p:cNvPr>
          <p:cNvSpPr/>
          <p:nvPr/>
        </p:nvSpPr>
        <p:spPr>
          <a:xfrm>
            <a:off x="738229" y="1779728"/>
            <a:ext cx="1436914" cy="4764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Tradición oral.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474A2B5-6ABC-4D11-9F20-BFFFB8F7CFD6}"/>
              </a:ext>
            </a:extLst>
          </p:cNvPr>
          <p:cNvSpPr/>
          <p:nvPr/>
        </p:nvSpPr>
        <p:spPr>
          <a:xfrm>
            <a:off x="6059421" y="1779728"/>
            <a:ext cx="1659751" cy="4764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Tradición Escrita.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569C62C-4FEE-48A5-893E-0BC56ADED1CA}"/>
              </a:ext>
            </a:extLst>
          </p:cNvPr>
          <p:cNvSpPr/>
          <p:nvPr/>
        </p:nvSpPr>
        <p:spPr>
          <a:xfrm>
            <a:off x="3194957" y="1046628"/>
            <a:ext cx="1713539" cy="2675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Literatura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EC6D717-F172-436F-836C-CB6BCC00FC08}"/>
              </a:ext>
            </a:extLst>
          </p:cNvPr>
          <p:cNvSpPr/>
          <p:nvPr/>
        </p:nvSpPr>
        <p:spPr>
          <a:xfrm>
            <a:off x="738228" y="2396804"/>
            <a:ext cx="3557707" cy="760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Textos anónimos y comunitarios, se transmiten de generación en generación. (</a:t>
            </a:r>
            <a:r>
              <a:rPr lang="es-419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ej</a:t>
            </a:r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: Poemas, canciones, cuentos, etc.)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89C6B6-8806-4A02-AC82-E988C8AAED2E}"/>
              </a:ext>
            </a:extLst>
          </p:cNvPr>
          <p:cNvSpPr/>
          <p:nvPr/>
        </p:nvSpPr>
        <p:spPr>
          <a:xfrm>
            <a:off x="738229" y="3298189"/>
            <a:ext cx="3557707" cy="4764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Explicaba el mundo y transmitía conocimientos. (</a:t>
            </a:r>
            <a:r>
              <a:rPr lang="es-419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Ej</a:t>
            </a:r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: Mitos y leyendas)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23A685-4B3E-4AEC-8A0A-E9569E196159}"/>
              </a:ext>
            </a:extLst>
          </p:cNvPr>
          <p:cNvSpPr/>
          <p:nvPr/>
        </p:nvSpPr>
        <p:spPr>
          <a:xfrm>
            <a:off x="738229" y="3915265"/>
            <a:ext cx="2735516" cy="760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Usa la memoria, privilegiando el ritmo y la música. 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F7976A1-1AC7-49E2-BF6E-CB22799C67F4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1456686" y="1314210"/>
            <a:ext cx="2595041" cy="46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F8C3E01-B322-4146-8134-613F8D8DF4F2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>
            <a:off x="4051727" y="1314210"/>
            <a:ext cx="2837570" cy="46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8B4333A-0824-470B-AEC8-7932B87C9F98}"/>
              </a:ext>
            </a:extLst>
          </p:cNvPr>
          <p:cNvSpPr/>
          <p:nvPr/>
        </p:nvSpPr>
        <p:spPr>
          <a:xfrm>
            <a:off x="6059421" y="2314066"/>
            <a:ext cx="2358999" cy="4678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Recoge la tradición oral.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A1368E6-8A05-445E-B62C-9ECF8F7BB9DC}"/>
              </a:ext>
            </a:extLst>
          </p:cNvPr>
          <p:cNvSpPr/>
          <p:nvPr/>
        </p:nvSpPr>
        <p:spPr>
          <a:xfrm>
            <a:off x="6059421" y="2911713"/>
            <a:ext cx="2040112" cy="5224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Surge la noción de autor.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6F687E1-9FC6-4186-9D1D-A2150F60EE17}"/>
              </a:ext>
            </a:extLst>
          </p:cNvPr>
          <p:cNvSpPr/>
          <p:nvPr/>
        </p:nvSpPr>
        <p:spPr>
          <a:xfrm>
            <a:off x="6059421" y="3558720"/>
            <a:ext cx="2259105" cy="760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Se presenta como fuente de entretenimiento y placer.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5B6FA8D-2565-489C-A3E9-7098919D8F45}"/>
              </a:ext>
            </a:extLst>
          </p:cNvPr>
          <p:cNvSpPr/>
          <p:nvPr/>
        </p:nvSpPr>
        <p:spPr>
          <a:xfrm>
            <a:off x="0" y="165100"/>
            <a:ext cx="901700" cy="76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77C8FEE-A0C2-486A-A9D9-4357185F80DA}"/>
              </a:ext>
            </a:extLst>
          </p:cNvPr>
          <p:cNvSpPr/>
          <p:nvPr/>
        </p:nvSpPr>
        <p:spPr>
          <a:xfrm>
            <a:off x="-82550" y="398348"/>
            <a:ext cx="542925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62487" y="398348"/>
            <a:ext cx="589693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literatura tiene dos tradiciones: Oral y Escrita</a:t>
            </a:r>
          </a:p>
        </p:txBody>
      </p:sp>
    </p:spTree>
    <p:extLst>
      <p:ext uri="{BB962C8B-B14F-4D97-AF65-F5344CB8AC3E}">
        <p14:creationId xmlns:p14="http://schemas.microsoft.com/office/powerpoint/2010/main" val="145928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CA22B8F-C8CD-4DD1-9183-06F48A9682D8}"/>
              </a:ext>
            </a:extLst>
          </p:cNvPr>
          <p:cNvSpPr/>
          <p:nvPr/>
        </p:nvSpPr>
        <p:spPr>
          <a:xfrm>
            <a:off x="1777134" y="1125458"/>
            <a:ext cx="5589732" cy="5028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 texto real existe en dos planos: el real (</a:t>
            </a:r>
            <a:r>
              <a:rPr lang="es-419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extra-literario</a:t>
            </a:r>
            <a:r>
              <a:rPr lang="es-419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 y el imaginativo (intra- literario, dentro del texto).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9E0EB5A-C246-42C7-8F73-8E9ACB2E6434}"/>
              </a:ext>
            </a:extLst>
          </p:cNvPr>
          <p:cNvSpPr/>
          <p:nvPr/>
        </p:nvSpPr>
        <p:spPr>
          <a:xfrm>
            <a:off x="1777134" y="1897236"/>
            <a:ext cx="2595710" cy="3443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Enunciación </a:t>
            </a:r>
            <a:r>
              <a:rPr lang="es-419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extra-literaria</a:t>
            </a:r>
            <a:endParaRPr lang="es-419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53C7C59-CF91-402A-A7C0-2A1D324BFE22}"/>
              </a:ext>
            </a:extLst>
          </p:cNvPr>
          <p:cNvSpPr/>
          <p:nvPr/>
        </p:nvSpPr>
        <p:spPr>
          <a:xfrm>
            <a:off x="1777134" y="2387094"/>
            <a:ext cx="259571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Autor Real (El o la que escribe el libro)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A97A55C-E4DA-4647-9A7D-310EC0510580}"/>
              </a:ext>
            </a:extLst>
          </p:cNvPr>
          <p:cNvSpPr/>
          <p:nvPr/>
        </p:nvSpPr>
        <p:spPr>
          <a:xfrm>
            <a:off x="1777134" y="3062560"/>
            <a:ext cx="259571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Mundo Real (el mundo que vivimos)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980A9-3283-4D0D-AB52-223978C60EC7}"/>
              </a:ext>
            </a:extLst>
          </p:cNvPr>
          <p:cNvSpPr/>
          <p:nvPr/>
        </p:nvSpPr>
        <p:spPr>
          <a:xfrm>
            <a:off x="1777134" y="3738025"/>
            <a:ext cx="2595710" cy="5901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Lector real (nosotros)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14B7B3D-7317-4B57-BED0-6F18327B9EB8}"/>
              </a:ext>
            </a:extLst>
          </p:cNvPr>
          <p:cNvSpPr/>
          <p:nvPr/>
        </p:nvSpPr>
        <p:spPr>
          <a:xfrm>
            <a:off x="4771156" y="1897236"/>
            <a:ext cx="2595710" cy="3443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Enunciación </a:t>
            </a:r>
            <a:r>
              <a:rPr lang="es-419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intra-literaria</a:t>
            </a:r>
            <a:endParaRPr lang="es-419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3C0A3F7-4FAA-42B1-A04B-6CFAC66AB0E9}"/>
              </a:ext>
            </a:extLst>
          </p:cNvPr>
          <p:cNvSpPr/>
          <p:nvPr/>
        </p:nvSpPr>
        <p:spPr>
          <a:xfrm>
            <a:off x="4771156" y="2387094"/>
            <a:ext cx="259571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Voz ficticia (narrador, hablante lírico)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E262CA5-5EC9-4457-8BB2-50F4FB3C58C9}"/>
              </a:ext>
            </a:extLst>
          </p:cNvPr>
          <p:cNvSpPr/>
          <p:nvPr/>
        </p:nvSpPr>
        <p:spPr>
          <a:xfrm>
            <a:off x="4771156" y="3062560"/>
            <a:ext cx="259571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Mundo ficticio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007CF1-3E4C-49E1-BC96-B5D499A855CA}"/>
              </a:ext>
            </a:extLst>
          </p:cNvPr>
          <p:cNvSpPr/>
          <p:nvPr/>
        </p:nvSpPr>
        <p:spPr>
          <a:xfrm>
            <a:off x="4771156" y="3738026"/>
            <a:ext cx="2595710" cy="590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Lector ficticio o ideal (a quién va dirigido el texto, a quién le habla)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7DF16C-BBE7-4A74-9A2F-B4832F133DCC}"/>
              </a:ext>
            </a:extLst>
          </p:cNvPr>
          <p:cNvSpPr/>
          <p:nvPr/>
        </p:nvSpPr>
        <p:spPr>
          <a:xfrm>
            <a:off x="0" y="165100"/>
            <a:ext cx="901700" cy="76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D5BBA2E-F299-424E-82DF-142ADB728EB1}"/>
              </a:ext>
            </a:extLst>
          </p:cNvPr>
          <p:cNvSpPr/>
          <p:nvPr/>
        </p:nvSpPr>
        <p:spPr>
          <a:xfrm>
            <a:off x="-82550" y="303097"/>
            <a:ext cx="4787900" cy="673413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76653" y="312408"/>
            <a:ext cx="473824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texto literario debe considerarse desde dos perspectivas de su situación enunciativa: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10FB192-B7F8-4744-B924-CC935713F3A6}"/>
              </a:ext>
            </a:extLst>
          </p:cNvPr>
          <p:cNvCxnSpPr/>
          <p:nvPr/>
        </p:nvCxnSpPr>
        <p:spPr>
          <a:xfrm>
            <a:off x="4572000" y="1897236"/>
            <a:ext cx="0" cy="243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9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893297" y="446508"/>
            <a:ext cx="4096389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¿Cómo analizamos un texto literario?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A22B8F-C8CD-4DD1-9183-06F48A9682D8}"/>
              </a:ext>
            </a:extLst>
          </p:cNvPr>
          <p:cNvSpPr/>
          <p:nvPr/>
        </p:nvSpPr>
        <p:spPr>
          <a:xfrm>
            <a:off x="1926585" y="1104033"/>
            <a:ext cx="4694383" cy="11219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El texto literario puede verse afectado por ´múltiples variables en cuanto a su </a:t>
            </a:r>
            <a:r>
              <a:rPr lang="es-419" b="1" dirty="0"/>
              <a:t>situación comunicativa (enunciación)</a:t>
            </a:r>
            <a:r>
              <a:rPr lang="es-419" dirty="0"/>
              <a:t> la que a su vez encierra un</a:t>
            </a:r>
            <a:r>
              <a:rPr lang="es-419" b="1" dirty="0"/>
              <a:t> mensaje (enunciado).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1142382-57FC-4A66-AEF7-5B58FB986497}"/>
              </a:ext>
            </a:extLst>
          </p:cNvPr>
          <p:cNvSpPr/>
          <p:nvPr/>
        </p:nvSpPr>
        <p:spPr>
          <a:xfrm>
            <a:off x="2166511" y="3092552"/>
            <a:ext cx="2107265" cy="7101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Los textos se pueden analizar como: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66FDF0-05B2-4B99-B5B1-C89054C6CED6}"/>
              </a:ext>
            </a:extLst>
          </p:cNvPr>
          <p:cNvSpPr/>
          <p:nvPr/>
        </p:nvSpPr>
        <p:spPr>
          <a:xfrm>
            <a:off x="4725842" y="2684378"/>
            <a:ext cx="1798064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Fenómeno de la enunciación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775D45-C1BC-47FB-A59D-459D666CDC43}"/>
              </a:ext>
            </a:extLst>
          </p:cNvPr>
          <p:cNvSpPr/>
          <p:nvPr/>
        </p:nvSpPr>
        <p:spPr>
          <a:xfrm>
            <a:off x="4725842" y="3866216"/>
            <a:ext cx="1798064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Fenómeno del enunciado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1B31CF0-840B-4187-AE0D-E0006DBE4685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4273776" y="2941793"/>
            <a:ext cx="452066" cy="50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F947956-6B8A-420A-B00E-0408CE812F2C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4273776" y="3447634"/>
            <a:ext cx="452066" cy="67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58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CA22B8F-C8CD-4DD1-9183-06F48A9682D8}"/>
              </a:ext>
            </a:extLst>
          </p:cNvPr>
          <p:cNvSpPr/>
          <p:nvPr/>
        </p:nvSpPr>
        <p:spPr>
          <a:xfrm>
            <a:off x="2004291" y="1025792"/>
            <a:ext cx="4694383" cy="11219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La obra literaria se produce bajo ciertas condiciones y circunstancias temporales, espaciales y culturales, etc.</a:t>
            </a:r>
          </a:p>
          <a:p>
            <a:pPr algn="ctr"/>
            <a:r>
              <a:rPr lang="es-419" b="1" dirty="0"/>
              <a:t>Se conoce como: Contexto de Producción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1142382-57FC-4A66-AEF7-5B58FB986497}"/>
              </a:ext>
            </a:extLst>
          </p:cNvPr>
          <p:cNvSpPr/>
          <p:nvPr/>
        </p:nvSpPr>
        <p:spPr>
          <a:xfrm>
            <a:off x="2108200" y="2693152"/>
            <a:ext cx="2463799" cy="15596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 contexto de producción involucra tanto los elementos intratextuales como los extratextuales, tales como: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66FDF0-05B2-4B99-B5B1-C89054C6CED6}"/>
              </a:ext>
            </a:extLst>
          </p:cNvPr>
          <p:cNvSpPr/>
          <p:nvPr/>
        </p:nvSpPr>
        <p:spPr>
          <a:xfrm>
            <a:off x="5167165" y="2349421"/>
            <a:ext cx="2126675" cy="51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Biografía del autor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775D45-C1BC-47FB-A59D-459D666CDC43}"/>
              </a:ext>
            </a:extLst>
          </p:cNvPr>
          <p:cNvSpPr/>
          <p:nvPr/>
        </p:nvSpPr>
        <p:spPr>
          <a:xfrm>
            <a:off x="5167166" y="2996756"/>
            <a:ext cx="2126674" cy="51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Elementos estéticos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1B31CF0-840B-4187-AE0D-E0006DBE4685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4571999" y="2606836"/>
            <a:ext cx="595166" cy="86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F947956-6B8A-420A-B00E-0408CE812F2C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 flipV="1">
            <a:off x="4571999" y="3254171"/>
            <a:ext cx="595167" cy="21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4E09104-FD01-4206-BBF0-897CB7ECC209}"/>
              </a:ext>
            </a:extLst>
          </p:cNvPr>
          <p:cNvSpPr/>
          <p:nvPr/>
        </p:nvSpPr>
        <p:spPr>
          <a:xfrm>
            <a:off x="5167166" y="3625984"/>
            <a:ext cx="2126675" cy="51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Factores ideológicos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0124A22-B94E-4D62-A1BC-6FF391A86234}"/>
              </a:ext>
            </a:extLst>
          </p:cNvPr>
          <p:cNvSpPr/>
          <p:nvPr/>
        </p:nvSpPr>
        <p:spPr>
          <a:xfrm>
            <a:off x="5167166" y="4252833"/>
            <a:ext cx="2126674" cy="51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Factores Históricos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62698E3-B960-4B95-AB3F-76024292EE0C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4571999" y="3472993"/>
            <a:ext cx="595167" cy="41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BFE21D4-667A-4E8F-87A5-81CBDD32BEE5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>
            <a:off x="4571999" y="3472993"/>
            <a:ext cx="595167" cy="1037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857251" y="541652"/>
            <a:ext cx="3543300" cy="3516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fenómeno de la enunciación</a:t>
            </a:r>
          </a:p>
        </p:txBody>
      </p:sp>
    </p:spTree>
    <p:extLst>
      <p:ext uri="{BB962C8B-B14F-4D97-AF65-F5344CB8AC3E}">
        <p14:creationId xmlns:p14="http://schemas.microsoft.com/office/powerpoint/2010/main" val="33613166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661</Words>
  <Application>Microsoft Office PowerPoint</Application>
  <PresentationFormat>Presentación en pantalla (16:9)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 Light</vt:lpstr>
      <vt:lpstr>Segoe UI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RÍOS FARÍAS, IGNACIO A.</cp:lastModifiedBy>
  <cp:revision>93</cp:revision>
  <dcterms:modified xsi:type="dcterms:W3CDTF">2020-10-05T02:08:27Z</dcterms:modified>
</cp:coreProperties>
</file>