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313" r:id="rId3"/>
    <p:sldId id="258" r:id="rId4"/>
    <p:sldId id="299" r:id="rId5"/>
    <p:sldId id="312" r:id="rId6"/>
    <p:sldId id="276" r:id="rId7"/>
    <p:sldId id="300" r:id="rId8"/>
    <p:sldId id="303" r:id="rId9"/>
    <p:sldId id="314" r:id="rId10"/>
    <p:sldId id="310" r:id="rId11"/>
    <p:sldId id="315" r:id="rId12"/>
    <p:sldId id="307" r:id="rId13"/>
    <p:sldId id="311" r:id="rId14"/>
    <p:sldId id="316" r:id="rId15"/>
    <p:sldId id="273" r:id="rId16"/>
    <p:sldId id="269" r:id="rId17"/>
  </p:sldIdLst>
  <p:sldSz cx="9144000" cy="5143500" type="screen16x9"/>
  <p:notesSz cx="6858000" cy="9144000"/>
  <p:embeddedFontLst>
    <p:embeddedFont>
      <p:font typeface="Segoe UI" panose="020B0502040204020203" pitchFamily="34" charset="0"/>
      <p:regular r:id="rId19"/>
      <p:bold r:id="rId20"/>
      <p:italic r:id="rId21"/>
      <p:boldItalic r:id="rId22"/>
    </p:embeddedFont>
    <p:embeddedFont>
      <p:font typeface="Times" panose="02020603050405020304" pitchFamily="18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6233A309-8F93-4EE2-9CEF-BFC97C4FF79B}">
          <p14:sldIdLst>
            <p14:sldId id="256"/>
          </p14:sldIdLst>
        </p14:section>
        <p14:section name="Sección sin título" id="{4CD48083-BEF6-4644-89E3-473EFC85FB77}">
          <p14:sldIdLst>
            <p14:sldId id="313"/>
            <p14:sldId id="258"/>
            <p14:sldId id="299"/>
            <p14:sldId id="312"/>
            <p14:sldId id="276"/>
            <p14:sldId id="300"/>
            <p14:sldId id="303"/>
            <p14:sldId id="314"/>
            <p14:sldId id="310"/>
            <p14:sldId id="315"/>
            <p14:sldId id="307"/>
            <p14:sldId id="311"/>
            <p14:sldId id="316"/>
            <p14:sldId id="273"/>
            <p14:sldId id="269"/>
          </p14:sldIdLst>
        </p14:section>
      </p14:sectionLst>
    </p:ext>
    <p:ext uri="{EFAFB233-063F-42B5-8137-9DF3F51BA10A}">
      <p15:sldGuideLst xmlns:p15="http://schemas.microsoft.com/office/powerpoint/2012/main">
        <p15:guide id="1" pos="3069">
          <p15:clr>
            <a:srgbClr val="A4A3A4"/>
          </p15:clr>
        </p15:guide>
        <p15:guide id="2" orient="horz" pos="2884">
          <p15:clr>
            <a:srgbClr val="9AA0A6"/>
          </p15:clr>
        </p15:guide>
        <p15:guide id="3" pos="227">
          <p15:clr>
            <a:srgbClr val="9AA0A6"/>
          </p15:clr>
        </p15:guide>
        <p15:guide id="4" pos="5556">
          <p15:clr>
            <a:srgbClr val="9AA0A6"/>
          </p15:clr>
        </p15:guide>
        <p15:guide id="5" orient="horz" pos="1196">
          <p15:clr>
            <a:srgbClr val="9AA0A6"/>
          </p15:clr>
        </p15:guide>
        <p15:guide id="6" orient="horz" pos="1668">
          <p15:clr>
            <a:srgbClr val="9AA0A6"/>
          </p15:clr>
        </p15:guide>
        <p15:guide id="7" orient="horz" pos="2238">
          <p15:clr>
            <a:srgbClr val="9AA0A6"/>
          </p15:clr>
        </p15:guide>
        <p15:guide id="8" orient="horz" pos="2565">
          <p15:clr>
            <a:srgbClr val="9AA0A6"/>
          </p15:clr>
        </p15:guide>
        <p15:guide id="9" orient="horz" pos="3132">
          <p15:clr>
            <a:srgbClr val="9AA0A6"/>
          </p15:clr>
        </p15:guide>
        <p15:guide id="10" pos="751">
          <p15:clr>
            <a:srgbClr val="9AA0A6"/>
          </p15:clr>
        </p15:guide>
        <p15:guide id="11" pos="5228">
          <p15:clr>
            <a:srgbClr val="9AA0A6"/>
          </p15:clr>
        </p15:guide>
        <p15:guide id="12" orient="horz" pos="680">
          <p15:clr>
            <a:srgbClr val="9AA0A6"/>
          </p15:clr>
        </p15:guide>
        <p15:guide id="13" orient="horz" pos="204">
          <p15:clr>
            <a:srgbClr val="9AA0A6"/>
          </p15:clr>
        </p15:guide>
        <p15:guide id="14" pos="911">
          <p15:clr>
            <a:srgbClr val="9AA0A6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27" roundtripDataSignature="AMtx7mh+XDlNE0hhjD3GmxP+WU9q/o4WX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6660E40-7D8B-46B3-9F43-E7BD5659BC6A}">
  <a:tblStyle styleId="{16660E40-7D8B-46B3-9F43-E7BD5659BC6A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72"/>
      </p:cViewPr>
      <p:guideLst>
        <p:guide pos="3069"/>
        <p:guide orient="horz" pos="2884"/>
        <p:guide pos="227"/>
        <p:guide pos="5556"/>
        <p:guide orient="horz" pos="1196"/>
        <p:guide orient="horz" pos="1668"/>
        <p:guide orient="horz" pos="2238"/>
        <p:guide orient="horz" pos="2565"/>
        <p:guide orient="horz" pos="3132"/>
        <p:guide pos="751"/>
        <p:guide pos="5228"/>
        <p:guide orient="horz" pos="680"/>
        <p:guide orient="horz" pos="204"/>
        <p:guide pos="91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5730975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83068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" name="Google Shape;7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482394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" name="Google Shape;7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88888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" name="Google Shape;7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82060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" name="Google Shape;7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37334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221506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493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" name="Google Shape;7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818689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" name="Google Shape;7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" name="Google Shape;7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43004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" name="Google Shape;7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471148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" name="Google Shape;7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52859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94896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20875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71057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1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4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24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7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18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0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2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1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2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2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22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22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3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1"/>
          <p:cNvPicPr preferRelativeResize="0"/>
          <p:nvPr/>
        </p:nvPicPr>
        <p:blipFill rotWithShape="1">
          <a:blip r:embed="rId4">
            <a:alphaModFix/>
          </a:blip>
          <a:srcRect l="17176" t="4666" r="13866" b="2902"/>
          <a:stretch/>
        </p:blipFill>
        <p:spPr>
          <a:xfrm rot="5400000" flipH="1">
            <a:off x="4619250" y="-677783"/>
            <a:ext cx="69250" cy="74482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3 CuadroTexto"/>
          <p:cNvSpPr txBox="1"/>
          <p:nvPr/>
        </p:nvSpPr>
        <p:spPr>
          <a:xfrm>
            <a:off x="1147836" y="1254348"/>
            <a:ext cx="723013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5000" b="1" dirty="0">
                <a:solidFill>
                  <a:srgbClr val="0070C0"/>
                </a:solidFill>
              </a:rPr>
              <a:t>PROCESO ADMINISTRATIVO</a:t>
            </a:r>
          </a:p>
        </p:txBody>
      </p:sp>
      <p:sp>
        <p:nvSpPr>
          <p:cNvPr id="5" name="3 CuadroTexto">
            <a:extLst>
              <a:ext uri="{FF2B5EF4-FFF2-40B4-BE49-F238E27FC236}">
                <a16:creationId xmlns:a16="http://schemas.microsoft.com/office/drawing/2014/main" id="{82458FFF-AC88-4EEF-823E-5D0A92549422}"/>
              </a:ext>
            </a:extLst>
          </p:cNvPr>
          <p:cNvSpPr txBox="1"/>
          <p:nvPr/>
        </p:nvSpPr>
        <p:spPr>
          <a:xfrm>
            <a:off x="1222744" y="3961041"/>
            <a:ext cx="6410297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s-CL" sz="2000" b="1" dirty="0">
                <a:solidFill>
                  <a:srgbClr val="00B0F0"/>
                </a:solidFill>
              </a:rPr>
              <a:t>PROPÓSITO: ¡CREE EN TI, TÚ PUEDES HACERLO!</a:t>
            </a:r>
          </a:p>
        </p:txBody>
      </p:sp>
      <p:sp>
        <p:nvSpPr>
          <p:cNvPr id="6" name="3 CuadroTexto">
            <a:extLst>
              <a:ext uri="{FF2B5EF4-FFF2-40B4-BE49-F238E27FC236}">
                <a16:creationId xmlns:a16="http://schemas.microsoft.com/office/drawing/2014/main" id="{BD181B1A-AD6D-4CC0-ACFB-746AFBFDCF25}"/>
              </a:ext>
            </a:extLst>
          </p:cNvPr>
          <p:cNvSpPr txBox="1"/>
          <p:nvPr/>
        </p:nvSpPr>
        <p:spPr>
          <a:xfrm>
            <a:off x="1222744" y="3193629"/>
            <a:ext cx="7655442" cy="70788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s-CL" sz="2000" b="1" dirty="0">
                <a:solidFill>
                  <a:srgbClr val="FF0066"/>
                </a:solidFill>
              </a:rPr>
              <a:t>OBJETIVO DE LA CLASE : COMPRENDER CONCEPTO DE ORGANIZACIÓN Y SUS FASES DE FORMA PERSEVERANTE.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1"/>
          <p:cNvSpPr txBox="1"/>
          <p:nvPr/>
        </p:nvSpPr>
        <p:spPr>
          <a:xfrm flipH="1">
            <a:off x="-1264375" y="304800"/>
            <a:ext cx="656400" cy="22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1300"/>
              </a:spcBef>
              <a:spcAft>
                <a:spcPts val="130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9DD8577D-ED2B-4C0B-ABC5-A6165856B43E}"/>
              </a:ext>
            </a:extLst>
          </p:cNvPr>
          <p:cNvCxnSpPr>
            <a:cxnSpLocks/>
          </p:cNvCxnSpPr>
          <p:nvPr/>
        </p:nvCxnSpPr>
        <p:spPr>
          <a:xfrm>
            <a:off x="4950733" y="1270598"/>
            <a:ext cx="0" cy="3296093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E76F1601-C6FC-4FE5-9554-E5E896552B45}"/>
              </a:ext>
            </a:extLst>
          </p:cNvPr>
          <p:cNvCxnSpPr>
            <a:cxnSpLocks/>
          </p:cNvCxnSpPr>
          <p:nvPr/>
        </p:nvCxnSpPr>
        <p:spPr>
          <a:xfrm>
            <a:off x="2174512" y="1720748"/>
            <a:ext cx="5310809" cy="0"/>
          </a:xfrm>
          <a:prstGeom prst="line">
            <a:avLst/>
          </a:prstGeom>
          <a:ln w="19050"/>
          <a:effec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Rectángulo 9">
            <a:extLst>
              <a:ext uri="{FF2B5EF4-FFF2-40B4-BE49-F238E27FC236}">
                <a16:creationId xmlns:a16="http://schemas.microsoft.com/office/drawing/2014/main" id="{13646573-32A0-4937-A7FB-0B64E81DC79C}"/>
              </a:ext>
            </a:extLst>
          </p:cNvPr>
          <p:cNvSpPr/>
          <p:nvPr/>
        </p:nvSpPr>
        <p:spPr>
          <a:xfrm>
            <a:off x="2692991" y="1270598"/>
            <a:ext cx="19925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800" b="1" dirty="0">
                <a:solidFill>
                  <a:srgbClr val="FF0000"/>
                </a:solidFill>
              </a:rPr>
              <a:t>Difusión</a:t>
            </a:r>
            <a:endParaRPr lang="es-CL" sz="1800" dirty="0">
              <a:solidFill>
                <a:srgbClr val="FF0000"/>
              </a:solidFill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9565F5B5-39A6-47F4-9E10-9C9455A2BF4D}"/>
              </a:ext>
            </a:extLst>
          </p:cNvPr>
          <p:cNvSpPr/>
          <p:nvPr/>
        </p:nvSpPr>
        <p:spPr>
          <a:xfrm>
            <a:off x="5337107" y="1229645"/>
            <a:ext cx="15740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800" b="1" dirty="0">
                <a:solidFill>
                  <a:srgbClr val="7030A0"/>
                </a:solidFill>
              </a:rPr>
              <a:t>Del objetivo</a:t>
            </a:r>
            <a:endParaRPr lang="es-CL" sz="1800" dirty="0">
              <a:solidFill>
                <a:srgbClr val="7030A0"/>
              </a:solidFill>
            </a:endParaRPr>
          </a:p>
        </p:txBody>
      </p:sp>
      <p:sp>
        <p:nvSpPr>
          <p:cNvPr id="12" name="3 CuadroTexto">
            <a:extLst>
              <a:ext uri="{FF2B5EF4-FFF2-40B4-BE49-F238E27FC236}">
                <a16:creationId xmlns:a16="http://schemas.microsoft.com/office/drawing/2014/main" id="{63327109-0B58-45FF-8CFE-A2C847CB67FA}"/>
              </a:ext>
            </a:extLst>
          </p:cNvPr>
          <p:cNvSpPr txBox="1"/>
          <p:nvPr/>
        </p:nvSpPr>
        <p:spPr>
          <a:xfrm>
            <a:off x="2183194" y="2035365"/>
            <a:ext cx="2502303" cy="175432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s-CL" sz="1800" dirty="0">
                <a:solidFill>
                  <a:srgbClr val="002060"/>
                </a:solidFill>
              </a:rPr>
              <a:t>- Se deben aplicar las obligaciones de cada puesto para que se cumpla la paridad autoridad-responsabilidad.</a:t>
            </a:r>
          </a:p>
        </p:txBody>
      </p:sp>
      <p:sp>
        <p:nvSpPr>
          <p:cNvPr id="13" name="3 CuadroTexto">
            <a:extLst>
              <a:ext uri="{FF2B5EF4-FFF2-40B4-BE49-F238E27FC236}">
                <a16:creationId xmlns:a16="http://schemas.microsoft.com/office/drawing/2014/main" id="{A2A4D3A7-9BD0-49DE-9922-4E5630201E77}"/>
              </a:ext>
            </a:extLst>
          </p:cNvPr>
          <p:cNvSpPr txBox="1"/>
          <p:nvPr/>
        </p:nvSpPr>
        <p:spPr>
          <a:xfrm>
            <a:off x="5230918" y="2095210"/>
            <a:ext cx="2328826" cy="147732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s-CL" sz="1800" dirty="0">
                <a:solidFill>
                  <a:srgbClr val="002060"/>
                </a:solidFill>
              </a:rPr>
              <a:t>- Las actividades y funciones alineadas con los objetivos y propósitos de la empresa.</a:t>
            </a:r>
          </a:p>
        </p:txBody>
      </p:sp>
      <p:sp>
        <p:nvSpPr>
          <p:cNvPr id="14" name="3 CuadroTexto">
            <a:extLst>
              <a:ext uri="{FF2B5EF4-FFF2-40B4-BE49-F238E27FC236}">
                <a16:creationId xmlns:a16="http://schemas.microsoft.com/office/drawing/2014/main" id="{46B7182A-2645-4876-9C85-8AAE01A534BE}"/>
              </a:ext>
            </a:extLst>
          </p:cNvPr>
          <p:cNvSpPr txBox="1"/>
          <p:nvPr/>
        </p:nvSpPr>
        <p:spPr>
          <a:xfrm>
            <a:off x="2012851" y="413498"/>
            <a:ext cx="5768008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s-CL" sz="2300" b="1" u="sng" dirty="0">
                <a:solidFill>
                  <a:srgbClr val="0070C0"/>
                </a:solidFill>
              </a:rPr>
              <a:t>PRINCIPIOS DE LA PLANEACIÓN</a:t>
            </a:r>
          </a:p>
        </p:txBody>
      </p:sp>
    </p:spTree>
    <p:extLst>
      <p:ext uri="{BB962C8B-B14F-4D97-AF65-F5344CB8AC3E}">
        <p14:creationId xmlns:p14="http://schemas.microsoft.com/office/powerpoint/2010/main" val="38319703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3 CuadroTexto">
            <a:extLst>
              <a:ext uri="{FF2B5EF4-FFF2-40B4-BE49-F238E27FC236}">
                <a16:creationId xmlns:a16="http://schemas.microsoft.com/office/drawing/2014/main" id="{E78C28A8-E831-4BA8-AE0F-2FD1BA488FED}"/>
              </a:ext>
            </a:extLst>
          </p:cNvPr>
          <p:cNvSpPr txBox="1"/>
          <p:nvPr/>
        </p:nvSpPr>
        <p:spPr>
          <a:xfrm>
            <a:off x="2211573" y="399409"/>
            <a:ext cx="5124892" cy="44627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s-CL" sz="2300" b="1" u="sng" dirty="0">
                <a:solidFill>
                  <a:srgbClr val="0070C0"/>
                </a:solidFill>
              </a:rPr>
              <a:t>FASES DE LA ORGANIZACIÓN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CFB71BF-3BFD-46D3-96B9-24D8652E86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2279" y="965897"/>
            <a:ext cx="5584308" cy="3778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4992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3 CuadroTexto">
            <a:extLst>
              <a:ext uri="{FF2B5EF4-FFF2-40B4-BE49-F238E27FC236}">
                <a16:creationId xmlns:a16="http://schemas.microsoft.com/office/drawing/2014/main" id="{E78C28A8-E831-4BA8-AE0F-2FD1BA488FED}"/>
              </a:ext>
            </a:extLst>
          </p:cNvPr>
          <p:cNvSpPr txBox="1"/>
          <p:nvPr/>
        </p:nvSpPr>
        <p:spPr>
          <a:xfrm>
            <a:off x="2232838" y="222589"/>
            <a:ext cx="5124892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s-CL" sz="2400" b="1" u="sng" dirty="0">
                <a:solidFill>
                  <a:srgbClr val="0070C0"/>
                </a:solidFill>
              </a:rPr>
              <a:t>FASES DE LA ORGANIZACIÓN</a:t>
            </a:r>
          </a:p>
        </p:txBody>
      </p:sp>
      <p:sp>
        <p:nvSpPr>
          <p:cNvPr id="10" name="3 CuadroTexto">
            <a:extLst>
              <a:ext uri="{FF2B5EF4-FFF2-40B4-BE49-F238E27FC236}">
                <a16:creationId xmlns:a16="http://schemas.microsoft.com/office/drawing/2014/main" id="{1D1CEB1B-E103-407E-A851-6023BC829E11}"/>
              </a:ext>
            </a:extLst>
          </p:cNvPr>
          <p:cNvSpPr txBox="1"/>
          <p:nvPr/>
        </p:nvSpPr>
        <p:spPr>
          <a:xfrm>
            <a:off x="1456541" y="442762"/>
            <a:ext cx="7166462" cy="447814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endParaRPr lang="es-CL" sz="1900" dirty="0">
              <a:solidFill>
                <a:srgbClr val="002060"/>
              </a:solidFill>
            </a:endParaRPr>
          </a:p>
          <a:p>
            <a:pPr marL="342900" indent="-342900">
              <a:buFontTx/>
              <a:buChar char="-"/>
            </a:pPr>
            <a:endParaRPr lang="es-CL" sz="1900" dirty="0">
              <a:solidFill>
                <a:srgbClr val="002060"/>
              </a:solidFill>
            </a:endParaRPr>
          </a:p>
          <a:p>
            <a:pPr marL="457200" indent="-457200">
              <a:buAutoNum type="arabicParenR"/>
            </a:pPr>
            <a:r>
              <a:rPr lang="es-CL" sz="1900" b="1" u="sng" dirty="0">
                <a:solidFill>
                  <a:srgbClr val="002060"/>
                </a:solidFill>
              </a:rPr>
              <a:t>División del trabajo</a:t>
            </a:r>
            <a:r>
              <a:rPr lang="es-CL" sz="1900" dirty="0">
                <a:solidFill>
                  <a:srgbClr val="002060"/>
                </a:solidFill>
              </a:rPr>
              <a:t>: separación y delimitación de las actividades, con el fin de realizar una función con la mayor precisión posible. Se divide en 3:</a:t>
            </a:r>
          </a:p>
          <a:p>
            <a:endParaRPr lang="es-CL" sz="1900" dirty="0">
              <a:solidFill>
                <a:srgbClr val="002060"/>
              </a:solidFill>
            </a:endParaRPr>
          </a:p>
          <a:p>
            <a:pPr marL="457200" indent="-457200">
              <a:buAutoNum type="alphaLcParenR"/>
            </a:pPr>
            <a:r>
              <a:rPr lang="es-CL" sz="1900" u="sng" dirty="0">
                <a:solidFill>
                  <a:srgbClr val="002060"/>
                </a:solidFill>
              </a:rPr>
              <a:t>Jerarquización</a:t>
            </a:r>
            <a:r>
              <a:rPr lang="es-CL" sz="1900" dirty="0">
                <a:solidFill>
                  <a:srgbClr val="002060"/>
                </a:solidFill>
              </a:rPr>
              <a:t>: disposición de las funciones de una organización por orden de rango, grado o importancia.</a:t>
            </a:r>
          </a:p>
          <a:p>
            <a:pPr marL="457200" indent="-457200">
              <a:buAutoNum type="alphaLcParenR"/>
            </a:pPr>
            <a:r>
              <a:rPr lang="es-CL" sz="1900" u="sng" dirty="0">
                <a:solidFill>
                  <a:srgbClr val="002060"/>
                </a:solidFill>
              </a:rPr>
              <a:t>Departamentalización</a:t>
            </a:r>
            <a:r>
              <a:rPr lang="es-CL" sz="1900" dirty="0">
                <a:solidFill>
                  <a:srgbClr val="002060"/>
                </a:solidFill>
              </a:rPr>
              <a:t>: división y agrupamiento de funciones y actividades en unidades especificas.</a:t>
            </a:r>
          </a:p>
          <a:p>
            <a:pPr marL="457200" indent="-457200">
              <a:buAutoNum type="alphaLcParenR"/>
            </a:pPr>
            <a:r>
              <a:rPr lang="es-CL" sz="1900" u="sng" dirty="0">
                <a:solidFill>
                  <a:srgbClr val="002060"/>
                </a:solidFill>
              </a:rPr>
              <a:t>Funciones:</a:t>
            </a:r>
            <a:r>
              <a:rPr lang="es-CL" sz="1900" dirty="0">
                <a:solidFill>
                  <a:srgbClr val="002060"/>
                </a:solidFill>
              </a:rPr>
              <a:t> describir las labores o actividades que deberán desarrollar los empleados.</a:t>
            </a:r>
          </a:p>
          <a:p>
            <a:endParaRPr lang="es-CL" sz="1900" dirty="0">
              <a:solidFill>
                <a:srgbClr val="002060"/>
              </a:solidFill>
            </a:endParaRPr>
          </a:p>
          <a:p>
            <a:r>
              <a:rPr lang="es-CL" sz="1900" b="1" dirty="0">
                <a:solidFill>
                  <a:srgbClr val="002060"/>
                </a:solidFill>
              </a:rPr>
              <a:t>2) </a:t>
            </a:r>
            <a:r>
              <a:rPr lang="es-CL" sz="1900" b="1" u="sng" dirty="0">
                <a:solidFill>
                  <a:srgbClr val="002060"/>
                </a:solidFill>
              </a:rPr>
              <a:t>Coordinación</a:t>
            </a:r>
            <a:r>
              <a:rPr lang="es-CL" sz="1900" b="1" dirty="0">
                <a:solidFill>
                  <a:srgbClr val="002060"/>
                </a:solidFill>
              </a:rPr>
              <a:t>: </a:t>
            </a:r>
            <a:r>
              <a:rPr lang="es-CL" sz="1900" dirty="0">
                <a:solidFill>
                  <a:srgbClr val="002060"/>
                </a:solidFill>
              </a:rPr>
              <a:t>sincronización de los recursos y esfuerzos de un grupo, con el propósito de lograr los objetivos.</a:t>
            </a:r>
          </a:p>
        </p:txBody>
      </p:sp>
    </p:spTree>
    <p:extLst>
      <p:ext uri="{BB962C8B-B14F-4D97-AF65-F5344CB8AC3E}">
        <p14:creationId xmlns:p14="http://schemas.microsoft.com/office/powerpoint/2010/main" val="9723995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3 CuadroTexto">
            <a:extLst>
              <a:ext uri="{FF2B5EF4-FFF2-40B4-BE49-F238E27FC236}">
                <a16:creationId xmlns:a16="http://schemas.microsoft.com/office/drawing/2014/main" id="{E78C28A8-E831-4BA8-AE0F-2FD1BA488FED}"/>
              </a:ext>
            </a:extLst>
          </p:cNvPr>
          <p:cNvSpPr txBox="1"/>
          <p:nvPr/>
        </p:nvSpPr>
        <p:spPr>
          <a:xfrm>
            <a:off x="2222204" y="208023"/>
            <a:ext cx="5497032" cy="44627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s-CL" sz="2300" b="1" u="sng" dirty="0">
                <a:solidFill>
                  <a:srgbClr val="0070C0"/>
                </a:solidFill>
              </a:rPr>
              <a:t>TIPOS DE DEPARTAMENTALIZACIÓN</a:t>
            </a:r>
          </a:p>
        </p:txBody>
      </p:sp>
      <p:sp>
        <p:nvSpPr>
          <p:cNvPr id="10" name="3 CuadroTexto">
            <a:extLst>
              <a:ext uri="{FF2B5EF4-FFF2-40B4-BE49-F238E27FC236}">
                <a16:creationId xmlns:a16="http://schemas.microsoft.com/office/drawing/2014/main" id="{1D1CEB1B-E103-407E-A851-6023BC829E11}"/>
              </a:ext>
            </a:extLst>
          </p:cNvPr>
          <p:cNvSpPr txBox="1"/>
          <p:nvPr/>
        </p:nvSpPr>
        <p:spPr>
          <a:xfrm>
            <a:off x="1477808" y="372963"/>
            <a:ext cx="7432276" cy="477053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endParaRPr lang="es-CL" sz="1900" b="1" dirty="0">
              <a:solidFill>
                <a:srgbClr val="002060"/>
              </a:solidFill>
            </a:endParaRPr>
          </a:p>
          <a:p>
            <a:pPr marL="342900" indent="-342900">
              <a:buFontTx/>
              <a:buChar char="-"/>
            </a:pPr>
            <a:endParaRPr lang="es-CL" sz="1900" dirty="0">
              <a:solidFill>
                <a:srgbClr val="002060"/>
              </a:solidFill>
            </a:endParaRPr>
          </a:p>
          <a:p>
            <a:pPr marL="457200" indent="-457200">
              <a:buAutoNum type="arabicParenR"/>
            </a:pPr>
            <a:r>
              <a:rPr lang="es-CL" sz="1900" b="1" u="sng" dirty="0">
                <a:solidFill>
                  <a:srgbClr val="002060"/>
                </a:solidFill>
              </a:rPr>
              <a:t>Funcional</a:t>
            </a:r>
            <a:r>
              <a:rPr lang="es-CL" sz="1900" dirty="0">
                <a:solidFill>
                  <a:srgbClr val="002060"/>
                </a:solidFill>
              </a:rPr>
              <a:t>: Se forman por la naturaleza del trabajo, generalmente las más usadas: producción, marketing, entre otras.</a:t>
            </a:r>
          </a:p>
          <a:p>
            <a:pPr marL="457200" indent="-457200">
              <a:buAutoNum type="arabicParenR"/>
            </a:pPr>
            <a:endParaRPr lang="es-CL" sz="1900" dirty="0">
              <a:solidFill>
                <a:srgbClr val="002060"/>
              </a:solidFill>
            </a:endParaRPr>
          </a:p>
          <a:p>
            <a:pPr marL="457200" indent="-457200">
              <a:buAutoNum type="arabicParenR"/>
            </a:pPr>
            <a:r>
              <a:rPr lang="es-CL" sz="1900" b="1" u="sng" dirty="0">
                <a:solidFill>
                  <a:srgbClr val="002060"/>
                </a:solidFill>
              </a:rPr>
              <a:t>Productos</a:t>
            </a:r>
            <a:r>
              <a:rPr lang="es-CL" sz="1900" dirty="0">
                <a:solidFill>
                  <a:srgbClr val="002060"/>
                </a:solidFill>
              </a:rPr>
              <a:t>: productos que se relacionan entre sí. </a:t>
            </a:r>
            <a:r>
              <a:rPr lang="es-CL" sz="1900" dirty="0" err="1">
                <a:solidFill>
                  <a:srgbClr val="002060"/>
                </a:solidFill>
              </a:rPr>
              <a:t>Ej</a:t>
            </a:r>
            <a:r>
              <a:rPr lang="es-CL" sz="1900" dirty="0">
                <a:solidFill>
                  <a:srgbClr val="002060"/>
                </a:solidFill>
              </a:rPr>
              <a:t>: área de producción de una empresa de alimentos, tiene frutas y verduras.</a:t>
            </a:r>
          </a:p>
          <a:p>
            <a:pPr marL="457200" indent="-457200">
              <a:buAutoNum type="arabicParenR"/>
            </a:pPr>
            <a:endParaRPr lang="es-CL" sz="1900" dirty="0">
              <a:solidFill>
                <a:srgbClr val="002060"/>
              </a:solidFill>
            </a:endParaRPr>
          </a:p>
          <a:p>
            <a:pPr marL="457200" indent="-457200">
              <a:buAutoNum type="arabicParenR"/>
            </a:pPr>
            <a:r>
              <a:rPr lang="es-CL" sz="1900" b="1" u="sng" dirty="0">
                <a:solidFill>
                  <a:srgbClr val="002060"/>
                </a:solidFill>
              </a:rPr>
              <a:t>Geográfica</a:t>
            </a:r>
            <a:r>
              <a:rPr lang="es-CL" sz="1900" dirty="0">
                <a:solidFill>
                  <a:srgbClr val="002060"/>
                </a:solidFill>
              </a:rPr>
              <a:t>: encargado por zonas del país.</a:t>
            </a:r>
          </a:p>
          <a:p>
            <a:pPr marL="457200" indent="-457200">
              <a:buAutoNum type="arabicParenR"/>
            </a:pPr>
            <a:endParaRPr lang="es-CL" sz="1900" dirty="0">
              <a:solidFill>
                <a:srgbClr val="002060"/>
              </a:solidFill>
            </a:endParaRPr>
          </a:p>
          <a:p>
            <a:pPr marL="457200" indent="-457200">
              <a:buAutoNum type="arabicParenR"/>
            </a:pPr>
            <a:r>
              <a:rPr lang="es-CL" sz="1900" b="1" u="sng" dirty="0">
                <a:solidFill>
                  <a:srgbClr val="002060"/>
                </a:solidFill>
              </a:rPr>
              <a:t>Por Clientes</a:t>
            </a:r>
            <a:r>
              <a:rPr lang="es-CL" sz="1900" dirty="0">
                <a:solidFill>
                  <a:srgbClr val="002060"/>
                </a:solidFill>
              </a:rPr>
              <a:t>: segmentación según edades o género.</a:t>
            </a:r>
          </a:p>
          <a:p>
            <a:pPr marL="457200" indent="-457200">
              <a:buAutoNum type="arabicParenR"/>
            </a:pPr>
            <a:endParaRPr lang="es-CL" sz="1900" dirty="0">
              <a:solidFill>
                <a:srgbClr val="002060"/>
              </a:solidFill>
            </a:endParaRPr>
          </a:p>
          <a:p>
            <a:pPr marL="457200" indent="-457200">
              <a:buAutoNum type="arabicParenR"/>
            </a:pPr>
            <a:r>
              <a:rPr lang="es-CL" sz="1900" b="1" u="sng" dirty="0">
                <a:solidFill>
                  <a:srgbClr val="002060"/>
                </a:solidFill>
              </a:rPr>
              <a:t>Proceso o equipo</a:t>
            </a:r>
            <a:r>
              <a:rPr lang="es-CL" sz="1900" dirty="0">
                <a:solidFill>
                  <a:srgbClr val="002060"/>
                </a:solidFill>
              </a:rPr>
              <a:t>: etapas para fabricar un producto. </a:t>
            </a:r>
            <a:r>
              <a:rPr lang="es-CL" sz="1900" dirty="0" err="1">
                <a:solidFill>
                  <a:srgbClr val="002060"/>
                </a:solidFill>
              </a:rPr>
              <a:t>Ej</a:t>
            </a:r>
            <a:r>
              <a:rPr lang="es-CL" sz="1900" dirty="0">
                <a:solidFill>
                  <a:srgbClr val="002060"/>
                </a:solidFill>
              </a:rPr>
              <a:t>: diseño, fábrica, envoltorio, entre otros.</a:t>
            </a:r>
          </a:p>
        </p:txBody>
      </p:sp>
    </p:spTree>
    <p:extLst>
      <p:ext uri="{BB962C8B-B14F-4D97-AF65-F5344CB8AC3E}">
        <p14:creationId xmlns:p14="http://schemas.microsoft.com/office/powerpoint/2010/main" val="34974089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3 CuadroTexto">
            <a:extLst>
              <a:ext uri="{FF2B5EF4-FFF2-40B4-BE49-F238E27FC236}">
                <a16:creationId xmlns:a16="http://schemas.microsoft.com/office/drawing/2014/main" id="{E78C28A8-E831-4BA8-AE0F-2FD1BA488FED}"/>
              </a:ext>
            </a:extLst>
          </p:cNvPr>
          <p:cNvSpPr txBox="1"/>
          <p:nvPr/>
        </p:nvSpPr>
        <p:spPr>
          <a:xfrm>
            <a:off x="2211572" y="144665"/>
            <a:ext cx="5497032" cy="80021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s-CL" sz="2300" b="1" u="sng" dirty="0">
                <a:solidFill>
                  <a:srgbClr val="0070C0"/>
                </a:solidFill>
              </a:rPr>
              <a:t>EJEMPLOS DE DEPARTAMENTALIZACIÓN</a:t>
            </a:r>
          </a:p>
        </p:txBody>
      </p:sp>
      <p:pic>
        <p:nvPicPr>
          <p:cNvPr id="3074" name="Picture 2" descr="Lic. en Administración">
            <a:extLst>
              <a:ext uri="{FF2B5EF4-FFF2-40B4-BE49-F238E27FC236}">
                <a16:creationId xmlns:a16="http://schemas.microsoft.com/office/drawing/2014/main" id="{52455ADF-04AF-4411-BFFF-BC1D112BDB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738" y="1537179"/>
            <a:ext cx="6188149" cy="1355806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Lic. en Administración">
            <a:extLst>
              <a:ext uri="{FF2B5EF4-FFF2-40B4-BE49-F238E27FC236}">
                <a16:creationId xmlns:a16="http://schemas.microsoft.com/office/drawing/2014/main" id="{97D52DBB-6770-4D60-A917-DE4221A83F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36" y="3653210"/>
            <a:ext cx="4300871" cy="1125245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ejemplo de departamentalizacion por proceso o equipo. | Proceso, Ensambles">
            <a:extLst>
              <a:ext uri="{FF2B5EF4-FFF2-40B4-BE49-F238E27FC236}">
                <a16:creationId xmlns:a16="http://schemas.microsoft.com/office/drawing/2014/main" id="{4A6C331D-058B-4987-82B9-B272AFE8BE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415" y="3569248"/>
            <a:ext cx="2525232" cy="1304703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3 CuadroTexto">
            <a:extLst>
              <a:ext uri="{FF2B5EF4-FFF2-40B4-BE49-F238E27FC236}">
                <a16:creationId xmlns:a16="http://schemas.microsoft.com/office/drawing/2014/main" id="{B8CF8929-3AC5-4321-88D6-6F1556DB25BB}"/>
              </a:ext>
            </a:extLst>
          </p:cNvPr>
          <p:cNvSpPr txBox="1"/>
          <p:nvPr/>
        </p:nvSpPr>
        <p:spPr>
          <a:xfrm>
            <a:off x="3785190" y="1199024"/>
            <a:ext cx="1906772" cy="3231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vert="horz" wrap="square" rtlCol="0">
            <a:spAutoFit/>
          </a:bodyPr>
          <a:lstStyle/>
          <a:p>
            <a:pPr algn="ctr"/>
            <a:r>
              <a:rPr lang="es-CL" sz="1500" b="1" dirty="0">
                <a:solidFill>
                  <a:srgbClr val="FF0066"/>
                </a:solidFill>
              </a:rPr>
              <a:t>CLIENTES</a:t>
            </a:r>
          </a:p>
        </p:txBody>
      </p:sp>
      <p:sp>
        <p:nvSpPr>
          <p:cNvPr id="9" name="3 CuadroTexto">
            <a:extLst>
              <a:ext uri="{FF2B5EF4-FFF2-40B4-BE49-F238E27FC236}">
                <a16:creationId xmlns:a16="http://schemas.microsoft.com/office/drawing/2014/main" id="{BCB2B31C-7D9D-415D-BA5F-D42A6B43F959}"/>
              </a:ext>
            </a:extLst>
          </p:cNvPr>
          <p:cNvSpPr txBox="1"/>
          <p:nvPr/>
        </p:nvSpPr>
        <p:spPr>
          <a:xfrm>
            <a:off x="1743738" y="3296990"/>
            <a:ext cx="1906772" cy="3231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vert="horz" wrap="square" rtlCol="0">
            <a:spAutoFit/>
          </a:bodyPr>
          <a:lstStyle/>
          <a:p>
            <a:pPr algn="ctr"/>
            <a:r>
              <a:rPr lang="es-CL" sz="1500" b="1" dirty="0">
                <a:solidFill>
                  <a:srgbClr val="FF0066"/>
                </a:solidFill>
              </a:rPr>
              <a:t>FUNCIONAL</a:t>
            </a:r>
          </a:p>
        </p:txBody>
      </p:sp>
      <p:sp>
        <p:nvSpPr>
          <p:cNvPr id="11" name="3 CuadroTexto">
            <a:extLst>
              <a:ext uri="{FF2B5EF4-FFF2-40B4-BE49-F238E27FC236}">
                <a16:creationId xmlns:a16="http://schemas.microsoft.com/office/drawing/2014/main" id="{5E7A2DCE-1C0A-44B6-B315-9DE2750D80D9}"/>
              </a:ext>
            </a:extLst>
          </p:cNvPr>
          <p:cNvSpPr txBox="1"/>
          <p:nvPr/>
        </p:nvSpPr>
        <p:spPr>
          <a:xfrm>
            <a:off x="5964865" y="3230528"/>
            <a:ext cx="1906772" cy="3231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vert="horz" wrap="square" rtlCol="0">
            <a:spAutoFit/>
          </a:bodyPr>
          <a:lstStyle/>
          <a:p>
            <a:pPr algn="ctr"/>
            <a:r>
              <a:rPr lang="es-CL" sz="1500" b="1" dirty="0">
                <a:solidFill>
                  <a:srgbClr val="FF0066"/>
                </a:solidFill>
              </a:rPr>
              <a:t>PROCESOS</a:t>
            </a:r>
          </a:p>
        </p:txBody>
      </p:sp>
    </p:spTree>
    <p:extLst>
      <p:ext uri="{BB962C8B-B14F-4D97-AF65-F5344CB8AC3E}">
        <p14:creationId xmlns:p14="http://schemas.microsoft.com/office/powerpoint/2010/main" val="31555687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1"/>
          <p:cNvSpPr txBox="1"/>
          <p:nvPr/>
        </p:nvSpPr>
        <p:spPr>
          <a:xfrm flipH="1">
            <a:off x="-1264375" y="304800"/>
            <a:ext cx="656400" cy="22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1300"/>
              </a:spcBef>
              <a:spcAft>
                <a:spcPts val="130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3 CuadroTexto">
            <a:extLst>
              <a:ext uri="{FF2B5EF4-FFF2-40B4-BE49-F238E27FC236}">
                <a16:creationId xmlns:a16="http://schemas.microsoft.com/office/drawing/2014/main" id="{907CD81B-4DCC-4816-B447-1A0DC108981C}"/>
              </a:ext>
            </a:extLst>
          </p:cNvPr>
          <p:cNvSpPr txBox="1"/>
          <p:nvPr/>
        </p:nvSpPr>
        <p:spPr>
          <a:xfrm>
            <a:off x="2977682" y="357894"/>
            <a:ext cx="3188635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s-CL" sz="2400" b="1" u="sng" dirty="0">
                <a:solidFill>
                  <a:srgbClr val="0070C0"/>
                </a:solidFill>
              </a:rPr>
              <a:t>ACTIVIDAD</a:t>
            </a:r>
          </a:p>
        </p:txBody>
      </p:sp>
      <p:sp>
        <p:nvSpPr>
          <p:cNvPr id="7" name="3 CuadroTexto">
            <a:extLst>
              <a:ext uri="{FF2B5EF4-FFF2-40B4-BE49-F238E27FC236}">
                <a16:creationId xmlns:a16="http://schemas.microsoft.com/office/drawing/2014/main" id="{2DC55A49-EB7E-4AC0-8C24-DB24CCED68DD}"/>
              </a:ext>
            </a:extLst>
          </p:cNvPr>
          <p:cNvSpPr txBox="1"/>
          <p:nvPr/>
        </p:nvSpPr>
        <p:spPr>
          <a:xfrm>
            <a:off x="1683310" y="1700823"/>
            <a:ext cx="3230214" cy="349326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s-CL" sz="1700" dirty="0">
                <a:solidFill>
                  <a:srgbClr val="002060"/>
                </a:solidFill>
              </a:rPr>
              <a:t>1) Explique con sus palabras ¿Qué es la organización? </a:t>
            </a:r>
          </a:p>
          <a:p>
            <a:endParaRPr lang="es-CL" sz="1700" dirty="0">
              <a:solidFill>
                <a:srgbClr val="002060"/>
              </a:solidFill>
            </a:endParaRPr>
          </a:p>
          <a:p>
            <a:r>
              <a:rPr lang="es-CL" sz="1700" dirty="0">
                <a:solidFill>
                  <a:srgbClr val="002060"/>
                </a:solidFill>
              </a:rPr>
              <a:t>2) Explique las fases de la organización.</a:t>
            </a:r>
          </a:p>
          <a:p>
            <a:pPr marL="342900" indent="-342900">
              <a:buAutoNum type="arabicParenR"/>
            </a:pPr>
            <a:endParaRPr lang="es-CL" sz="1700" dirty="0">
              <a:solidFill>
                <a:srgbClr val="002060"/>
              </a:solidFill>
            </a:endParaRPr>
          </a:p>
          <a:p>
            <a:r>
              <a:rPr lang="es-CL" sz="1700" dirty="0">
                <a:solidFill>
                  <a:srgbClr val="002060"/>
                </a:solidFill>
              </a:rPr>
              <a:t>3) Investigue y explique el tipo de departamentalización que tengan 3 empresas de diferentes rubros. *Haga un organigrama de la departamentalización.</a:t>
            </a:r>
          </a:p>
          <a:p>
            <a:pPr marL="342900" indent="-342900">
              <a:buAutoNum type="arabicParenR"/>
            </a:pPr>
            <a:endParaRPr lang="es-CL" sz="1700" dirty="0">
              <a:solidFill>
                <a:srgbClr val="002060"/>
              </a:solidFill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21D0B169-53D8-4136-B05D-B7B41876A8D6}"/>
              </a:ext>
            </a:extLst>
          </p:cNvPr>
          <p:cNvSpPr/>
          <p:nvPr/>
        </p:nvSpPr>
        <p:spPr>
          <a:xfrm>
            <a:off x="1596318" y="1175667"/>
            <a:ext cx="49322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600" b="1" dirty="0">
                <a:solidFill>
                  <a:srgbClr val="002060"/>
                </a:solidFill>
              </a:rPr>
              <a:t>*Responda las siguientes preguntas:</a:t>
            </a:r>
          </a:p>
        </p:txBody>
      </p:sp>
      <p:sp>
        <p:nvSpPr>
          <p:cNvPr id="2" name="AutoShape 4" descr="Cubic WMS Software Gestión de Almacenamiento en Bodegas">
            <a:extLst>
              <a:ext uri="{FF2B5EF4-FFF2-40B4-BE49-F238E27FC236}">
                <a16:creationId xmlns:a16="http://schemas.microsoft.com/office/drawing/2014/main" id="{67CA5475-912D-4FE7-90A0-D1A1D9520E7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2050" name="Picture 2" descr="PRUEBA DE TAC – TMUMayor.com">
            <a:extLst>
              <a:ext uri="{FF2B5EF4-FFF2-40B4-BE49-F238E27FC236}">
                <a16:creationId xmlns:a16="http://schemas.microsoft.com/office/drawing/2014/main" id="{5A055850-F695-4340-B0FE-79401B1257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3826" y="1615706"/>
            <a:ext cx="2979688" cy="221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uadroTexto 1">
            <a:extLst>
              <a:ext uri="{FF2B5EF4-FFF2-40B4-BE49-F238E27FC236}">
                <a16:creationId xmlns:a16="http://schemas.microsoft.com/office/drawing/2014/main" id="{551E2F39-B0CA-431D-8B1A-E8C2B72954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4126382"/>
            <a:ext cx="6915084" cy="503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Times" panose="02020603050405020304" pitchFamily="18" charset="0"/>
              <a:buChar char="•"/>
              <a:defRPr sz="2200" b="0" i="0" u="none" strike="noStrike" cap="none">
                <a:solidFill>
                  <a:schemeClr val="tx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defRPr>
            </a:lvl1pPr>
            <a:lvl2pPr marL="742950" marR="0" lvl="1" indent="-285750" algn="l" rtl="0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Times" panose="02020603050405020304" pitchFamily="18" charset="0"/>
              <a:buChar char="-"/>
              <a:defRPr sz="2000" b="0" i="0" u="none" strike="noStrike" cap="none">
                <a:solidFill>
                  <a:schemeClr val="tx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defRPr>
            </a:lvl2pPr>
            <a:lvl3pPr marL="1143000" marR="0" lvl="2" indent="-228600" algn="l" rtl="0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Times" panose="02020603050405020304" pitchFamily="18" charset="0"/>
              <a:buChar char="-"/>
              <a:defRPr sz="2400" b="0" i="0" u="none" strike="noStrike" cap="none">
                <a:solidFill>
                  <a:schemeClr val="tx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defRPr>
            </a:lvl3pPr>
            <a:lvl4pPr marL="1600200" marR="0" lvl="3" indent="-228600" algn="l" rtl="0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Times" panose="02020603050405020304" pitchFamily="18" charset="0"/>
              <a:buChar char="-"/>
              <a:defRPr sz="1600" b="0" i="0" u="none" strike="noStrike" cap="none">
                <a:solidFill>
                  <a:schemeClr val="tx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defRPr>
            </a:lvl4pPr>
            <a:lvl5pPr marL="2057400" marR="0" lvl="4" indent="-228600" algn="l" rtl="0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Times" panose="02020603050405020304" pitchFamily="18" charset="0"/>
              <a:buChar char="-"/>
              <a:defRPr sz="1400" b="0" i="0" u="none" strike="noStrike" cap="none">
                <a:solidFill>
                  <a:schemeClr val="tx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defRPr>
            </a:lvl5pPr>
            <a:lvl6pPr marL="2514600" marR="0" lvl="5" indent="-228600" algn="l" rtl="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ts val="1400"/>
              <a:buFont typeface="Times" panose="02020603050405020304" pitchFamily="18" charset="0"/>
              <a:buChar char="-"/>
              <a:defRPr sz="1400" b="0" i="0" u="none" strike="noStrike" cap="none">
                <a:solidFill>
                  <a:schemeClr val="tx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defRPr>
            </a:lvl6pPr>
            <a:lvl7pPr marL="2971800" marR="0" lvl="6" indent="-228600" algn="l" rtl="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ts val="1400"/>
              <a:buFont typeface="Times" panose="02020603050405020304" pitchFamily="18" charset="0"/>
              <a:buChar char="-"/>
              <a:defRPr sz="1400" b="0" i="0" u="none" strike="noStrike" cap="none">
                <a:solidFill>
                  <a:schemeClr val="tx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defRPr>
            </a:lvl7pPr>
            <a:lvl8pPr marL="3429000" marR="0" lvl="7" indent="-228600" algn="l" rtl="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ts val="1400"/>
              <a:buFont typeface="Times" panose="02020603050405020304" pitchFamily="18" charset="0"/>
              <a:buChar char="-"/>
              <a:defRPr sz="1400" b="0" i="0" u="none" strike="noStrike" cap="none">
                <a:solidFill>
                  <a:schemeClr val="tx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defRPr>
            </a:lvl8pPr>
            <a:lvl9pPr marL="3886200" marR="0" lvl="8" indent="-228600" algn="l" rtl="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ts val="1400"/>
              <a:buFont typeface="Times" panose="02020603050405020304" pitchFamily="18" charset="0"/>
              <a:buChar char="-"/>
              <a:defRPr sz="1400" b="0" i="0" u="none" strike="noStrike" cap="none">
                <a:solidFill>
                  <a:schemeClr val="tx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defRPr>
            </a:lvl9pPr>
          </a:lstStyle>
          <a:p>
            <a:pPr marL="0" indent="0">
              <a:spcBef>
                <a:spcPct val="0"/>
              </a:spcBef>
              <a:buClrTx/>
              <a:buSzTx/>
              <a:buFont typeface="Times" panose="02020603050405020304" pitchFamily="18" charset="0"/>
              <a:buNone/>
              <a:defRPr/>
            </a:pPr>
            <a:r>
              <a:rPr lang="es-CL" altLang="es-CL" sz="1800" b="1" dirty="0">
                <a:solidFill>
                  <a:srgbClr val="FF0066"/>
                </a:solidFill>
              </a:rPr>
              <a:t>FECHA ENTREGA MAX: 16 OCTUBRE</a:t>
            </a:r>
            <a:endParaRPr lang="es-CL" altLang="es-CL" sz="1800" dirty="0">
              <a:solidFill>
                <a:srgbClr val="FF0066"/>
              </a:solidFill>
            </a:endParaRPr>
          </a:p>
        </p:txBody>
      </p:sp>
      <p:sp>
        <p:nvSpPr>
          <p:cNvPr id="13" name="CuadroTexto 1">
            <a:extLst>
              <a:ext uri="{FF2B5EF4-FFF2-40B4-BE49-F238E27FC236}">
                <a16:creationId xmlns:a16="http://schemas.microsoft.com/office/drawing/2014/main" id="{BA8BA0C6-F49A-41E4-8ED1-47EE5E17CE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4437647"/>
            <a:ext cx="6915084" cy="430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Times" panose="02020603050405020304" pitchFamily="18" charset="0"/>
              <a:buChar char="•"/>
              <a:defRPr sz="2200" b="0" i="0" u="none" strike="noStrike" cap="none">
                <a:solidFill>
                  <a:schemeClr val="tx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defRPr>
            </a:lvl1pPr>
            <a:lvl2pPr marL="742950" marR="0" lvl="1" indent="-285750" algn="ctr" rtl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Times" panose="02020603050405020304" pitchFamily="18" charset="0"/>
              <a:buChar char="-"/>
              <a:defRPr sz="2000" b="0" i="0" u="none" strike="noStrike" cap="none">
                <a:solidFill>
                  <a:schemeClr val="tx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defRPr>
            </a:lvl2pPr>
            <a:lvl3pPr marL="1143000" marR="0" lvl="2" indent="-228600" algn="ctr" rtl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Times" panose="02020603050405020304" pitchFamily="18" charset="0"/>
              <a:buChar char="-"/>
              <a:defRPr sz="2400" b="0" i="0" u="none" strike="noStrike" cap="none">
                <a:solidFill>
                  <a:schemeClr val="tx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defRPr>
            </a:lvl3pPr>
            <a:lvl4pPr marL="1600200" marR="0" lvl="3" indent="-228600" algn="ctr" rtl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Times" panose="02020603050405020304" pitchFamily="18" charset="0"/>
              <a:buChar char="-"/>
              <a:defRPr sz="1600" b="0" i="0" u="none" strike="noStrike" cap="none">
                <a:solidFill>
                  <a:schemeClr val="tx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defRPr>
            </a:lvl4pPr>
            <a:lvl5pPr marL="2057400" marR="0" lvl="4" indent="-228600" algn="ctr" rtl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Times" panose="02020603050405020304" pitchFamily="18" charset="0"/>
              <a:buChar char="-"/>
              <a:defRPr sz="1400" b="0" i="0" u="none" strike="noStrike" cap="none">
                <a:solidFill>
                  <a:schemeClr val="tx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defRPr>
            </a:lvl5pPr>
            <a:lvl6pPr marL="2514600" marR="0" lvl="5" indent="-228600" algn="ctr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ts val="2800"/>
              <a:buFont typeface="Times" panose="02020603050405020304" pitchFamily="18" charset="0"/>
              <a:buChar char="-"/>
              <a:defRPr sz="1400" b="0" i="0" u="none" strike="noStrike" cap="none">
                <a:solidFill>
                  <a:schemeClr val="tx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defRPr>
            </a:lvl6pPr>
            <a:lvl7pPr marL="2971800" marR="0" lvl="6" indent="-228600" algn="ctr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ts val="2800"/>
              <a:buFont typeface="Times" panose="02020603050405020304" pitchFamily="18" charset="0"/>
              <a:buChar char="-"/>
              <a:defRPr sz="1400" b="0" i="0" u="none" strike="noStrike" cap="none">
                <a:solidFill>
                  <a:schemeClr val="tx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defRPr>
            </a:lvl7pPr>
            <a:lvl8pPr marL="3429000" marR="0" lvl="7" indent="-228600" algn="ctr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ts val="2800"/>
              <a:buFont typeface="Times" panose="02020603050405020304" pitchFamily="18" charset="0"/>
              <a:buChar char="-"/>
              <a:defRPr sz="1400" b="0" i="0" u="none" strike="noStrike" cap="none">
                <a:solidFill>
                  <a:schemeClr val="tx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defRPr>
            </a:lvl8pPr>
            <a:lvl9pPr marL="3886200" marR="0" lvl="8" indent="-228600" algn="ctr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ts val="2800"/>
              <a:buFont typeface="Times" panose="02020603050405020304" pitchFamily="18" charset="0"/>
              <a:buChar char="-"/>
              <a:defRPr sz="1400" b="0" i="0" u="none" strike="noStrike" cap="none">
                <a:solidFill>
                  <a:schemeClr val="tx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defRPr>
            </a:lvl9pPr>
          </a:lstStyle>
          <a:p>
            <a:pPr marL="0" indent="0" algn="l">
              <a:spcBef>
                <a:spcPct val="0"/>
              </a:spcBef>
              <a:buClrTx/>
              <a:buSzTx/>
              <a:buFont typeface="Times" panose="02020603050405020304" pitchFamily="18" charset="0"/>
              <a:buNone/>
              <a:defRPr/>
            </a:pPr>
            <a:r>
              <a:rPr lang="es-CL" altLang="es-CL" sz="1600" dirty="0">
                <a:solidFill>
                  <a:srgbClr val="FF0066"/>
                </a:solidFill>
              </a:rPr>
              <a:t>Correo : cristiandanoun@gmail.com</a:t>
            </a:r>
          </a:p>
        </p:txBody>
      </p:sp>
    </p:spTree>
    <p:extLst>
      <p:ext uri="{BB962C8B-B14F-4D97-AF65-F5344CB8AC3E}">
        <p14:creationId xmlns:p14="http://schemas.microsoft.com/office/powerpoint/2010/main" val="23752896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1"/>
          <p:cNvSpPr txBox="1"/>
          <p:nvPr/>
        </p:nvSpPr>
        <p:spPr>
          <a:xfrm flipH="1">
            <a:off x="-1264375" y="304800"/>
            <a:ext cx="656400" cy="22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1300"/>
              </a:spcBef>
              <a:spcAft>
                <a:spcPts val="130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1813921F-5C1D-4CBB-82D7-AD7D96221CBC}"/>
              </a:ext>
            </a:extLst>
          </p:cNvPr>
          <p:cNvSpPr/>
          <p:nvPr/>
        </p:nvSpPr>
        <p:spPr>
          <a:xfrm>
            <a:off x="1596318" y="1109273"/>
            <a:ext cx="49322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b="1" dirty="0">
                <a:solidFill>
                  <a:srgbClr val="002060"/>
                </a:solidFill>
              </a:rPr>
              <a:t>*RESPONDA Y </a:t>
            </a:r>
            <a:r>
              <a:rPr lang="es-CL" b="1" dirty="0">
                <a:solidFill>
                  <a:srgbClr val="FF0066"/>
                </a:solidFill>
              </a:rPr>
              <a:t>JUSTIFIQUE</a:t>
            </a:r>
            <a:r>
              <a:rPr lang="es-CL" b="1" dirty="0">
                <a:solidFill>
                  <a:srgbClr val="002060"/>
                </a:solidFill>
              </a:rPr>
              <a:t> LAS SIGUIENTES PREGUNTAS. </a:t>
            </a:r>
            <a:endParaRPr lang="es-CL" dirty="0">
              <a:solidFill>
                <a:srgbClr val="FF0066"/>
              </a:solidFill>
            </a:endParaRPr>
          </a:p>
        </p:txBody>
      </p:sp>
      <p:sp>
        <p:nvSpPr>
          <p:cNvPr id="9" name="3 CuadroTexto">
            <a:extLst>
              <a:ext uri="{FF2B5EF4-FFF2-40B4-BE49-F238E27FC236}">
                <a16:creationId xmlns:a16="http://schemas.microsoft.com/office/drawing/2014/main" id="{B3CFFB40-6B52-43BF-8E6B-3CE3C5E2B6BB}"/>
              </a:ext>
            </a:extLst>
          </p:cNvPr>
          <p:cNvSpPr txBox="1"/>
          <p:nvPr/>
        </p:nvSpPr>
        <p:spPr>
          <a:xfrm>
            <a:off x="3397851" y="356593"/>
            <a:ext cx="28344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400" b="1" u="sng" dirty="0">
                <a:solidFill>
                  <a:srgbClr val="0070C0"/>
                </a:solidFill>
              </a:rPr>
              <a:t>METACOGNICIÓN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5E98D83-96BD-482F-9A32-E317E454D3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2676" y="1799025"/>
            <a:ext cx="4438648" cy="288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002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3 CuadroTexto">
            <a:extLst>
              <a:ext uri="{FF2B5EF4-FFF2-40B4-BE49-F238E27FC236}">
                <a16:creationId xmlns:a16="http://schemas.microsoft.com/office/drawing/2014/main" id="{A7070E6B-402B-4092-9FD2-227286B48632}"/>
              </a:ext>
            </a:extLst>
          </p:cNvPr>
          <p:cNvSpPr txBox="1"/>
          <p:nvPr/>
        </p:nvSpPr>
        <p:spPr>
          <a:xfrm>
            <a:off x="2977682" y="304800"/>
            <a:ext cx="3188635" cy="44627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s-CL" sz="2300" b="1" u="sng" dirty="0">
                <a:solidFill>
                  <a:srgbClr val="0070C0"/>
                </a:solidFill>
              </a:rPr>
              <a:t>RECORDATORIO*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A3C3250C-D56E-4C9E-853D-028890F254BB}"/>
              </a:ext>
            </a:extLst>
          </p:cNvPr>
          <p:cNvSpPr/>
          <p:nvPr/>
        </p:nvSpPr>
        <p:spPr>
          <a:xfrm>
            <a:off x="1596317" y="1031075"/>
            <a:ext cx="49322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600" b="1" dirty="0">
                <a:solidFill>
                  <a:srgbClr val="002060"/>
                </a:solidFill>
              </a:rPr>
              <a:t>*DEBEN REALIZAR:</a:t>
            </a:r>
            <a:endParaRPr lang="es-CL" sz="1600" dirty="0">
              <a:solidFill>
                <a:srgbClr val="002060"/>
              </a:solidFill>
            </a:endParaRPr>
          </a:p>
        </p:txBody>
      </p:sp>
      <p:sp>
        <p:nvSpPr>
          <p:cNvPr id="11" name="3 CuadroTexto">
            <a:extLst>
              <a:ext uri="{FF2B5EF4-FFF2-40B4-BE49-F238E27FC236}">
                <a16:creationId xmlns:a16="http://schemas.microsoft.com/office/drawing/2014/main" id="{AF036CE0-6763-40B4-BB5B-7353C50FDAB0}"/>
              </a:ext>
            </a:extLst>
          </p:cNvPr>
          <p:cNvSpPr txBox="1"/>
          <p:nvPr/>
        </p:nvSpPr>
        <p:spPr>
          <a:xfrm>
            <a:off x="1596317" y="1915000"/>
            <a:ext cx="3326557" cy="147732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s-CL" sz="1800" dirty="0">
                <a:solidFill>
                  <a:srgbClr val="002060"/>
                </a:solidFill>
              </a:rPr>
              <a:t>1) HAZ AHORA.</a:t>
            </a:r>
          </a:p>
          <a:p>
            <a:endParaRPr lang="es-CL" sz="1800" dirty="0">
              <a:solidFill>
                <a:srgbClr val="002060"/>
              </a:solidFill>
            </a:endParaRPr>
          </a:p>
          <a:p>
            <a:r>
              <a:rPr lang="es-CL" sz="1800" dirty="0">
                <a:solidFill>
                  <a:srgbClr val="002060"/>
                </a:solidFill>
              </a:rPr>
              <a:t>2) ACTIVIDAD.</a:t>
            </a:r>
          </a:p>
          <a:p>
            <a:endParaRPr lang="es-CL" sz="1800" dirty="0">
              <a:solidFill>
                <a:srgbClr val="002060"/>
              </a:solidFill>
            </a:endParaRPr>
          </a:p>
          <a:p>
            <a:r>
              <a:rPr lang="es-CL" sz="1800" dirty="0">
                <a:solidFill>
                  <a:srgbClr val="002060"/>
                </a:solidFill>
              </a:rPr>
              <a:t>3) CIERRE.</a:t>
            </a:r>
            <a:endParaRPr lang="es-CL" sz="2000" dirty="0">
              <a:solidFill>
                <a:srgbClr val="002060"/>
              </a:solidFill>
            </a:endParaRPr>
          </a:p>
        </p:txBody>
      </p:sp>
      <p:sp>
        <p:nvSpPr>
          <p:cNvPr id="12" name="3 CuadroTexto">
            <a:extLst>
              <a:ext uri="{FF2B5EF4-FFF2-40B4-BE49-F238E27FC236}">
                <a16:creationId xmlns:a16="http://schemas.microsoft.com/office/drawing/2014/main" id="{A8937708-FB5B-44AE-AC72-F6CE1CE7CF4D}"/>
              </a:ext>
            </a:extLst>
          </p:cNvPr>
          <p:cNvSpPr txBox="1"/>
          <p:nvPr/>
        </p:nvSpPr>
        <p:spPr>
          <a:xfrm>
            <a:off x="2095181" y="3937699"/>
            <a:ext cx="2934586" cy="584775"/>
          </a:xfrm>
          <a:prstGeom prst="rect">
            <a:avLst/>
          </a:prstGeom>
          <a:noFill/>
          <a:ln>
            <a:solidFill>
              <a:srgbClr val="FF0066"/>
            </a:solidFill>
          </a:ln>
        </p:spPr>
        <p:txBody>
          <a:bodyPr vert="horz" wrap="square" rtlCol="0">
            <a:spAutoFit/>
          </a:bodyPr>
          <a:lstStyle/>
          <a:p>
            <a:r>
              <a:rPr lang="es-CL" sz="1600" b="1" dirty="0">
                <a:solidFill>
                  <a:srgbClr val="002060"/>
                </a:solidFill>
              </a:rPr>
              <a:t>* </a:t>
            </a:r>
            <a:r>
              <a:rPr lang="es-CL" sz="1600" b="1" u="sng" dirty="0">
                <a:solidFill>
                  <a:srgbClr val="FF0066"/>
                </a:solidFill>
              </a:rPr>
              <a:t>OJO</a:t>
            </a:r>
            <a:r>
              <a:rPr lang="es-CL" sz="1600" b="1" dirty="0">
                <a:solidFill>
                  <a:srgbClr val="002060"/>
                </a:solidFill>
              </a:rPr>
              <a:t>: ¡No pierdan puntos chicos/as!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E9591307-0886-431C-B459-6F81FEFEE9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388" y="1440422"/>
            <a:ext cx="2588997" cy="2426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2399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3 CuadroTexto">
            <a:extLst>
              <a:ext uri="{FF2B5EF4-FFF2-40B4-BE49-F238E27FC236}">
                <a16:creationId xmlns:a16="http://schemas.microsoft.com/office/drawing/2014/main" id="{12F2CB74-6ED6-4110-A361-4BA134C2E0AA}"/>
              </a:ext>
            </a:extLst>
          </p:cNvPr>
          <p:cNvSpPr txBox="1"/>
          <p:nvPr/>
        </p:nvSpPr>
        <p:spPr>
          <a:xfrm>
            <a:off x="2977682" y="304800"/>
            <a:ext cx="3188635" cy="47705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s-CL" sz="2400" b="1" u="sng" dirty="0">
                <a:solidFill>
                  <a:srgbClr val="0070C0"/>
                </a:solidFill>
              </a:rPr>
              <a:t>HAZ AHORA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00BA01EF-B2FF-4671-B61F-2A6EAAC6EFA1}"/>
              </a:ext>
            </a:extLst>
          </p:cNvPr>
          <p:cNvSpPr/>
          <p:nvPr/>
        </p:nvSpPr>
        <p:spPr>
          <a:xfrm>
            <a:off x="1596317" y="1212235"/>
            <a:ext cx="493229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500" b="1" dirty="0">
                <a:solidFill>
                  <a:srgbClr val="002060"/>
                </a:solidFill>
              </a:rPr>
              <a:t>*RESPONDA LAS SIGUIENTES PREGUNTAS: </a:t>
            </a:r>
            <a:endParaRPr lang="es-CL" sz="1500" dirty="0">
              <a:solidFill>
                <a:srgbClr val="002060"/>
              </a:solidFill>
            </a:endParaRPr>
          </a:p>
        </p:txBody>
      </p:sp>
      <p:sp>
        <p:nvSpPr>
          <p:cNvPr id="8" name="3 CuadroTexto">
            <a:extLst>
              <a:ext uri="{FF2B5EF4-FFF2-40B4-BE49-F238E27FC236}">
                <a16:creationId xmlns:a16="http://schemas.microsoft.com/office/drawing/2014/main" id="{EA26C26F-8484-4DFC-81CA-D3274E755709}"/>
              </a:ext>
            </a:extLst>
          </p:cNvPr>
          <p:cNvSpPr txBox="1"/>
          <p:nvPr/>
        </p:nvSpPr>
        <p:spPr>
          <a:xfrm>
            <a:off x="1486894" y="1744517"/>
            <a:ext cx="2890623" cy="244682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s-CL" sz="1700" dirty="0">
                <a:solidFill>
                  <a:srgbClr val="002060"/>
                </a:solidFill>
              </a:rPr>
              <a:t>1) ¿Cuáles son los 5 elementos de la planeación estratégica?</a:t>
            </a:r>
          </a:p>
          <a:p>
            <a:endParaRPr lang="es-CL" sz="1700" dirty="0">
              <a:solidFill>
                <a:srgbClr val="002060"/>
              </a:solidFill>
            </a:endParaRPr>
          </a:p>
          <a:p>
            <a:r>
              <a:rPr lang="es-CL" sz="1700" dirty="0">
                <a:solidFill>
                  <a:srgbClr val="002060"/>
                </a:solidFill>
              </a:rPr>
              <a:t>2) Investigue sobre una empresa de telecomunicaciones: lo que hace, misión, visión y valores.</a:t>
            </a:r>
          </a:p>
        </p:txBody>
      </p:sp>
      <p:sp>
        <p:nvSpPr>
          <p:cNvPr id="9" name="3 CuadroTexto">
            <a:extLst>
              <a:ext uri="{FF2B5EF4-FFF2-40B4-BE49-F238E27FC236}">
                <a16:creationId xmlns:a16="http://schemas.microsoft.com/office/drawing/2014/main" id="{9ACCE194-BDA7-4CE5-B00A-794BA606734A}"/>
              </a:ext>
            </a:extLst>
          </p:cNvPr>
          <p:cNvSpPr txBox="1"/>
          <p:nvPr/>
        </p:nvSpPr>
        <p:spPr>
          <a:xfrm>
            <a:off x="2597891" y="4400458"/>
            <a:ext cx="1325524" cy="338554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rtlCol="0">
            <a:spAutoFit/>
          </a:bodyPr>
          <a:lstStyle/>
          <a:p>
            <a:r>
              <a:rPr lang="es-CL" sz="1600" b="1" dirty="0">
                <a:solidFill>
                  <a:schemeClr val="tx1"/>
                </a:solidFill>
              </a:rPr>
              <a:t>¡2 minutos!</a:t>
            </a:r>
          </a:p>
        </p:txBody>
      </p:sp>
      <p:pic>
        <p:nvPicPr>
          <p:cNvPr id="4098" name="Picture 2" descr="Sistema de información de marketing: tu aliado de conocimiento ...">
            <a:extLst>
              <a:ext uri="{FF2B5EF4-FFF2-40B4-BE49-F238E27FC236}">
                <a16:creationId xmlns:a16="http://schemas.microsoft.com/office/drawing/2014/main" id="{35D16B05-A610-4B9C-AC3B-969B0E7E0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484" y="1965781"/>
            <a:ext cx="3524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3 CuadroTexto">
            <a:extLst>
              <a:ext uri="{FF2B5EF4-FFF2-40B4-BE49-F238E27FC236}">
                <a16:creationId xmlns:a16="http://schemas.microsoft.com/office/drawing/2014/main" id="{E78C28A8-E831-4BA8-AE0F-2FD1BA488FED}"/>
              </a:ext>
            </a:extLst>
          </p:cNvPr>
          <p:cNvSpPr txBox="1"/>
          <p:nvPr/>
        </p:nvSpPr>
        <p:spPr>
          <a:xfrm>
            <a:off x="2009554" y="455428"/>
            <a:ext cx="5124892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s-CL" sz="2400" b="1" u="sng" dirty="0">
                <a:solidFill>
                  <a:srgbClr val="0070C0"/>
                </a:solidFill>
              </a:rPr>
              <a:t>Recuerde</a:t>
            </a:r>
            <a:r>
              <a:rPr lang="es-CL" sz="2400" b="1" dirty="0">
                <a:solidFill>
                  <a:srgbClr val="0070C0"/>
                </a:solidFill>
              </a:rPr>
              <a:t>…</a:t>
            </a:r>
          </a:p>
        </p:txBody>
      </p:sp>
      <p:sp>
        <p:nvSpPr>
          <p:cNvPr id="10" name="3 CuadroTexto">
            <a:extLst>
              <a:ext uri="{FF2B5EF4-FFF2-40B4-BE49-F238E27FC236}">
                <a16:creationId xmlns:a16="http://schemas.microsoft.com/office/drawing/2014/main" id="{1D1CEB1B-E103-407E-A851-6023BC829E11}"/>
              </a:ext>
            </a:extLst>
          </p:cNvPr>
          <p:cNvSpPr txBox="1"/>
          <p:nvPr/>
        </p:nvSpPr>
        <p:spPr>
          <a:xfrm>
            <a:off x="1368347" y="1186257"/>
            <a:ext cx="3777812" cy="283154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s-CL" sz="1900" b="1" dirty="0">
                <a:solidFill>
                  <a:srgbClr val="002060"/>
                </a:solidFill>
              </a:rPr>
              <a:t>-</a:t>
            </a:r>
            <a:r>
              <a:rPr lang="es-CL" sz="1900" dirty="0">
                <a:solidFill>
                  <a:srgbClr val="002060"/>
                </a:solidFill>
              </a:rPr>
              <a:t> </a:t>
            </a:r>
            <a:r>
              <a:rPr lang="es-CL" sz="1900" b="1" u="sng" dirty="0">
                <a:solidFill>
                  <a:srgbClr val="002060"/>
                </a:solidFill>
              </a:rPr>
              <a:t>PROCESO ADM:</a:t>
            </a:r>
          </a:p>
          <a:p>
            <a:endParaRPr lang="es-CL" sz="1900" b="1" dirty="0">
              <a:solidFill>
                <a:srgbClr val="002060"/>
              </a:solidFill>
            </a:endParaRPr>
          </a:p>
          <a:p>
            <a:pPr marL="342900" indent="-342900">
              <a:buFontTx/>
              <a:buChar char="-"/>
            </a:pPr>
            <a:r>
              <a:rPr lang="es-CL" sz="2000" dirty="0">
                <a:solidFill>
                  <a:srgbClr val="002060"/>
                </a:solidFill>
              </a:rPr>
              <a:t>Es el conjunto de etapas (Planificación, </a:t>
            </a:r>
            <a:r>
              <a:rPr lang="es-CL" sz="2000" b="1" dirty="0">
                <a:solidFill>
                  <a:srgbClr val="FF0066"/>
                </a:solidFill>
              </a:rPr>
              <a:t>Organización</a:t>
            </a:r>
            <a:r>
              <a:rPr lang="es-CL" sz="2000" dirty="0">
                <a:solidFill>
                  <a:srgbClr val="002060"/>
                </a:solidFill>
              </a:rPr>
              <a:t>, Dirección y Control), cuya finalidad es conseguir los objetivos de la empresa de la forma más eficiente posible.</a:t>
            </a:r>
          </a:p>
        </p:txBody>
      </p:sp>
      <p:pic>
        <p:nvPicPr>
          <p:cNvPr id="5" name="Picture 6" descr="Proceso Administrativo (etapas y características) - Web y Empresas">
            <a:extLst>
              <a:ext uri="{FF2B5EF4-FFF2-40B4-BE49-F238E27FC236}">
                <a16:creationId xmlns:a16="http://schemas.microsoft.com/office/drawing/2014/main" id="{8F22A90A-C8E2-4F97-B81F-C6F7230F27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404" y="1320720"/>
            <a:ext cx="3378084" cy="3124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7118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3 CuadroTexto">
            <a:extLst>
              <a:ext uri="{FF2B5EF4-FFF2-40B4-BE49-F238E27FC236}">
                <a16:creationId xmlns:a16="http://schemas.microsoft.com/office/drawing/2014/main" id="{E78C28A8-E831-4BA8-AE0F-2FD1BA488FED}"/>
              </a:ext>
            </a:extLst>
          </p:cNvPr>
          <p:cNvSpPr txBox="1"/>
          <p:nvPr/>
        </p:nvSpPr>
        <p:spPr>
          <a:xfrm>
            <a:off x="2009554" y="455428"/>
            <a:ext cx="5124892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s-CL" sz="2400" b="1" u="sng" dirty="0">
                <a:solidFill>
                  <a:srgbClr val="0070C0"/>
                </a:solidFill>
              </a:rPr>
              <a:t>ORGANIZACIÓN</a:t>
            </a:r>
            <a:endParaRPr lang="es-CL" sz="2400" b="1" dirty="0">
              <a:solidFill>
                <a:srgbClr val="0070C0"/>
              </a:solidFill>
            </a:endParaRPr>
          </a:p>
        </p:txBody>
      </p:sp>
      <p:sp>
        <p:nvSpPr>
          <p:cNvPr id="10" name="3 CuadroTexto">
            <a:extLst>
              <a:ext uri="{FF2B5EF4-FFF2-40B4-BE49-F238E27FC236}">
                <a16:creationId xmlns:a16="http://schemas.microsoft.com/office/drawing/2014/main" id="{1D1CEB1B-E103-407E-A851-6023BC829E11}"/>
              </a:ext>
            </a:extLst>
          </p:cNvPr>
          <p:cNvSpPr txBox="1"/>
          <p:nvPr/>
        </p:nvSpPr>
        <p:spPr>
          <a:xfrm>
            <a:off x="1442775" y="1339588"/>
            <a:ext cx="3777812" cy="283154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s-CL" sz="1900" b="1" dirty="0">
                <a:solidFill>
                  <a:srgbClr val="002060"/>
                </a:solidFill>
              </a:rPr>
              <a:t>-</a:t>
            </a:r>
            <a:r>
              <a:rPr lang="es-CL" sz="1900" dirty="0">
                <a:solidFill>
                  <a:srgbClr val="002060"/>
                </a:solidFill>
              </a:rPr>
              <a:t> </a:t>
            </a:r>
            <a:r>
              <a:rPr lang="es-CL" sz="2000" dirty="0">
                <a:solidFill>
                  <a:srgbClr val="002060"/>
                </a:solidFill>
              </a:rPr>
              <a:t>*</a:t>
            </a:r>
            <a:r>
              <a:rPr lang="es-CL" sz="2000" b="1" u="sng" dirty="0">
                <a:solidFill>
                  <a:srgbClr val="002060"/>
                </a:solidFill>
              </a:rPr>
              <a:t>DEF:</a:t>
            </a:r>
            <a:endParaRPr lang="es-CL" sz="2000" u="sng" dirty="0">
              <a:solidFill>
                <a:srgbClr val="002060"/>
              </a:solidFill>
            </a:endParaRPr>
          </a:p>
          <a:p>
            <a:endParaRPr lang="es-CL" sz="1900" b="1" dirty="0">
              <a:solidFill>
                <a:srgbClr val="002060"/>
              </a:solidFill>
            </a:endParaRPr>
          </a:p>
          <a:p>
            <a:pPr marL="342900" indent="-342900">
              <a:buFontTx/>
              <a:buChar char="-"/>
            </a:pPr>
            <a:r>
              <a:rPr lang="es-CL" sz="2000" dirty="0">
                <a:solidFill>
                  <a:srgbClr val="002060"/>
                </a:solidFill>
              </a:rPr>
              <a:t>Es agrupar, estructurar y ordenar el trabajo, la departamentalización, autoridad-responsabilidad, equipos y grupos para que se cumplan los planes definidos.</a:t>
            </a:r>
          </a:p>
        </p:txBody>
      </p:sp>
      <p:pic>
        <p:nvPicPr>
          <p:cNvPr id="6" name="Picture 6" descr="Proceso Administrativo (etapas y características) - Web y Empresas">
            <a:extLst>
              <a:ext uri="{FF2B5EF4-FFF2-40B4-BE49-F238E27FC236}">
                <a16:creationId xmlns:a16="http://schemas.microsoft.com/office/drawing/2014/main" id="{48D9BED1-C9EA-4972-8307-A989D53E4A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254" y="1339588"/>
            <a:ext cx="3378084" cy="3124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lecha: hacia abajo 7">
            <a:extLst>
              <a:ext uri="{FF2B5EF4-FFF2-40B4-BE49-F238E27FC236}">
                <a16:creationId xmlns:a16="http://schemas.microsoft.com/office/drawing/2014/main" id="{04D0F743-EC1B-4799-A4E9-25DE6E32B930}"/>
              </a:ext>
            </a:extLst>
          </p:cNvPr>
          <p:cNvSpPr/>
          <p:nvPr/>
        </p:nvSpPr>
        <p:spPr>
          <a:xfrm rot="5400000">
            <a:off x="8229003" y="2734481"/>
            <a:ext cx="414670" cy="416952"/>
          </a:xfrm>
          <a:prstGeom prst="down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97652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3 CuadroTexto">
            <a:extLst>
              <a:ext uri="{FF2B5EF4-FFF2-40B4-BE49-F238E27FC236}">
                <a16:creationId xmlns:a16="http://schemas.microsoft.com/office/drawing/2014/main" id="{E78C28A8-E831-4BA8-AE0F-2FD1BA488FED}"/>
              </a:ext>
            </a:extLst>
          </p:cNvPr>
          <p:cNvSpPr txBox="1"/>
          <p:nvPr/>
        </p:nvSpPr>
        <p:spPr>
          <a:xfrm>
            <a:off x="2193564" y="338300"/>
            <a:ext cx="5124892" cy="83099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s-CL" sz="2300" b="1" u="sng" dirty="0">
                <a:solidFill>
                  <a:srgbClr val="0070C0"/>
                </a:solidFill>
              </a:rPr>
              <a:t>IMPORTANCIA DE LA ORGANIZACIÓN</a:t>
            </a:r>
          </a:p>
        </p:txBody>
      </p:sp>
      <p:sp>
        <p:nvSpPr>
          <p:cNvPr id="5" name="3 CuadroTexto">
            <a:extLst>
              <a:ext uri="{FF2B5EF4-FFF2-40B4-BE49-F238E27FC236}">
                <a16:creationId xmlns:a16="http://schemas.microsoft.com/office/drawing/2014/main" id="{DBA8B925-5AD9-41FD-9875-7CC748A8D821}"/>
              </a:ext>
            </a:extLst>
          </p:cNvPr>
          <p:cNvSpPr txBox="1"/>
          <p:nvPr/>
        </p:nvSpPr>
        <p:spPr>
          <a:xfrm>
            <a:off x="1495935" y="1502226"/>
            <a:ext cx="6754927" cy="213904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s-CL" sz="1900" dirty="0">
                <a:solidFill>
                  <a:srgbClr val="002060"/>
                </a:solidFill>
              </a:rPr>
              <a:t>Define la estructura correcta de la empresa.</a:t>
            </a:r>
          </a:p>
          <a:p>
            <a:pPr marL="342900" indent="-342900">
              <a:buFontTx/>
              <a:buChar char="-"/>
            </a:pPr>
            <a:r>
              <a:rPr lang="es-CL" sz="1900" dirty="0">
                <a:solidFill>
                  <a:srgbClr val="002060"/>
                </a:solidFill>
              </a:rPr>
              <a:t>Determina niveles jerárquicos.</a:t>
            </a:r>
          </a:p>
          <a:p>
            <a:pPr marL="342900" indent="-342900">
              <a:buFontTx/>
              <a:buChar char="-"/>
            </a:pPr>
            <a:r>
              <a:rPr lang="es-CL" sz="1900" dirty="0">
                <a:solidFill>
                  <a:srgbClr val="002060"/>
                </a:solidFill>
              </a:rPr>
              <a:t>Elimina duplicidad de funciones por medio de la departamentalización.</a:t>
            </a:r>
          </a:p>
          <a:p>
            <a:pPr marL="342900" indent="-342900">
              <a:buFontTx/>
              <a:buChar char="-"/>
            </a:pPr>
            <a:r>
              <a:rPr lang="es-CL" sz="1900" dirty="0">
                <a:solidFill>
                  <a:srgbClr val="002060"/>
                </a:solidFill>
              </a:rPr>
              <a:t>Coordina división de trabajo.</a:t>
            </a:r>
          </a:p>
          <a:p>
            <a:r>
              <a:rPr lang="es-CL" sz="1900" dirty="0">
                <a:solidFill>
                  <a:srgbClr val="002060"/>
                </a:solidFill>
              </a:rPr>
              <a:t>-    Es un medio para lograr lo planeado.</a:t>
            </a:r>
          </a:p>
          <a:p>
            <a:endParaRPr lang="es-CL" sz="1900" dirty="0">
              <a:solidFill>
                <a:srgbClr val="FF0066"/>
              </a:solidFill>
            </a:endParaRPr>
          </a:p>
        </p:txBody>
      </p:sp>
      <p:pic>
        <p:nvPicPr>
          <p:cNvPr id="1026" name="Picture 2" descr="La organizacion">
            <a:extLst>
              <a:ext uri="{FF2B5EF4-FFF2-40B4-BE49-F238E27FC236}">
                <a16:creationId xmlns:a16="http://schemas.microsoft.com/office/drawing/2014/main" id="{C7DEAFFA-FEFA-4CD7-B122-FBCCE96A63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7105" y="2807694"/>
            <a:ext cx="2482702" cy="1862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2381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1"/>
          <p:cNvSpPr txBox="1"/>
          <p:nvPr/>
        </p:nvSpPr>
        <p:spPr>
          <a:xfrm flipH="1">
            <a:off x="-1264375" y="304800"/>
            <a:ext cx="656400" cy="22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1300"/>
              </a:spcBef>
              <a:spcAft>
                <a:spcPts val="130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3 CuadroTexto">
            <a:extLst>
              <a:ext uri="{FF2B5EF4-FFF2-40B4-BE49-F238E27FC236}">
                <a16:creationId xmlns:a16="http://schemas.microsoft.com/office/drawing/2014/main" id="{EFE63203-8F40-4B4A-AAE3-F8FFF0731996}"/>
              </a:ext>
            </a:extLst>
          </p:cNvPr>
          <p:cNvSpPr txBox="1"/>
          <p:nvPr/>
        </p:nvSpPr>
        <p:spPr>
          <a:xfrm>
            <a:off x="2012851" y="413498"/>
            <a:ext cx="5768008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s-CL" sz="2400" b="1" u="sng" dirty="0">
                <a:solidFill>
                  <a:srgbClr val="0070C0"/>
                </a:solidFill>
              </a:rPr>
              <a:t>PRINCIPIOS DE LA ORGANIZACIÓN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D82EF13A-E49F-45F2-A59F-5EF572AAAFEB}"/>
              </a:ext>
            </a:extLst>
          </p:cNvPr>
          <p:cNvSpPr/>
          <p:nvPr/>
        </p:nvSpPr>
        <p:spPr>
          <a:xfrm>
            <a:off x="1855351" y="1614283"/>
            <a:ext cx="2192453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700" b="1" dirty="0">
                <a:solidFill>
                  <a:srgbClr val="FFC000"/>
                </a:solidFill>
              </a:rPr>
              <a:t>ESPECIALIZACIÓN</a:t>
            </a:r>
            <a:endParaRPr lang="es-CL" sz="1700" dirty="0">
              <a:solidFill>
                <a:srgbClr val="FFC000"/>
              </a:solidFill>
            </a:endParaRP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FA384B94-F533-40F3-A6C9-45C5EFC574AD}"/>
              </a:ext>
            </a:extLst>
          </p:cNvPr>
          <p:cNvCxnSpPr>
            <a:cxnSpLocks/>
          </p:cNvCxnSpPr>
          <p:nvPr/>
        </p:nvCxnSpPr>
        <p:spPr>
          <a:xfrm>
            <a:off x="5865132" y="1567689"/>
            <a:ext cx="0" cy="2740205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2D130CF1-BB3C-478E-A678-437F35FA6B6F}"/>
              </a:ext>
            </a:extLst>
          </p:cNvPr>
          <p:cNvCxnSpPr>
            <a:cxnSpLocks/>
          </p:cNvCxnSpPr>
          <p:nvPr/>
        </p:nvCxnSpPr>
        <p:spPr>
          <a:xfrm>
            <a:off x="2339163" y="2167316"/>
            <a:ext cx="5146157" cy="0"/>
          </a:xfrm>
          <a:prstGeom prst="line">
            <a:avLst/>
          </a:prstGeom>
          <a:ln w="19050"/>
          <a:effec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33D76A7A-11F5-4217-9F14-807F688B1AF1}"/>
              </a:ext>
            </a:extLst>
          </p:cNvPr>
          <p:cNvCxnSpPr>
            <a:cxnSpLocks/>
          </p:cNvCxnSpPr>
          <p:nvPr/>
        </p:nvCxnSpPr>
        <p:spPr>
          <a:xfrm>
            <a:off x="2339163" y="3329809"/>
            <a:ext cx="5146157" cy="0"/>
          </a:xfrm>
          <a:prstGeom prst="line">
            <a:avLst/>
          </a:prstGeom>
          <a:ln w="19050"/>
          <a:effec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Rectángulo 12">
            <a:extLst>
              <a:ext uri="{FF2B5EF4-FFF2-40B4-BE49-F238E27FC236}">
                <a16:creationId xmlns:a16="http://schemas.microsoft.com/office/drawing/2014/main" id="{9CDF6FA2-4F7D-4811-A9D1-D781C35CCCE5}"/>
              </a:ext>
            </a:extLst>
          </p:cNvPr>
          <p:cNvSpPr/>
          <p:nvPr/>
        </p:nvSpPr>
        <p:spPr>
          <a:xfrm>
            <a:off x="6003935" y="2472548"/>
            <a:ext cx="1447641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700" b="1" dirty="0">
                <a:solidFill>
                  <a:srgbClr val="002060"/>
                </a:solidFill>
              </a:rPr>
              <a:t>UNIDAD DE MANDO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C75F8479-8D5B-441A-944D-8A54D4F2FA8E}"/>
              </a:ext>
            </a:extLst>
          </p:cNvPr>
          <p:cNvSpPr/>
          <p:nvPr/>
        </p:nvSpPr>
        <p:spPr>
          <a:xfrm>
            <a:off x="4340437" y="3734037"/>
            <a:ext cx="1952345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700" b="1" dirty="0">
                <a:solidFill>
                  <a:srgbClr val="FF0066"/>
                </a:solidFill>
              </a:rPr>
              <a:t>DIFUSIÓN</a:t>
            </a:r>
            <a:endParaRPr lang="es-CL" sz="1700" dirty="0">
              <a:solidFill>
                <a:srgbClr val="FF0066"/>
              </a:solidFill>
            </a:endParaRPr>
          </a:p>
        </p:txBody>
      </p: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D67F6BBA-617B-4C0B-887E-349160D816BE}"/>
              </a:ext>
            </a:extLst>
          </p:cNvPr>
          <p:cNvCxnSpPr>
            <a:cxnSpLocks/>
          </p:cNvCxnSpPr>
          <p:nvPr/>
        </p:nvCxnSpPr>
        <p:spPr>
          <a:xfrm>
            <a:off x="4018611" y="1520684"/>
            <a:ext cx="0" cy="278721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Rectángulo 15">
            <a:extLst>
              <a:ext uri="{FF2B5EF4-FFF2-40B4-BE49-F238E27FC236}">
                <a16:creationId xmlns:a16="http://schemas.microsoft.com/office/drawing/2014/main" id="{BDDD98B7-ECF1-42D1-A03B-2375D9AFEB48}"/>
              </a:ext>
            </a:extLst>
          </p:cNvPr>
          <p:cNvSpPr/>
          <p:nvPr/>
        </p:nvSpPr>
        <p:spPr>
          <a:xfrm>
            <a:off x="5894323" y="1508308"/>
            <a:ext cx="228211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700" b="1" dirty="0">
                <a:solidFill>
                  <a:srgbClr val="00B0F0"/>
                </a:solidFill>
              </a:rPr>
              <a:t>AUTORIDAD-RESPONSABILIDAD</a:t>
            </a:r>
            <a:endParaRPr lang="es-CL" sz="1700" dirty="0">
              <a:solidFill>
                <a:srgbClr val="00B0F0"/>
              </a:solidFill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60223660-A3DA-4BAA-AD3C-C6F2615B358D}"/>
              </a:ext>
            </a:extLst>
          </p:cNvPr>
          <p:cNvSpPr/>
          <p:nvPr/>
        </p:nvSpPr>
        <p:spPr>
          <a:xfrm>
            <a:off x="5992722" y="3571518"/>
            <a:ext cx="2034853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700" b="1" dirty="0">
                <a:solidFill>
                  <a:srgbClr val="00B050"/>
                </a:solidFill>
              </a:rPr>
              <a:t>TRAMO DE CONTROL</a:t>
            </a:r>
            <a:endParaRPr lang="es-CL" sz="1700" dirty="0">
              <a:solidFill>
                <a:srgbClr val="00B050"/>
              </a:solidFill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14E89028-E081-4984-B09C-9BB44242FB36}"/>
              </a:ext>
            </a:extLst>
          </p:cNvPr>
          <p:cNvSpPr/>
          <p:nvPr/>
        </p:nvSpPr>
        <p:spPr>
          <a:xfrm>
            <a:off x="2197368" y="2596913"/>
            <a:ext cx="1952345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700" b="1" dirty="0">
                <a:solidFill>
                  <a:srgbClr val="FF0000"/>
                </a:solidFill>
              </a:rPr>
              <a:t>JERARQUÍA</a:t>
            </a:r>
            <a:endParaRPr lang="es-CL" sz="1700" dirty="0">
              <a:solidFill>
                <a:srgbClr val="FF0000"/>
              </a:solidFill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9D0377B2-C6DF-48EF-A0D5-07FF3D6E8440}"/>
              </a:ext>
            </a:extLst>
          </p:cNvPr>
          <p:cNvSpPr/>
          <p:nvPr/>
        </p:nvSpPr>
        <p:spPr>
          <a:xfrm>
            <a:off x="2164389" y="3696131"/>
            <a:ext cx="22289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600" b="1" dirty="0">
                <a:solidFill>
                  <a:srgbClr val="7030A0"/>
                </a:solidFill>
              </a:rPr>
              <a:t>DEL OBJETIVO</a:t>
            </a:r>
            <a:endParaRPr lang="es-CL" sz="1600" dirty="0">
              <a:solidFill>
                <a:srgbClr val="7030A0"/>
              </a:solidFill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9751D3AF-9345-4108-9690-621364609C11}"/>
              </a:ext>
            </a:extLst>
          </p:cNvPr>
          <p:cNvSpPr/>
          <p:nvPr/>
        </p:nvSpPr>
        <p:spPr>
          <a:xfrm>
            <a:off x="4018611" y="1658777"/>
            <a:ext cx="1952345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700" b="1" dirty="0">
                <a:solidFill>
                  <a:schemeClr val="accent5">
                    <a:lumMod val="75000"/>
                  </a:schemeClr>
                </a:solidFill>
              </a:rPr>
              <a:t>COORDINACIÓN</a:t>
            </a:r>
            <a:endParaRPr lang="es-CL" sz="17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179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1"/>
          <p:cNvSpPr txBox="1"/>
          <p:nvPr/>
        </p:nvSpPr>
        <p:spPr>
          <a:xfrm flipH="1">
            <a:off x="-1264375" y="304800"/>
            <a:ext cx="656400" cy="22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1300"/>
              </a:spcBef>
              <a:spcAft>
                <a:spcPts val="130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EB50A6BA-72C6-40D1-9959-7A5BB69EE119}"/>
              </a:ext>
            </a:extLst>
          </p:cNvPr>
          <p:cNvSpPr/>
          <p:nvPr/>
        </p:nvSpPr>
        <p:spPr>
          <a:xfrm>
            <a:off x="1678592" y="1258407"/>
            <a:ext cx="19925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800" b="1" dirty="0">
                <a:solidFill>
                  <a:srgbClr val="FFC000"/>
                </a:solidFill>
              </a:rPr>
              <a:t>Especialización</a:t>
            </a:r>
            <a:endParaRPr lang="es-CL" sz="1800" dirty="0">
              <a:solidFill>
                <a:srgbClr val="FFC000"/>
              </a:solidFill>
            </a:endParaRP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3BD052E5-F6D9-4965-B3B7-E95F7258C68E}"/>
              </a:ext>
            </a:extLst>
          </p:cNvPr>
          <p:cNvCxnSpPr>
            <a:cxnSpLocks/>
          </p:cNvCxnSpPr>
          <p:nvPr/>
        </p:nvCxnSpPr>
        <p:spPr>
          <a:xfrm>
            <a:off x="3567691" y="1303674"/>
            <a:ext cx="0" cy="3082281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7C0BFE3D-54FB-407A-81D2-E2977CBF53F4}"/>
              </a:ext>
            </a:extLst>
          </p:cNvPr>
          <p:cNvCxnSpPr>
            <a:cxnSpLocks/>
          </p:cNvCxnSpPr>
          <p:nvPr/>
        </p:nvCxnSpPr>
        <p:spPr>
          <a:xfrm>
            <a:off x="5472903" y="1303675"/>
            <a:ext cx="0" cy="304140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Rectángulo 11">
            <a:extLst>
              <a:ext uri="{FF2B5EF4-FFF2-40B4-BE49-F238E27FC236}">
                <a16:creationId xmlns:a16="http://schemas.microsoft.com/office/drawing/2014/main" id="{90AE3258-2B75-4984-A590-B3CAA0E3B133}"/>
              </a:ext>
            </a:extLst>
          </p:cNvPr>
          <p:cNvSpPr/>
          <p:nvPr/>
        </p:nvSpPr>
        <p:spPr>
          <a:xfrm>
            <a:off x="3571026" y="1093884"/>
            <a:ext cx="19685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800" b="1" dirty="0">
                <a:solidFill>
                  <a:srgbClr val="002060"/>
                </a:solidFill>
              </a:rPr>
              <a:t>Unidad de mando</a:t>
            </a:r>
            <a:endParaRPr lang="es-CL" sz="1800" dirty="0">
              <a:solidFill>
                <a:srgbClr val="002060"/>
              </a:solidFill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E81AA6AA-9DC5-492A-95B0-27E6D6D2AD01}"/>
              </a:ext>
            </a:extLst>
          </p:cNvPr>
          <p:cNvSpPr/>
          <p:nvPr/>
        </p:nvSpPr>
        <p:spPr>
          <a:xfrm>
            <a:off x="5713708" y="1318216"/>
            <a:ext cx="17881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800" b="1" dirty="0">
                <a:solidFill>
                  <a:srgbClr val="FF0000"/>
                </a:solidFill>
              </a:rPr>
              <a:t>Jerarquía</a:t>
            </a:r>
            <a:endParaRPr lang="es-CL" sz="1800" dirty="0">
              <a:solidFill>
                <a:srgbClr val="FF0000"/>
              </a:solidFill>
            </a:endParaRPr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88AE5C16-E8E1-43F6-92EE-7E039F54B8D7}"/>
              </a:ext>
            </a:extLst>
          </p:cNvPr>
          <p:cNvCxnSpPr>
            <a:cxnSpLocks/>
          </p:cNvCxnSpPr>
          <p:nvPr/>
        </p:nvCxnSpPr>
        <p:spPr>
          <a:xfrm>
            <a:off x="2104602" y="1773911"/>
            <a:ext cx="5178055" cy="0"/>
          </a:xfrm>
          <a:prstGeom prst="line">
            <a:avLst/>
          </a:prstGeom>
          <a:ln w="19050"/>
          <a:effec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3 CuadroTexto">
            <a:extLst>
              <a:ext uri="{FF2B5EF4-FFF2-40B4-BE49-F238E27FC236}">
                <a16:creationId xmlns:a16="http://schemas.microsoft.com/office/drawing/2014/main" id="{B84933DA-43A2-4752-86C6-9A913F924E12}"/>
              </a:ext>
            </a:extLst>
          </p:cNvPr>
          <p:cNvSpPr txBox="1"/>
          <p:nvPr/>
        </p:nvSpPr>
        <p:spPr>
          <a:xfrm>
            <a:off x="1862590" y="1920084"/>
            <a:ext cx="1771805" cy="140038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s-CL" sz="1700" dirty="0">
                <a:solidFill>
                  <a:srgbClr val="002060"/>
                </a:solidFill>
              </a:rPr>
              <a:t>- Dividir y asignar trabajo de acuerdo a las actitudes de la persona.</a:t>
            </a:r>
          </a:p>
        </p:txBody>
      </p:sp>
      <p:sp>
        <p:nvSpPr>
          <p:cNvPr id="16" name="3 CuadroTexto">
            <a:extLst>
              <a:ext uri="{FF2B5EF4-FFF2-40B4-BE49-F238E27FC236}">
                <a16:creationId xmlns:a16="http://schemas.microsoft.com/office/drawing/2014/main" id="{2B7B9869-F9A3-4EAD-8038-5F78D79F35BE}"/>
              </a:ext>
            </a:extLst>
          </p:cNvPr>
          <p:cNvSpPr txBox="1"/>
          <p:nvPr/>
        </p:nvSpPr>
        <p:spPr>
          <a:xfrm>
            <a:off x="3634395" y="1920084"/>
            <a:ext cx="1771805" cy="166199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s-CL" sz="1700" dirty="0">
                <a:solidFill>
                  <a:srgbClr val="002060"/>
                </a:solidFill>
              </a:rPr>
              <a:t>- Un jefe para cada función, actividad o trabajo al cual se reportan los resultados.</a:t>
            </a:r>
          </a:p>
        </p:txBody>
      </p:sp>
      <p:sp>
        <p:nvSpPr>
          <p:cNvPr id="17" name="3 CuadroTexto">
            <a:extLst>
              <a:ext uri="{FF2B5EF4-FFF2-40B4-BE49-F238E27FC236}">
                <a16:creationId xmlns:a16="http://schemas.microsoft.com/office/drawing/2014/main" id="{39F0134B-DDDA-4FBF-9CD8-43321C29D360}"/>
              </a:ext>
            </a:extLst>
          </p:cNvPr>
          <p:cNvSpPr txBox="1"/>
          <p:nvPr/>
        </p:nvSpPr>
        <p:spPr>
          <a:xfrm>
            <a:off x="5539606" y="1963285"/>
            <a:ext cx="1811342" cy="192360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s-CL" sz="1700" dirty="0">
                <a:solidFill>
                  <a:srgbClr val="002060"/>
                </a:solidFill>
              </a:rPr>
              <a:t>- Definir nivel jerárquico, para desprender las ordenes necesarias para lograr los objetivos.</a:t>
            </a:r>
          </a:p>
        </p:txBody>
      </p:sp>
      <p:sp>
        <p:nvSpPr>
          <p:cNvPr id="18" name="3 CuadroTexto">
            <a:extLst>
              <a:ext uri="{FF2B5EF4-FFF2-40B4-BE49-F238E27FC236}">
                <a16:creationId xmlns:a16="http://schemas.microsoft.com/office/drawing/2014/main" id="{8A27EBB3-B7A0-4FA2-B11C-77539296A76C}"/>
              </a:ext>
            </a:extLst>
          </p:cNvPr>
          <p:cNvSpPr txBox="1"/>
          <p:nvPr/>
        </p:nvSpPr>
        <p:spPr>
          <a:xfrm>
            <a:off x="2012851" y="413498"/>
            <a:ext cx="5768008" cy="44627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s-CL" sz="2300" b="1" u="sng" dirty="0">
                <a:solidFill>
                  <a:srgbClr val="0070C0"/>
                </a:solidFill>
              </a:rPr>
              <a:t>PRINCIPIOS DE LA PLANEACIÓN</a:t>
            </a:r>
          </a:p>
        </p:txBody>
      </p:sp>
    </p:spTree>
    <p:extLst>
      <p:ext uri="{BB962C8B-B14F-4D97-AF65-F5344CB8AC3E}">
        <p14:creationId xmlns:p14="http://schemas.microsoft.com/office/powerpoint/2010/main" val="28505300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1"/>
          <p:cNvSpPr txBox="1"/>
          <p:nvPr/>
        </p:nvSpPr>
        <p:spPr>
          <a:xfrm flipH="1">
            <a:off x="-1264375" y="304800"/>
            <a:ext cx="656400" cy="22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1300"/>
              </a:spcBef>
              <a:spcAft>
                <a:spcPts val="130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EB50A6BA-72C6-40D1-9959-7A5BB69EE119}"/>
              </a:ext>
            </a:extLst>
          </p:cNvPr>
          <p:cNvSpPr/>
          <p:nvPr/>
        </p:nvSpPr>
        <p:spPr>
          <a:xfrm>
            <a:off x="1488568" y="1062167"/>
            <a:ext cx="21825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800" b="1" dirty="0">
                <a:solidFill>
                  <a:srgbClr val="00B0F0"/>
                </a:solidFill>
              </a:rPr>
              <a:t>Autoridad- Responsabilidad</a:t>
            </a:r>
            <a:endParaRPr lang="es-CL" sz="1800" dirty="0">
              <a:solidFill>
                <a:srgbClr val="00B0F0"/>
              </a:solidFill>
            </a:endParaRP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3BD052E5-F6D9-4965-B3B7-E95F7258C68E}"/>
              </a:ext>
            </a:extLst>
          </p:cNvPr>
          <p:cNvCxnSpPr>
            <a:cxnSpLocks/>
          </p:cNvCxnSpPr>
          <p:nvPr/>
        </p:nvCxnSpPr>
        <p:spPr>
          <a:xfrm>
            <a:off x="3567691" y="1303674"/>
            <a:ext cx="0" cy="3082281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7C0BFE3D-54FB-407A-81D2-E2977CBF53F4}"/>
              </a:ext>
            </a:extLst>
          </p:cNvPr>
          <p:cNvCxnSpPr>
            <a:cxnSpLocks/>
          </p:cNvCxnSpPr>
          <p:nvPr/>
        </p:nvCxnSpPr>
        <p:spPr>
          <a:xfrm>
            <a:off x="5472903" y="1303675"/>
            <a:ext cx="0" cy="304140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Rectángulo 11">
            <a:extLst>
              <a:ext uri="{FF2B5EF4-FFF2-40B4-BE49-F238E27FC236}">
                <a16:creationId xmlns:a16="http://schemas.microsoft.com/office/drawing/2014/main" id="{90AE3258-2B75-4984-A590-B3CAA0E3B133}"/>
              </a:ext>
            </a:extLst>
          </p:cNvPr>
          <p:cNvSpPr/>
          <p:nvPr/>
        </p:nvSpPr>
        <p:spPr>
          <a:xfrm>
            <a:off x="3571026" y="1093884"/>
            <a:ext cx="19685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800" b="1" dirty="0">
                <a:solidFill>
                  <a:srgbClr val="00B050"/>
                </a:solidFill>
              </a:rPr>
              <a:t>Tramo de control</a:t>
            </a:r>
            <a:endParaRPr lang="es-CL" sz="1800" dirty="0">
              <a:solidFill>
                <a:srgbClr val="00B050"/>
              </a:solidFill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E81AA6AA-9DC5-492A-95B0-27E6D6D2AD01}"/>
              </a:ext>
            </a:extLst>
          </p:cNvPr>
          <p:cNvSpPr/>
          <p:nvPr/>
        </p:nvSpPr>
        <p:spPr>
          <a:xfrm>
            <a:off x="5653347" y="1243644"/>
            <a:ext cx="17881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800" b="1" dirty="0">
                <a:solidFill>
                  <a:schemeClr val="accent5">
                    <a:lumMod val="75000"/>
                  </a:schemeClr>
                </a:solidFill>
              </a:rPr>
              <a:t>Coordinación</a:t>
            </a:r>
            <a:endParaRPr lang="es-CL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88AE5C16-E8E1-43F6-92EE-7E039F54B8D7}"/>
              </a:ext>
            </a:extLst>
          </p:cNvPr>
          <p:cNvCxnSpPr>
            <a:cxnSpLocks/>
          </p:cNvCxnSpPr>
          <p:nvPr/>
        </p:nvCxnSpPr>
        <p:spPr>
          <a:xfrm>
            <a:off x="2104602" y="1773911"/>
            <a:ext cx="5178055" cy="0"/>
          </a:xfrm>
          <a:prstGeom prst="line">
            <a:avLst/>
          </a:prstGeom>
          <a:ln w="19050"/>
          <a:effec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3 CuadroTexto">
            <a:extLst>
              <a:ext uri="{FF2B5EF4-FFF2-40B4-BE49-F238E27FC236}">
                <a16:creationId xmlns:a16="http://schemas.microsoft.com/office/drawing/2014/main" id="{B84933DA-43A2-4752-86C6-9A913F924E12}"/>
              </a:ext>
            </a:extLst>
          </p:cNvPr>
          <p:cNvSpPr txBox="1"/>
          <p:nvPr/>
        </p:nvSpPr>
        <p:spPr>
          <a:xfrm>
            <a:off x="1297236" y="1904738"/>
            <a:ext cx="2270455" cy="230832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CL" sz="1600" dirty="0">
                <a:solidFill>
                  <a:srgbClr val="002060"/>
                </a:solidFill>
              </a:rPr>
              <a:t>Autoridad le corresponde una responsabilidad.</a:t>
            </a:r>
          </a:p>
          <a:p>
            <a:pPr marL="285750" indent="-285750">
              <a:buFontTx/>
              <a:buChar char="-"/>
            </a:pPr>
            <a:endParaRPr lang="es-CL" sz="1600" dirty="0">
              <a:solidFill>
                <a:srgbClr val="002060"/>
              </a:solidFill>
            </a:endParaRPr>
          </a:p>
          <a:p>
            <a:pPr marL="285750" indent="-285750">
              <a:buFontTx/>
              <a:buChar char="-"/>
            </a:pPr>
            <a:r>
              <a:rPr lang="es-CL" sz="1600" dirty="0">
                <a:solidFill>
                  <a:srgbClr val="002060"/>
                </a:solidFill>
              </a:rPr>
              <a:t>Pero necesaria la confianza con el jefe, para que los empleados realicen sus funciones.</a:t>
            </a:r>
          </a:p>
        </p:txBody>
      </p:sp>
      <p:sp>
        <p:nvSpPr>
          <p:cNvPr id="16" name="3 CuadroTexto">
            <a:extLst>
              <a:ext uri="{FF2B5EF4-FFF2-40B4-BE49-F238E27FC236}">
                <a16:creationId xmlns:a16="http://schemas.microsoft.com/office/drawing/2014/main" id="{2B7B9869-F9A3-4EAD-8038-5F78D79F35BE}"/>
              </a:ext>
            </a:extLst>
          </p:cNvPr>
          <p:cNvSpPr txBox="1"/>
          <p:nvPr/>
        </p:nvSpPr>
        <p:spPr>
          <a:xfrm>
            <a:off x="3634395" y="1920084"/>
            <a:ext cx="1771805" cy="107721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s-CL" sz="1600" dirty="0">
                <a:solidFill>
                  <a:srgbClr val="002060"/>
                </a:solidFill>
              </a:rPr>
              <a:t>- Se refiere a la organización jerárquica de forma vertical.</a:t>
            </a:r>
          </a:p>
        </p:txBody>
      </p:sp>
      <p:sp>
        <p:nvSpPr>
          <p:cNvPr id="17" name="3 CuadroTexto">
            <a:extLst>
              <a:ext uri="{FF2B5EF4-FFF2-40B4-BE49-F238E27FC236}">
                <a16:creationId xmlns:a16="http://schemas.microsoft.com/office/drawing/2014/main" id="{39F0134B-DDDA-4FBF-9CD8-43321C29D360}"/>
              </a:ext>
            </a:extLst>
          </p:cNvPr>
          <p:cNvSpPr txBox="1"/>
          <p:nvPr/>
        </p:nvSpPr>
        <p:spPr>
          <a:xfrm>
            <a:off x="5539606" y="1963285"/>
            <a:ext cx="1811342" cy="113877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s-CL" sz="1700" dirty="0">
                <a:solidFill>
                  <a:srgbClr val="002060"/>
                </a:solidFill>
              </a:rPr>
              <a:t>- Organizar los departamentos para lograr objetivos.</a:t>
            </a:r>
          </a:p>
        </p:txBody>
      </p:sp>
      <p:sp>
        <p:nvSpPr>
          <p:cNvPr id="18" name="3 CuadroTexto">
            <a:extLst>
              <a:ext uri="{FF2B5EF4-FFF2-40B4-BE49-F238E27FC236}">
                <a16:creationId xmlns:a16="http://schemas.microsoft.com/office/drawing/2014/main" id="{8A27EBB3-B7A0-4FA2-B11C-77539296A76C}"/>
              </a:ext>
            </a:extLst>
          </p:cNvPr>
          <p:cNvSpPr txBox="1"/>
          <p:nvPr/>
        </p:nvSpPr>
        <p:spPr>
          <a:xfrm>
            <a:off x="2012851" y="413498"/>
            <a:ext cx="5768008" cy="44627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s-CL" sz="2300" b="1" u="sng" dirty="0">
                <a:solidFill>
                  <a:srgbClr val="0070C0"/>
                </a:solidFill>
              </a:rPr>
              <a:t>PRINCIPIOS DE LA PLANEACIÓN</a:t>
            </a:r>
          </a:p>
        </p:txBody>
      </p:sp>
    </p:spTree>
    <p:extLst>
      <p:ext uri="{BB962C8B-B14F-4D97-AF65-F5344CB8AC3E}">
        <p14:creationId xmlns:p14="http://schemas.microsoft.com/office/powerpoint/2010/main" val="1248590552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778</TotalTime>
  <Words>643</Words>
  <Application>Microsoft Office PowerPoint</Application>
  <PresentationFormat>Presentación en pantalla (16:9)</PresentationFormat>
  <Paragraphs>99</Paragraphs>
  <Slides>16</Slides>
  <Notes>16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0" baseType="lpstr">
      <vt:lpstr>Times</vt:lpstr>
      <vt:lpstr>Segoe UI</vt:lpstr>
      <vt:lpstr>Arial</vt:lpstr>
      <vt:lpstr>Simple Light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YINCANA CULTURAL  Aprendizaje interdisciplinario</dc:title>
  <dc:creator>equipo3</dc:creator>
  <cp:lastModifiedBy>Cristian Danoun</cp:lastModifiedBy>
  <cp:revision>144</cp:revision>
  <dcterms:modified xsi:type="dcterms:W3CDTF">2020-10-03T19:28:51Z</dcterms:modified>
</cp:coreProperties>
</file>