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6" r:id="rId3"/>
    <p:sldId id="262" r:id="rId4"/>
    <p:sldId id="266" r:id="rId5"/>
    <p:sldId id="284" r:id="rId6"/>
    <p:sldId id="285" r:id="rId7"/>
    <p:sldId id="267" r:id="rId8"/>
    <p:sldId id="287" r:id="rId9"/>
    <p:sldId id="270" r:id="rId10"/>
    <p:sldId id="269" r:id="rId11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13"/>
      <p:bold r:id="rId14"/>
      <p:italic r:id="rId15"/>
      <p:boldItalic r:id="rId16"/>
    </p:embeddedFont>
    <p:embeddedFont>
      <p:font typeface="Times" panose="02020603050405020304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233A309-8F93-4EE2-9CEF-BFC97C4FF79B}">
          <p14:sldIdLst>
            <p14:sldId id="256"/>
          </p14:sldIdLst>
        </p14:section>
        <p14:section name="Sección sin título" id="{4CD48083-BEF6-4644-89E3-473EFC85FB77}">
          <p14:sldIdLst>
            <p14:sldId id="286"/>
            <p14:sldId id="262"/>
            <p14:sldId id="266"/>
            <p14:sldId id="284"/>
            <p14:sldId id="285"/>
            <p14:sldId id="267"/>
            <p14:sldId id="287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pos="3069">
          <p15:clr>
            <a:srgbClr val="A4A3A4"/>
          </p15:clr>
        </p15:guide>
        <p15:guide id="2" orient="horz" pos="2884">
          <p15:clr>
            <a:srgbClr val="9AA0A6"/>
          </p15:clr>
        </p15:guide>
        <p15:guide id="3" pos="227">
          <p15:clr>
            <a:srgbClr val="9AA0A6"/>
          </p15:clr>
        </p15:guide>
        <p15:guide id="4" pos="5556">
          <p15:clr>
            <a:srgbClr val="9AA0A6"/>
          </p15:clr>
        </p15:guide>
        <p15:guide id="5" orient="horz" pos="1196">
          <p15:clr>
            <a:srgbClr val="9AA0A6"/>
          </p15:clr>
        </p15:guide>
        <p15:guide id="6" orient="horz" pos="1668">
          <p15:clr>
            <a:srgbClr val="9AA0A6"/>
          </p15:clr>
        </p15:guide>
        <p15:guide id="7" orient="horz" pos="2238">
          <p15:clr>
            <a:srgbClr val="9AA0A6"/>
          </p15:clr>
        </p15:guide>
        <p15:guide id="8" orient="horz" pos="2565">
          <p15:clr>
            <a:srgbClr val="9AA0A6"/>
          </p15:clr>
        </p15:guide>
        <p15:guide id="9" orient="horz" pos="3132">
          <p15:clr>
            <a:srgbClr val="9AA0A6"/>
          </p15:clr>
        </p15:guide>
        <p15:guide id="10" pos="751">
          <p15:clr>
            <a:srgbClr val="9AA0A6"/>
          </p15:clr>
        </p15:guide>
        <p15:guide id="11" pos="5228">
          <p15:clr>
            <a:srgbClr val="9AA0A6"/>
          </p15:clr>
        </p15:guide>
        <p15:guide id="12" orient="horz" pos="680">
          <p15:clr>
            <a:srgbClr val="9AA0A6"/>
          </p15:clr>
        </p15:guide>
        <p15:guide id="13" orient="horz" pos="204">
          <p15:clr>
            <a:srgbClr val="9AA0A6"/>
          </p15:clr>
        </p15:guide>
        <p15:guide id="14" pos="911">
          <p15:clr>
            <a:srgbClr val="9AA0A6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+XDlNE0hhjD3GmxP+WU9q/o4W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660E40-7D8B-46B3-9F43-E7BD5659BC6A}">
  <a:tblStyle styleId="{16660E40-7D8B-46B3-9F43-E7BD5659BC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pos="3069"/>
        <p:guide orient="horz" pos="2884"/>
        <p:guide pos="227"/>
        <p:guide pos="5556"/>
        <p:guide orient="horz" pos="1196"/>
        <p:guide orient="horz" pos="1668"/>
        <p:guide orient="horz" pos="2238"/>
        <p:guide orient="horz" pos="2565"/>
        <p:guide orient="horz" pos="3132"/>
        <p:guide pos="751"/>
        <p:guide pos="5228"/>
        <p:guide orient="horz" pos="680"/>
        <p:guide orient="horz" pos="204"/>
        <p:guide pos="9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309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55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92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65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843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37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116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6344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2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l="17176" t="4666" r="13866" b="2902"/>
          <a:stretch/>
        </p:blipFill>
        <p:spPr>
          <a:xfrm rot="5400000" flipH="1">
            <a:off x="4619250" y="-231213"/>
            <a:ext cx="69250" cy="7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1">
            <a:extLst>
              <a:ext uri="{FF2B5EF4-FFF2-40B4-BE49-F238E27FC236}">
                <a16:creationId xmlns:a16="http://schemas.microsoft.com/office/drawing/2014/main" id="{ACBC2521-B1EE-4D95-84EC-1DFD9F24525B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392865" y="3467205"/>
            <a:ext cx="6915084" cy="126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NIVEL:</a:t>
            </a:r>
            <a:r>
              <a:rPr kumimoji="0" lang="es-CL" alt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altLang="es-CL" sz="1400" dirty="0">
                <a:solidFill>
                  <a:srgbClr val="0070C0"/>
                </a:solidFill>
              </a:rPr>
              <a:t>III Y </a:t>
            </a:r>
            <a:r>
              <a:rPr lang="es-CL" altLang="es-CL" sz="1400" dirty="0" err="1">
                <a:solidFill>
                  <a:srgbClr val="0070C0"/>
                </a:solidFill>
              </a:rPr>
              <a:t>IV°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DOCENTE: </a:t>
            </a:r>
            <a:r>
              <a:rPr lang="es-CL" altLang="es-CL" sz="1400" dirty="0">
                <a:solidFill>
                  <a:srgbClr val="0070C0"/>
                </a:solidFill>
              </a:rPr>
              <a:t>CRISTIAN DANOUN</a:t>
            </a:r>
          </a:p>
          <a:p>
            <a:pPr marL="0" indent="0" algn="l">
              <a:spcBef>
                <a:spcPct val="0"/>
              </a:spcBef>
              <a:buClrTx/>
              <a:buSzTx/>
              <a:buNone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UNIDAD: </a:t>
            </a:r>
            <a:r>
              <a:rPr lang="es-CL" altLang="es-CL" sz="1400" dirty="0">
                <a:solidFill>
                  <a:srgbClr val="0070C0"/>
                </a:solidFill>
              </a:rPr>
              <a:t>TALLER 10</a:t>
            </a:r>
          </a:p>
          <a:p>
            <a:pPr marL="0" indent="0" algn="l">
              <a:spcBef>
                <a:spcPct val="0"/>
              </a:spcBef>
              <a:buClrTx/>
              <a:buSzTx/>
              <a:buNone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TEMA: </a:t>
            </a:r>
            <a:r>
              <a:rPr lang="es-CL" altLang="es-CL" sz="1400" dirty="0">
                <a:solidFill>
                  <a:srgbClr val="0070C0"/>
                </a:solidFill>
              </a:rPr>
              <a:t>ESTADÍSTICA</a:t>
            </a:r>
          </a:p>
          <a:p>
            <a:pPr marL="0" indent="0" algn="l">
              <a:spcBef>
                <a:spcPct val="0"/>
              </a:spcBef>
              <a:buClrTx/>
              <a:buSzTx/>
              <a:buNone/>
              <a:defRPr/>
            </a:pPr>
            <a:r>
              <a:rPr lang="es-CL" altLang="es-CL" sz="1400" b="1" noProof="0" dirty="0">
                <a:solidFill>
                  <a:srgbClr val="0070C0"/>
                </a:solidFill>
              </a:rPr>
              <a:t>FECHA ENTREGA MAX: </a:t>
            </a:r>
            <a:r>
              <a:rPr lang="es-CL" altLang="es-CL" sz="1400" dirty="0">
                <a:solidFill>
                  <a:srgbClr val="0070C0"/>
                </a:solidFill>
              </a:rPr>
              <a:t> 31 Octubre</a:t>
            </a:r>
            <a:endParaRPr kumimoji="0" lang="es-CL" altLang="es-CL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17038" y="1467519"/>
            <a:ext cx="5825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000" b="1" dirty="0">
                <a:solidFill>
                  <a:srgbClr val="0070C0"/>
                </a:solidFill>
              </a:rPr>
              <a:t>ASIGNATURA: MATEMÁTICAS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8650D585-6B22-49C6-A3BE-303E4873B84F}"/>
              </a:ext>
            </a:extLst>
          </p:cNvPr>
          <p:cNvSpPr txBox="1"/>
          <p:nvPr/>
        </p:nvSpPr>
        <p:spPr>
          <a:xfrm>
            <a:off x="1392865" y="2421665"/>
            <a:ext cx="729393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OBJETIVO DE LA CLASE : APLICAR ESTADÍSTICA BÁSICA DE FORMA PERSEVERANTE.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5DDC2185-0395-497F-A35D-EB721B9FBE26}"/>
              </a:ext>
            </a:extLst>
          </p:cNvPr>
          <p:cNvSpPr txBox="1"/>
          <p:nvPr/>
        </p:nvSpPr>
        <p:spPr>
          <a:xfrm>
            <a:off x="1366851" y="3063074"/>
            <a:ext cx="641029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00B0F0"/>
                </a:solidFill>
              </a:rPr>
              <a:t>PROPÓSITO: ¡CREE EN TI, TÚ PUEDES HACERLO!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769990" y="312922"/>
            <a:ext cx="130035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300" b="1" u="sng" dirty="0">
                <a:solidFill>
                  <a:srgbClr val="0070C0"/>
                </a:solidFill>
              </a:rPr>
              <a:t>CIERRE</a:t>
            </a: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1ACB31EC-926A-4446-B35F-887E69D2A48B}"/>
              </a:ext>
            </a:extLst>
          </p:cNvPr>
          <p:cNvSpPr txBox="1"/>
          <p:nvPr/>
        </p:nvSpPr>
        <p:spPr>
          <a:xfrm>
            <a:off x="214014" y="1540704"/>
            <a:ext cx="2321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rgbClr val="0070C0"/>
                </a:solidFill>
              </a:rPr>
              <a:t>¿En qué escalón te encuentras hoy día? ¿Por qué?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2F170C-5A57-4870-B7D0-37092C109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040" y="1115828"/>
            <a:ext cx="5429250" cy="3714750"/>
          </a:xfrm>
          <a:prstGeom prst="rect">
            <a:avLst/>
          </a:prstGeom>
        </p:spPr>
      </p:pic>
      <p:sp>
        <p:nvSpPr>
          <p:cNvPr id="10" name="3 CuadroTexto">
            <a:extLst>
              <a:ext uri="{FF2B5EF4-FFF2-40B4-BE49-F238E27FC236}">
                <a16:creationId xmlns:a16="http://schemas.microsoft.com/office/drawing/2014/main" id="{9D528D28-44A5-429D-8243-78367932BA0A}"/>
              </a:ext>
            </a:extLst>
          </p:cNvPr>
          <p:cNvSpPr txBox="1"/>
          <p:nvPr/>
        </p:nvSpPr>
        <p:spPr>
          <a:xfrm>
            <a:off x="118632" y="4346288"/>
            <a:ext cx="1805861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2000" b="1" dirty="0">
                <a:solidFill>
                  <a:schemeClr val="tx1"/>
                </a:solidFill>
              </a:rPr>
              <a:t>¡CREE EN TÍ!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E3EF46D8-806A-4100-9080-7502D3C72D41}"/>
              </a:ext>
            </a:extLst>
          </p:cNvPr>
          <p:cNvSpPr txBox="1"/>
          <p:nvPr/>
        </p:nvSpPr>
        <p:spPr>
          <a:xfrm>
            <a:off x="118632" y="2571750"/>
            <a:ext cx="2830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i="1" dirty="0">
                <a:solidFill>
                  <a:srgbClr val="FF0066"/>
                </a:solidFill>
              </a:rPr>
              <a:t>*AUTOEVALÚATE</a:t>
            </a:r>
          </a:p>
        </p:txBody>
      </p:sp>
    </p:spTree>
    <p:extLst>
      <p:ext uri="{BB962C8B-B14F-4D97-AF65-F5344CB8AC3E}">
        <p14:creationId xmlns:p14="http://schemas.microsoft.com/office/powerpoint/2010/main" val="342297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93B04ADC-4EB2-4A9A-834D-5D94848CFD6A}"/>
              </a:ext>
            </a:extLst>
          </p:cNvPr>
          <p:cNvSpPr txBox="1"/>
          <p:nvPr/>
        </p:nvSpPr>
        <p:spPr>
          <a:xfrm>
            <a:off x="7198334" y="304800"/>
            <a:ext cx="149919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¡TÚ PUEDES!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6AC8E205-0819-49E1-BB0D-AB9F3B337853}"/>
              </a:ext>
            </a:extLst>
          </p:cNvPr>
          <p:cNvSpPr txBox="1"/>
          <p:nvPr/>
        </p:nvSpPr>
        <p:spPr>
          <a:xfrm>
            <a:off x="2977682" y="304800"/>
            <a:ext cx="3188635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RECORDATORIO*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3FCF208-A46F-4617-A9A0-C9DAFE7F4CB7}"/>
              </a:ext>
            </a:extLst>
          </p:cNvPr>
          <p:cNvSpPr/>
          <p:nvPr/>
        </p:nvSpPr>
        <p:spPr>
          <a:xfrm>
            <a:off x="1596317" y="1031075"/>
            <a:ext cx="49322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rgbClr val="002060"/>
                </a:solidFill>
              </a:rPr>
              <a:t>*DEBEN REALIZAR:</a:t>
            </a:r>
            <a:endParaRPr lang="es-CL" sz="1600" dirty="0">
              <a:solidFill>
                <a:srgbClr val="002060"/>
              </a:solidFill>
            </a:endParaRPr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F586847A-D266-4431-AF0B-2189D71DD2EB}"/>
              </a:ext>
            </a:extLst>
          </p:cNvPr>
          <p:cNvSpPr txBox="1"/>
          <p:nvPr/>
        </p:nvSpPr>
        <p:spPr>
          <a:xfrm>
            <a:off x="1596317" y="1714246"/>
            <a:ext cx="3326557" cy="2031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800" dirty="0">
                <a:solidFill>
                  <a:srgbClr val="002060"/>
                </a:solidFill>
              </a:rPr>
              <a:t>1) HAZ AHORA.</a:t>
            </a:r>
          </a:p>
          <a:p>
            <a:endParaRPr lang="es-CL" sz="1800" dirty="0">
              <a:solidFill>
                <a:srgbClr val="002060"/>
              </a:solidFill>
            </a:endParaRPr>
          </a:p>
          <a:p>
            <a:r>
              <a:rPr lang="es-CL" sz="1800" dirty="0">
                <a:solidFill>
                  <a:srgbClr val="002060"/>
                </a:solidFill>
              </a:rPr>
              <a:t>2) ACTIVIDAD 1.</a:t>
            </a:r>
          </a:p>
          <a:p>
            <a:endParaRPr lang="es-CL" sz="1800" dirty="0">
              <a:solidFill>
                <a:srgbClr val="002060"/>
              </a:solidFill>
            </a:endParaRPr>
          </a:p>
          <a:p>
            <a:r>
              <a:rPr lang="es-CL" sz="1800" dirty="0">
                <a:solidFill>
                  <a:srgbClr val="002060"/>
                </a:solidFill>
              </a:rPr>
              <a:t>3) METACOGNICIÓN.</a:t>
            </a:r>
          </a:p>
          <a:p>
            <a:endParaRPr lang="es-CL" sz="1800" dirty="0">
              <a:solidFill>
                <a:srgbClr val="002060"/>
              </a:solidFill>
            </a:endParaRPr>
          </a:p>
          <a:p>
            <a:r>
              <a:rPr lang="es-CL" sz="1800" dirty="0">
                <a:solidFill>
                  <a:srgbClr val="002060"/>
                </a:solidFill>
              </a:rPr>
              <a:t>4) CIERRE.</a:t>
            </a:r>
            <a:endParaRPr lang="es-CL" sz="2000" dirty="0">
              <a:solidFill>
                <a:srgbClr val="002060"/>
              </a:solidFill>
            </a:endParaRP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2578B34E-1B1A-46C5-807E-89450090E7A5}"/>
              </a:ext>
            </a:extLst>
          </p:cNvPr>
          <p:cNvSpPr txBox="1"/>
          <p:nvPr/>
        </p:nvSpPr>
        <p:spPr>
          <a:xfrm>
            <a:off x="2977682" y="4259465"/>
            <a:ext cx="2934586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002060"/>
                </a:solidFill>
              </a:rPr>
              <a:t>* </a:t>
            </a:r>
            <a:r>
              <a:rPr lang="es-CL" sz="1600" b="1" u="sng" dirty="0">
                <a:solidFill>
                  <a:srgbClr val="FF0066"/>
                </a:solidFill>
              </a:rPr>
              <a:t>OJO</a:t>
            </a:r>
            <a:r>
              <a:rPr lang="es-CL" sz="1600" b="1" dirty="0">
                <a:solidFill>
                  <a:srgbClr val="002060"/>
                </a:solidFill>
              </a:rPr>
              <a:t>: ¡No pierdan puntos chicos/as!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F305536-495C-4DBA-AC13-5D5F470CB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35" y="1576035"/>
            <a:ext cx="2588997" cy="242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6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93B04ADC-4EB2-4A9A-834D-5D94848CFD6A}"/>
              </a:ext>
            </a:extLst>
          </p:cNvPr>
          <p:cNvSpPr txBox="1"/>
          <p:nvPr/>
        </p:nvSpPr>
        <p:spPr>
          <a:xfrm>
            <a:off x="7198334" y="304800"/>
            <a:ext cx="149919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¡TÚ PUEDES!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6AC8E205-0819-49E1-BB0D-AB9F3B337853}"/>
              </a:ext>
            </a:extLst>
          </p:cNvPr>
          <p:cNvSpPr txBox="1"/>
          <p:nvPr/>
        </p:nvSpPr>
        <p:spPr>
          <a:xfrm>
            <a:off x="2977682" y="304800"/>
            <a:ext cx="3188635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HAZ AHORA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3FCF208-A46F-4617-A9A0-C9DAFE7F4CB7}"/>
              </a:ext>
            </a:extLst>
          </p:cNvPr>
          <p:cNvSpPr/>
          <p:nvPr/>
        </p:nvSpPr>
        <p:spPr>
          <a:xfrm>
            <a:off x="1575143" y="881982"/>
            <a:ext cx="6835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002060"/>
                </a:solidFill>
              </a:rPr>
              <a:t>*COMPLETE EL SIGUIENTE ESQUEMA CON LA DEFINICIÓN DE CADA UNO DE LOS CONCEPTOS NOMBRADOS: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F25126-8F74-4051-8E89-54EA156DD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045" y="1536108"/>
            <a:ext cx="5400675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92467" y="549873"/>
            <a:ext cx="4359066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200" b="1" u="sng" dirty="0">
                <a:solidFill>
                  <a:srgbClr val="0070C0"/>
                </a:solidFill>
              </a:rPr>
              <a:t>TABLAS DE FRECUENCIA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D53D9601-8DC2-4163-B6B4-914100871825}"/>
              </a:ext>
            </a:extLst>
          </p:cNvPr>
          <p:cNvSpPr txBox="1"/>
          <p:nvPr/>
        </p:nvSpPr>
        <p:spPr>
          <a:xfrm>
            <a:off x="7357731" y="319815"/>
            <a:ext cx="141413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¡MOTÍVATE!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69E4FA1-A1BC-48CE-817F-0F32DAE6E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71" y="1763370"/>
            <a:ext cx="6806601" cy="189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5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92467" y="319815"/>
            <a:ext cx="4359066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200" b="1" u="sng" dirty="0">
                <a:solidFill>
                  <a:srgbClr val="0070C0"/>
                </a:solidFill>
              </a:rPr>
              <a:t>EJEMPLO T.F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D53D9601-8DC2-4163-B6B4-914100871825}"/>
              </a:ext>
            </a:extLst>
          </p:cNvPr>
          <p:cNvSpPr txBox="1"/>
          <p:nvPr/>
        </p:nvSpPr>
        <p:spPr>
          <a:xfrm>
            <a:off x="7357731" y="319815"/>
            <a:ext cx="1095153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¡ÉXITO!</a:t>
            </a:r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7FDCEA10-5E98-4712-9058-BEF470ADF3BD}"/>
              </a:ext>
            </a:extLst>
          </p:cNvPr>
          <p:cNvSpPr txBox="1"/>
          <p:nvPr/>
        </p:nvSpPr>
        <p:spPr>
          <a:xfrm>
            <a:off x="5518298" y="4304256"/>
            <a:ext cx="2934586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002060"/>
                </a:solidFill>
              </a:rPr>
              <a:t>* </a:t>
            </a:r>
            <a:r>
              <a:rPr lang="es-CL" sz="1600" b="1" u="sng" dirty="0">
                <a:solidFill>
                  <a:srgbClr val="FF0066"/>
                </a:solidFill>
              </a:rPr>
              <a:t>OJO</a:t>
            </a:r>
            <a:r>
              <a:rPr lang="es-CL" sz="1600" b="1" dirty="0">
                <a:solidFill>
                  <a:srgbClr val="002060"/>
                </a:solidFill>
              </a:rPr>
              <a:t>: ACUMULADO ES “SUMATIVO”</a:t>
            </a:r>
          </a:p>
        </p:txBody>
      </p:sp>
      <p:pic>
        <p:nvPicPr>
          <p:cNvPr id="2050" name="Picture 2" descr="Tu profesor de Estadística | Clases particulares - Definiciones y ejemplos  de una distribución de frecuencia">
            <a:extLst>
              <a:ext uri="{FF2B5EF4-FFF2-40B4-BE49-F238E27FC236}">
                <a16:creationId xmlns:a16="http://schemas.microsoft.com/office/drawing/2014/main" id="{79949B85-1B07-410B-84D3-4A7C1225A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65" y="1428970"/>
            <a:ext cx="6213697" cy="23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51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92467" y="319815"/>
            <a:ext cx="4359066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200" b="1" u="sng" dirty="0">
                <a:solidFill>
                  <a:srgbClr val="0070C0"/>
                </a:solidFill>
              </a:rPr>
              <a:t>TIPOS DE GRÁFICOS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D53D9601-8DC2-4163-B6B4-914100871825}"/>
              </a:ext>
            </a:extLst>
          </p:cNvPr>
          <p:cNvSpPr txBox="1"/>
          <p:nvPr/>
        </p:nvSpPr>
        <p:spPr>
          <a:xfrm>
            <a:off x="7357731" y="319815"/>
            <a:ext cx="141413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¡MOTÍVATE!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F676B1-FA7E-454A-9B5D-551994984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746" y="837313"/>
            <a:ext cx="5114925" cy="19240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9671862-6BC8-43E5-8A3D-E77A370D8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323" y="2975563"/>
            <a:ext cx="50482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4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77682" y="167322"/>
            <a:ext cx="3188635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ACTIVIDAD 1 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DC9C3A8C-949A-4124-BC17-DFFBAC3E5CF0}"/>
              </a:ext>
            </a:extLst>
          </p:cNvPr>
          <p:cNvSpPr txBox="1"/>
          <p:nvPr/>
        </p:nvSpPr>
        <p:spPr>
          <a:xfrm>
            <a:off x="1464044" y="677757"/>
            <a:ext cx="6645522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s-CL" sz="1600" dirty="0">
                <a:solidFill>
                  <a:srgbClr val="002060"/>
                </a:solidFill>
              </a:rPr>
              <a:t>*Resuelva los siguientes ejercicios: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99B29FA-0C12-4486-AB56-C8A2EEE8A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993" y="1160943"/>
            <a:ext cx="5133975" cy="3714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531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77682" y="167322"/>
            <a:ext cx="3188635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ACTIVIDAD 1 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DC9C3A8C-949A-4124-BC17-DFFBAC3E5CF0}"/>
              </a:ext>
            </a:extLst>
          </p:cNvPr>
          <p:cNvSpPr txBox="1"/>
          <p:nvPr/>
        </p:nvSpPr>
        <p:spPr>
          <a:xfrm>
            <a:off x="1464044" y="677757"/>
            <a:ext cx="6645522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s-CL" sz="1600" dirty="0">
                <a:solidFill>
                  <a:srgbClr val="002060"/>
                </a:solidFill>
              </a:rPr>
              <a:t>*Resuelva los siguientes ejercicios: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555590-F8E4-4E63-BA85-9F54CE691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800" y="1507276"/>
            <a:ext cx="5711466" cy="27032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385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19116" y="249125"/>
            <a:ext cx="272382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300" b="1" u="sng" dirty="0">
                <a:solidFill>
                  <a:srgbClr val="0070C0"/>
                </a:solidFill>
              </a:rPr>
              <a:t>METACOGNICIÓN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F0160D-B312-4ACF-8FA8-8DBA45ACB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448" y="780613"/>
            <a:ext cx="4701442" cy="4113762"/>
          </a:xfrm>
          <a:prstGeom prst="rect">
            <a:avLst/>
          </a:prstGeom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id="{4472CCAD-59F1-4F45-A86B-D3CFD6884212}"/>
              </a:ext>
            </a:extLst>
          </p:cNvPr>
          <p:cNvSpPr txBox="1"/>
          <p:nvPr/>
        </p:nvSpPr>
        <p:spPr>
          <a:xfrm>
            <a:off x="127591" y="1417588"/>
            <a:ext cx="2721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i="1" dirty="0">
                <a:solidFill>
                  <a:srgbClr val="0070C0"/>
                </a:solidFill>
              </a:rPr>
              <a:t>* </a:t>
            </a:r>
            <a:r>
              <a:rPr lang="es-CL" sz="2000" dirty="0">
                <a:solidFill>
                  <a:srgbClr val="0070C0"/>
                </a:solidFill>
              </a:rPr>
              <a:t>Responde las siguientes preguntas:</a:t>
            </a:r>
          </a:p>
        </p:txBody>
      </p:sp>
    </p:spTree>
    <p:extLst>
      <p:ext uri="{BB962C8B-B14F-4D97-AF65-F5344CB8AC3E}">
        <p14:creationId xmlns:p14="http://schemas.microsoft.com/office/powerpoint/2010/main" val="125421997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181</Words>
  <Application>Microsoft Office PowerPoint</Application>
  <PresentationFormat>Presentación en pantalla (16:9)</PresentationFormat>
  <Paragraphs>39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Segoe UI</vt:lpstr>
      <vt:lpstr>Arial</vt:lpstr>
      <vt:lpstr>Times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YINCANA CULTURAL  Aprendizaje interdisciplinario</dc:title>
  <dc:creator>equipo3</dc:creator>
  <cp:lastModifiedBy>Cristian Danoun</cp:lastModifiedBy>
  <cp:revision>155</cp:revision>
  <dcterms:modified xsi:type="dcterms:W3CDTF">2020-10-20T15:40:57Z</dcterms:modified>
</cp:coreProperties>
</file>