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comments/comment4.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5.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embeddedFontLst>
    <p:embeddedFont>
      <p:font typeface="Architects Daughter" panose="020B0604020202020204" charset="0"/>
      <p:regular r:id="rId33"/>
    </p:embeddedFont>
    <p:embeddedFont>
      <p:font typeface="Bree Serif" panose="020B0604020202020204" charset="0"/>
      <p:regular r:id="rId34"/>
    </p:embeddedFont>
    <p:embeddedFont>
      <p:font typeface="Calibri" panose="020F0502020204030204" pitchFamily="34" charset="0"/>
      <p:regular r:id="rId35"/>
      <p:bold r:id="rId36"/>
      <p:italic r:id="rId37"/>
      <p:boldItalic r:id="rId38"/>
    </p:embeddedFont>
    <p:embeddedFont>
      <p:font typeface="Caveat" panose="020B0604020202020204" charset="0"/>
      <p:regular r:id="rId39"/>
      <p:bold r:id="rId40"/>
    </p:embeddedFont>
    <p:embeddedFont>
      <p:font typeface="Comic Sans MS" panose="030F0702030302020204" pitchFamily="66" charset="0"/>
      <p:regular r:id="rId41"/>
      <p:bold r:id="rId42"/>
      <p:italic r:id="rId43"/>
      <p:boldItalic r:id="rId44"/>
    </p:embeddedFont>
    <p:embeddedFont>
      <p:font typeface="Lobster" panose="020B0604020202020204" charset="0"/>
      <p:regular r:id="rId45"/>
    </p:embeddedFont>
    <p:embeddedFont>
      <p:font typeface="Merriweather" panose="020B0604020202020204" charset="0"/>
      <p:regular r:id="rId46"/>
      <p:bold r:id="rId47"/>
      <p:italic r:id="rId48"/>
      <p:boldItalic r:id="rId49"/>
    </p:embeddedFont>
    <p:embeddedFont>
      <p:font typeface="Montserrat" panose="020B0604020202020204" charset="0"/>
      <p:regular r:id="rId50"/>
      <p:bold r:id="rId51"/>
      <p:italic r:id="rId52"/>
      <p:boldItalic r:id="rId53"/>
    </p:embeddedFont>
    <p:embeddedFont>
      <p:font typeface="Nunito" panose="020B0604020202020204" charset="0"/>
      <p:regular r:id="rId54"/>
      <p:bold r:id="rId55"/>
      <p:italic r:id="rId56"/>
      <p:boldItalic r:id="rId57"/>
    </p:embeddedFont>
    <p:embeddedFont>
      <p:font typeface="Roboto" panose="020B0604020202020204" charset="0"/>
      <p:regular r:id="rId58"/>
      <p:bold r:id="rId59"/>
      <p:italic r:id="rId60"/>
      <p:boldItalic r:id="rId61"/>
    </p:embeddedFont>
    <p:embeddedFont>
      <p:font typeface="Roboto Black" panose="020B0604020202020204" charset="0"/>
      <p:bold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83">
          <p15:clr>
            <a:srgbClr val="A4A3A4"/>
          </p15:clr>
        </p15:guide>
        <p15:guide id="2" pos="378">
          <p15:clr>
            <a:srgbClr val="A4A3A4"/>
          </p15:clr>
        </p15:guide>
        <p15:guide id="3" orient="horz">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ena Riveros"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E5FDC3-1344-41C1-AF3D-BF4B4ADD9981}">
  <a:tblStyle styleId="{90E5FDC3-1344-41C1-AF3D-BF4B4ADD99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AEED366-41AE-4A12-8161-D9BCBA3A552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guide orient="horz" pos="583"/>
        <p:guide pos="378"/>
        <p:guide orient="horz"/>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3-11T14:05:25.187" idx="1">
    <p:pos x="6000" y="0"/>
    <p:text>Chicas en esta parte adecué las instrucciones para orientar mejor a l@s estudiantes en el desarrollo de su trabajo y quedara más ordenado. lo cambié por indicaciones más detalladas.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3-11T14:09:37.542" idx="2">
    <p:pos x="6000" y="0"/>
    <p:text>Acá me parece una buena opción colocar los objetivos de cada asignatura, con el fin de que les quede claro, tanto a ellos como a los padres de qué es lo que están trabajando con cada actividad. ya estaba el de inglés y trasladé el de religión. los otros no están puestos. no sé si les parece?? o prefieren colocarlos cada una en su actividad??</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1-03-11T14:12:33.693" idx="3">
    <p:pos x="6000" y="0"/>
    <p:text>En esta diapo, dejé sólo la técnica de pop-up (para que quedara bien claro en qué consiste la técnica) y la actividad como tal, la cambié a la otra diapo. para que quedara más ordenadito y claro.</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1-03-11T14:13:38.745" idx="4">
    <p:pos x="6000" y="0"/>
    <p:text>lLa técnica del pop-up quedó exlicada en la diapo anterior y de aquí parte la actividad a realizar..</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1-03-11T14:41:20.283" idx="5">
    <p:pos x="6000" y="0"/>
    <p:text>creo que en la tabla de indicadores, se debiese tener el mismo formato... si se ocupan números para los indicadores, que todas las asignaturas sean con número,  si van a separar por cuadro, que todas las asignaturas sean separadas por cuadros... para que quede mas uniforme.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34e1107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c34e1107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53d9dbd7e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53d9dbd7e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c3001eb9e8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c3001eb9e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c53d9dbd7e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c53d9dbd7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53d9dbd7e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53d9dbd7e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c53d9dbd7e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c53d9dbd7e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53d9dbd7e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53d9dbd7e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c53d9dbd7e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c53d9dbd7e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f2686b987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bf2686b987_1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bf2686b987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bf2686b987_1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bf6c23643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bf6c23643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f2686b987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bf2686b987_1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bf2686b987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bf2686b987_1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c6a0363bd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c6a0363bd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c6a0363bdd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c6a0363bdd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c6a0363bdd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c6a0363bdd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6a0363bdd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6a0363bdd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c34e11077f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c34e11077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c34e11077f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gc34e11077f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5fcf5d229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c5fcf5d229_1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c6f8fe348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c6f8fe3488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c6d93dfbd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c6d93dfbd8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c6f8fe348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c6f8fe348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6c9d4c9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c6c9d4c9e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4222abc5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c4222abc5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bf2686b987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bf2686b987_1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c3001eb9e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c3001eb9e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3001eb9e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3001eb9e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c5ff62586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c5ff6258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30"/>
        <p:cNvGrpSpPr/>
        <p:nvPr/>
      </p:nvGrpSpPr>
      <p:grpSpPr>
        <a:xfrm>
          <a:off x="0" y="0"/>
          <a:ext cx="0" cy="0"/>
          <a:chOff x="0" y="0"/>
          <a:chExt cx="0" cy="0"/>
        </a:xfrm>
      </p:grpSpPr>
      <p:sp>
        <p:nvSpPr>
          <p:cNvPr id="131" name="Google Shape;131;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2" name="Google Shape;132;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3" name="Google Shape;133;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8" name="Google Shape;138;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9" name="Google Shape;139;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42"/>
        <p:cNvGrpSpPr/>
        <p:nvPr/>
      </p:nvGrpSpPr>
      <p:grpSpPr>
        <a:xfrm>
          <a:off x="0" y="0"/>
          <a:ext cx="0" cy="0"/>
          <a:chOff x="0" y="0"/>
          <a:chExt cx="0" cy="0"/>
        </a:xfrm>
      </p:grpSpPr>
      <p:sp>
        <p:nvSpPr>
          <p:cNvPr id="143" name="Google Shape;143;p1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1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5" name="Google Shape;145;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0" name="Google Shape;150;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1" name="Google Shape;151;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2" name="Google Shape;152;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3" name="Google Shape;153;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7" name="Google Shape;157;p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58" name="Google Shape;158;p1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9" name="Google Shape;159;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0" name="Google Shape;160;p1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1" name="Google Shape;161;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 name="Google Shape;162;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3" name="Google Shape;163;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 name="Google Shape;166;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9"/>
        <p:cNvGrpSpPr/>
        <p:nvPr/>
      </p:nvGrpSpPr>
      <p:grpSpPr>
        <a:xfrm>
          <a:off x="0" y="0"/>
          <a:ext cx="0" cy="0"/>
          <a:chOff x="0" y="0"/>
          <a:chExt cx="0" cy="0"/>
        </a:xfrm>
      </p:grpSpPr>
      <p:sp>
        <p:nvSpPr>
          <p:cNvPr id="170" name="Google Shape;17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5" name="Google Shape;175;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76" name="Google Shape;176;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7" name="Google Shape;17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2" name="Google Shape;182;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3" name="Google Shape;183;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4" name="Google Shape;18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5" name="Google Shape;185;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9" name="Google Shape;189;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0" name="Google Shape;190;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5" name="Google Shape;195;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6" name="Google Shape;196;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7" name="Google Shape;197;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 name="Google Shape;198;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1" name="Google Shape;201;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02" name="Google Shape;20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6" name="Google Shape;126;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7" name="Google Shape;127;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Google Shape;128;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comments" Target="../comments/comment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mGkjSjor5l8"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26"/>
          <p:cNvSpPr txBox="1"/>
          <p:nvPr/>
        </p:nvSpPr>
        <p:spPr>
          <a:xfrm>
            <a:off x="5086925" y="2448550"/>
            <a:ext cx="1139700" cy="4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419" b="1">
                <a:solidFill>
                  <a:srgbClr val="FF3E77"/>
                </a:solidFill>
                <a:latin typeface="Roboto"/>
                <a:ea typeface="Roboto"/>
                <a:cs typeface="Roboto"/>
                <a:sym typeface="Roboto"/>
              </a:rPr>
              <a:t>7</a:t>
            </a:r>
            <a:r>
              <a:rPr lang="es-419" sz="1400" b="1">
                <a:solidFill>
                  <a:srgbClr val="FF3E77"/>
                </a:solidFill>
                <a:latin typeface="Roboto"/>
                <a:ea typeface="Roboto"/>
                <a:cs typeface="Roboto"/>
                <a:sym typeface="Roboto"/>
              </a:rPr>
              <a:t>° </a:t>
            </a:r>
            <a:r>
              <a:rPr lang="es-419" b="1">
                <a:solidFill>
                  <a:srgbClr val="FF3E77"/>
                </a:solidFill>
                <a:latin typeface="Roboto"/>
                <a:ea typeface="Roboto"/>
                <a:cs typeface="Roboto"/>
                <a:sym typeface="Roboto"/>
              </a:rPr>
              <a:t>BÁSICO</a:t>
            </a:r>
            <a:endParaRPr sz="1400" b="1" i="0" u="none" strike="noStrike" cap="none">
              <a:solidFill>
                <a:srgbClr val="FF3E77"/>
              </a:solidFill>
              <a:latin typeface="Roboto"/>
              <a:ea typeface="Roboto"/>
              <a:cs typeface="Roboto"/>
              <a:sym typeface="Roboto"/>
            </a:endParaRPr>
          </a:p>
        </p:txBody>
      </p:sp>
      <p:sp>
        <p:nvSpPr>
          <p:cNvPr id="208" name="Google Shape;208;p26"/>
          <p:cNvSpPr txBox="1"/>
          <p:nvPr/>
        </p:nvSpPr>
        <p:spPr>
          <a:xfrm>
            <a:off x="3587575" y="2448550"/>
            <a:ext cx="380700" cy="4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419" sz="1400" b="1">
                <a:solidFill>
                  <a:srgbClr val="FF3E77"/>
                </a:solidFill>
                <a:latin typeface="Roboto"/>
                <a:ea typeface="Roboto"/>
                <a:cs typeface="Roboto"/>
                <a:sym typeface="Roboto"/>
              </a:rPr>
              <a:t>1</a:t>
            </a:r>
            <a:endParaRPr sz="1400" b="1" i="0" u="none" strike="noStrike" cap="none">
              <a:solidFill>
                <a:srgbClr val="FF3E77"/>
              </a:solidFill>
              <a:latin typeface="Roboto"/>
              <a:ea typeface="Roboto"/>
              <a:cs typeface="Roboto"/>
              <a:sym typeface="Roboto"/>
            </a:endParaRPr>
          </a:p>
        </p:txBody>
      </p:sp>
      <p:sp>
        <p:nvSpPr>
          <p:cNvPr id="209" name="Google Shape;209;p26"/>
          <p:cNvSpPr txBox="1"/>
          <p:nvPr/>
        </p:nvSpPr>
        <p:spPr>
          <a:xfrm>
            <a:off x="2531575" y="3136775"/>
            <a:ext cx="39279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200">
                <a:solidFill>
                  <a:srgbClr val="999999"/>
                </a:solidFill>
                <a:latin typeface="Roboto Black"/>
                <a:ea typeface="Roboto Black"/>
                <a:cs typeface="Roboto Black"/>
                <a:sym typeface="Roboto Black"/>
              </a:rPr>
              <a:t>P R I M E R   S E M E S T R E   2 0 2 1</a:t>
            </a:r>
            <a:endParaRPr sz="1200">
              <a:solidFill>
                <a:srgbClr val="999999"/>
              </a:solidFill>
              <a:latin typeface="Roboto Black"/>
              <a:ea typeface="Roboto Black"/>
              <a:cs typeface="Roboto Black"/>
              <a:sym typeface="Roboto Black"/>
            </a:endParaRPr>
          </a:p>
        </p:txBody>
      </p:sp>
      <p:sp>
        <p:nvSpPr>
          <p:cNvPr id="210" name="Google Shape;210;p26"/>
          <p:cNvSpPr txBox="1"/>
          <p:nvPr/>
        </p:nvSpPr>
        <p:spPr>
          <a:xfrm>
            <a:off x="686100" y="1027450"/>
            <a:ext cx="77718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419" sz="4800">
                <a:solidFill>
                  <a:srgbClr val="FF3E77"/>
                </a:solidFill>
                <a:latin typeface="Roboto"/>
                <a:ea typeface="Roboto"/>
                <a:cs typeface="Roboto"/>
                <a:sym typeface="Roboto"/>
              </a:rPr>
              <a:t>Cultura Griega</a:t>
            </a:r>
            <a:endParaRPr sz="4800">
              <a:solidFill>
                <a:srgbClr val="FF3E77"/>
              </a:solidFill>
              <a:latin typeface="Roboto"/>
              <a:ea typeface="Roboto"/>
              <a:cs typeface="Roboto"/>
              <a:sym typeface="Roboto"/>
            </a:endParaRPr>
          </a:p>
        </p:txBody>
      </p:sp>
      <p:sp>
        <p:nvSpPr>
          <p:cNvPr id="211" name="Google Shape;211;p26"/>
          <p:cNvSpPr txBox="1"/>
          <p:nvPr/>
        </p:nvSpPr>
        <p:spPr>
          <a:xfrm>
            <a:off x="5412175" y="417345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800">
                <a:solidFill>
                  <a:srgbClr val="000000"/>
                </a:solidFill>
                <a:latin typeface="Roboto"/>
                <a:ea typeface="Roboto"/>
                <a:cs typeface="Roboto"/>
                <a:sym typeface="Roboto"/>
              </a:rPr>
              <a:t>15 - 26 marzo </a:t>
            </a:r>
            <a:endParaRPr sz="18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aphicFrame>
        <p:nvGraphicFramePr>
          <p:cNvPr id="314" name="Google Shape;314;p35"/>
          <p:cNvGraphicFramePr/>
          <p:nvPr/>
        </p:nvGraphicFramePr>
        <p:xfrm>
          <a:off x="3559400" y="189400"/>
          <a:ext cx="3000000" cy="3000000"/>
        </p:xfrm>
        <a:graphic>
          <a:graphicData uri="http://schemas.openxmlformats.org/drawingml/2006/table">
            <a:tbl>
              <a:tblPr>
                <a:noFill/>
                <a:tableStyleId>{90E5FDC3-1344-41C1-AF3D-BF4B4ADD9981}</a:tableStyleId>
              </a:tblPr>
              <a:tblGrid>
                <a:gridCol w="3502975">
                  <a:extLst>
                    <a:ext uri="{9D8B030D-6E8A-4147-A177-3AD203B41FA5}">
                      <a16:colId xmlns:a16="http://schemas.microsoft.com/office/drawing/2014/main" val="20000"/>
                    </a:ext>
                  </a:extLst>
                </a:gridCol>
              </a:tblGrid>
              <a:tr h="409050">
                <a:tc>
                  <a:txBody>
                    <a:bodyPr/>
                    <a:lstStyle/>
                    <a:p>
                      <a:pPr marL="0" lvl="0" indent="0" algn="ctr" rtl="0">
                        <a:spcBef>
                          <a:spcPts val="0"/>
                        </a:spcBef>
                        <a:spcAft>
                          <a:spcPts val="0"/>
                        </a:spcAft>
                        <a:buNone/>
                      </a:pPr>
                      <a:r>
                        <a:rPr lang="es-419" sz="1500" b="1">
                          <a:solidFill>
                            <a:srgbClr val="FF3E77"/>
                          </a:solidFill>
                          <a:latin typeface="Roboto"/>
                          <a:ea typeface="Roboto"/>
                          <a:cs typeface="Roboto"/>
                          <a:sym typeface="Roboto"/>
                        </a:rPr>
                        <a:t>Historia</a:t>
                      </a:r>
                      <a:endParaRPr sz="1500" b="1">
                        <a:solidFill>
                          <a:srgbClr val="FF3E77"/>
                        </a:solidFill>
                        <a:latin typeface="Roboto"/>
                        <a:ea typeface="Roboto"/>
                        <a:cs typeface="Roboto"/>
                        <a:sym typeface="Roboto"/>
                      </a:endParaRPr>
                    </a:p>
                  </a:txBody>
                  <a:tcPr marL="91425" marR="91425" marT="91425" marB="91425">
                    <a:lnL w="28575" cap="flat" cmpd="sng">
                      <a:solidFill>
                        <a:srgbClr val="000000"/>
                      </a:solidFill>
                      <a:prstDash val="dashDot"/>
                      <a:round/>
                      <a:headEnd type="none" w="sm" len="sm"/>
                      <a:tailEnd type="none" w="sm" len="sm"/>
                    </a:lnL>
                    <a:lnR w="28575" cap="flat" cmpd="sng">
                      <a:solidFill>
                        <a:srgbClr val="000000"/>
                      </a:solidFill>
                      <a:prstDash val="dashDot"/>
                      <a:round/>
                      <a:headEnd type="none" w="sm" len="sm"/>
                      <a:tailEnd type="none" w="sm" len="sm"/>
                    </a:lnR>
                    <a:lnT w="28575" cap="flat" cmpd="sng">
                      <a:solidFill>
                        <a:srgbClr val="000000"/>
                      </a:solidFill>
                      <a:prstDash val="dashDot"/>
                      <a:round/>
                      <a:headEnd type="none" w="sm" len="sm"/>
                      <a:tailEnd type="none" w="sm" len="sm"/>
                    </a:lnT>
                    <a:lnB w="28575" cap="flat" cmpd="sng">
                      <a:solidFill>
                        <a:srgbClr val="000000"/>
                      </a:solidFill>
                      <a:prstDash val="dashDot"/>
                      <a:round/>
                      <a:headEnd type="none" w="sm" len="sm"/>
                      <a:tailEnd type="none" w="sm" len="sm"/>
                    </a:lnB>
                  </a:tcPr>
                </a:tc>
                <a:extLst>
                  <a:ext uri="{0D108BD9-81ED-4DB2-BD59-A6C34878D82A}">
                    <a16:rowId xmlns:a16="http://schemas.microsoft.com/office/drawing/2014/main" val="10000"/>
                  </a:ext>
                </a:extLst>
              </a:tr>
            </a:tbl>
          </a:graphicData>
        </a:graphic>
      </p:graphicFrame>
      <p:sp>
        <p:nvSpPr>
          <p:cNvPr id="315" name="Google Shape;315;p35"/>
          <p:cNvSpPr txBox="1"/>
          <p:nvPr/>
        </p:nvSpPr>
        <p:spPr>
          <a:xfrm>
            <a:off x="888425" y="758625"/>
            <a:ext cx="5386800" cy="4140600"/>
          </a:xfrm>
          <a:prstGeom prst="rect">
            <a:avLst/>
          </a:prstGeom>
          <a:solidFill>
            <a:srgbClr val="FFFFFF"/>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419" sz="1200" b="1" u="sng">
                <a:solidFill>
                  <a:srgbClr val="FF3E77"/>
                </a:solidFill>
                <a:latin typeface="Roboto"/>
                <a:ea typeface="Roboto"/>
                <a:cs typeface="Roboto"/>
                <a:sym typeface="Roboto"/>
              </a:rPr>
              <a:t>ACTIVIDAD: Reportaje Histórico</a:t>
            </a:r>
            <a:endParaRPr sz="1200" b="1" u="sng">
              <a:solidFill>
                <a:srgbClr val="FF3E77"/>
              </a:solidFill>
              <a:latin typeface="Roboto"/>
              <a:ea typeface="Roboto"/>
              <a:cs typeface="Roboto"/>
              <a:sym typeface="Roboto"/>
            </a:endParaRPr>
          </a:p>
          <a:p>
            <a:pPr marL="0" lvl="0" indent="0" algn="l" rtl="0">
              <a:spcBef>
                <a:spcPts val="0"/>
              </a:spcBef>
              <a:spcAft>
                <a:spcPts val="0"/>
              </a:spcAft>
              <a:buNone/>
            </a:pPr>
            <a:endParaRPr sz="1200" b="1" u="sng">
              <a:solidFill>
                <a:srgbClr val="FF3E77"/>
              </a:solidFill>
              <a:latin typeface="Roboto"/>
              <a:ea typeface="Roboto"/>
              <a:cs typeface="Roboto"/>
              <a:sym typeface="Roboto"/>
            </a:endParaRPr>
          </a:p>
          <a:p>
            <a:pPr marL="0" lvl="0" indent="0" algn="l" rtl="0">
              <a:spcBef>
                <a:spcPts val="0"/>
              </a:spcBef>
              <a:spcAft>
                <a:spcPts val="0"/>
              </a:spcAft>
              <a:buNone/>
            </a:pPr>
            <a:r>
              <a:rPr lang="es-419" sz="1200" b="1">
                <a:solidFill>
                  <a:srgbClr val="FF3E77"/>
                </a:solidFill>
                <a:latin typeface="Roboto"/>
                <a:ea typeface="Roboto"/>
                <a:cs typeface="Roboto"/>
                <a:sym typeface="Roboto"/>
              </a:rPr>
              <a:t>Instrucciones para la escritura de un reportaje:</a:t>
            </a:r>
            <a:endParaRPr sz="1200" b="1">
              <a:solidFill>
                <a:srgbClr val="FF3E77"/>
              </a:solidFill>
              <a:latin typeface="Roboto"/>
              <a:ea typeface="Roboto"/>
              <a:cs typeface="Roboto"/>
              <a:sym typeface="Roboto"/>
            </a:endParaRPr>
          </a:p>
          <a:p>
            <a:pPr marL="0" lvl="0" indent="0" algn="ctr" rtl="0">
              <a:spcBef>
                <a:spcPts val="0"/>
              </a:spcBef>
              <a:spcAft>
                <a:spcPts val="0"/>
              </a:spcAft>
              <a:buNone/>
            </a:pPr>
            <a:endParaRPr sz="1200" b="1" u="sng">
              <a:solidFill>
                <a:srgbClr val="FF3E77"/>
              </a:solidFill>
              <a:latin typeface="Roboto"/>
              <a:ea typeface="Roboto"/>
              <a:cs typeface="Roboto"/>
              <a:sym typeface="Roboto"/>
            </a:endParaRPr>
          </a:p>
          <a:p>
            <a:pPr marL="457200" lvl="0" indent="-298450" algn="just" rtl="0">
              <a:spcBef>
                <a:spcPts val="0"/>
              </a:spcBef>
              <a:spcAft>
                <a:spcPts val="0"/>
              </a:spcAft>
              <a:buSzPts val="1100"/>
              <a:buFont typeface="Roboto"/>
              <a:buAutoNum type="arabicPeriod"/>
            </a:pPr>
            <a:r>
              <a:rPr lang="es-419" sz="1100" b="1" u="sng">
                <a:latin typeface="Roboto"/>
                <a:ea typeface="Roboto"/>
                <a:cs typeface="Roboto"/>
                <a:sym typeface="Roboto"/>
              </a:rPr>
              <a:t>Anota un título</a:t>
            </a:r>
            <a:r>
              <a:rPr lang="es-419" sz="1100">
                <a:latin typeface="Roboto"/>
                <a:ea typeface="Roboto"/>
                <a:cs typeface="Roboto"/>
                <a:sym typeface="Roboto"/>
              </a:rPr>
              <a:t> para esta sección de tu revista: Por ejemplo: “La política y organización en Grecia y su importancia para la actualidad”. (Puedes crear un título que a ti te guste)</a:t>
            </a:r>
            <a:endParaRPr sz="1100">
              <a:latin typeface="Roboto"/>
              <a:ea typeface="Roboto"/>
              <a:cs typeface="Roboto"/>
              <a:sym typeface="Roboto"/>
            </a:endParaRPr>
          </a:p>
          <a:p>
            <a:pPr marL="457200" lvl="0" indent="0" algn="just" rtl="0">
              <a:spcBef>
                <a:spcPts val="0"/>
              </a:spcBef>
              <a:spcAft>
                <a:spcPts val="0"/>
              </a:spcAft>
              <a:buNone/>
            </a:pPr>
            <a:endParaRPr sz="1100">
              <a:latin typeface="Roboto"/>
              <a:ea typeface="Roboto"/>
              <a:cs typeface="Roboto"/>
              <a:sym typeface="Roboto"/>
            </a:endParaRPr>
          </a:p>
          <a:p>
            <a:pPr marL="457200" lvl="0" indent="-298450" algn="just" rtl="0">
              <a:spcBef>
                <a:spcPts val="0"/>
              </a:spcBef>
              <a:spcAft>
                <a:spcPts val="0"/>
              </a:spcAft>
              <a:buSzPts val="1100"/>
              <a:buFont typeface="Roboto"/>
              <a:buAutoNum type="arabicPeriod"/>
            </a:pPr>
            <a:r>
              <a:rPr lang="es-419" sz="1100">
                <a:latin typeface="Roboto"/>
                <a:ea typeface="Roboto"/>
                <a:cs typeface="Roboto"/>
                <a:sym typeface="Roboto"/>
              </a:rPr>
              <a:t>En un </a:t>
            </a:r>
            <a:r>
              <a:rPr lang="es-419" sz="1100" b="1" u="sng">
                <a:latin typeface="Roboto"/>
                <a:ea typeface="Roboto"/>
                <a:cs typeface="Roboto"/>
                <a:sym typeface="Roboto"/>
              </a:rPr>
              <a:t>primer párrafo</a:t>
            </a:r>
            <a:r>
              <a:rPr lang="es-419" sz="1100">
                <a:latin typeface="Roboto"/>
                <a:ea typeface="Roboto"/>
                <a:cs typeface="Roboto"/>
                <a:sym typeface="Roboto"/>
              </a:rPr>
              <a:t>, debajo del título, responde la pregunta inicial de este trabajo: ¿Por qué una cultura tan antigua se sigue estudiando hasta el día de hoy? (Explica según lo leído en este mismo trabajo y si quieres puedes agregar información que gustes o tengas)</a:t>
            </a:r>
            <a:endParaRPr sz="1100">
              <a:latin typeface="Roboto"/>
              <a:ea typeface="Roboto"/>
              <a:cs typeface="Roboto"/>
              <a:sym typeface="Roboto"/>
            </a:endParaRPr>
          </a:p>
          <a:p>
            <a:pPr marL="457200" lvl="0" indent="0" algn="just" rtl="0">
              <a:spcBef>
                <a:spcPts val="0"/>
              </a:spcBef>
              <a:spcAft>
                <a:spcPts val="0"/>
              </a:spcAft>
              <a:buNone/>
            </a:pPr>
            <a:endParaRPr sz="1100">
              <a:latin typeface="Roboto"/>
              <a:ea typeface="Roboto"/>
              <a:cs typeface="Roboto"/>
              <a:sym typeface="Roboto"/>
            </a:endParaRPr>
          </a:p>
          <a:p>
            <a:pPr marL="457200" lvl="0" indent="-298450" algn="just" rtl="0">
              <a:spcBef>
                <a:spcPts val="0"/>
              </a:spcBef>
              <a:spcAft>
                <a:spcPts val="0"/>
              </a:spcAft>
              <a:buSzPts val="1100"/>
              <a:buFont typeface="Roboto"/>
              <a:buAutoNum type="arabicPeriod"/>
            </a:pPr>
            <a:r>
              <a:rPr lang="es-419" sz="1100">
                <a:latin typeface="Roboto"/>
                <a:ea typeface="Roboto"/>
                <a:cs typeface="Roboto"/>
                <a:sym typeface="Roboto"/>
              </a:rPr>
              <a:t>En un </a:t>
            </a:r>
            <a:r>
              <a:rPr lang="es-419" sz="1100" b="1" u="sng">
                <a:latin typeface="Roboto"/>
                <a:ea typeface="Roboto"/>
                <a:cs typeface="Roboto"/>
                <a:sym typeface="Roboto"/>
              </a:rPr>
              <a:t>segundo párrafo</a:t>
            </a:r>
            <a:r>
              <a:rPr lang="es-419" sz="1100">
                <a:latin typeface="Roboto"/>
                <a:ea typeface="Roboto"/>
                <a:cs typeface="Roboto"/>
                <a:sym typeface="Roboto"/>
              </a:rPr>
              <a:t>, </a:t>
            </a:r>
            <a:r>
              <a:rPr lang="es-419" sz="1100" b="1" u="sng">
                <a:latin typeface="Roboto"/>
                <a:ea typeface="Roboto"/>
                <a:cs typeface="Roboto"/>
                <a:sym typeface="Roboto"/>
              </a:rPr>
              <a:t>contesta las tres</a:t>
            </a:r>
            <a:r>
              <a:rPr lang="es-419" sz="1100">
                <a:latin typeface="Roboto"/>
                <a:ea typeface="Roboto"/>
                <a:cs typeface="Roboto"/>
                <a:sym typeface="Roboto"/>
              </a:rPr>
              <a:t> preguntas: ¿De qué manera influyó la ubicación de Grecia en su forma de organización? ¿A qué actividades económicas crees que se dedicaban los griegos? ¿Por qué?</a:t>
            </a:r>
            <a:endParaRPr sz="1100">
              <a:latin typeface="Roboto"/>
              <a:ea typeface="Roboto"/>
              <a:cs typeface="Roboto"/>
              <a:sym typeface="Roboto"/>
            </a:endParaRPr>
          </a:p>
          <a:p>
            <a:pPr marL="457200" lvl="0" indent="0" algn="just" rtl="0">
              <a:spcBef>
                <a:spcPts val="0"/>
              </a:spcBef>
              <a:spcAft>
                <a:spcPts val="0"/>
              </a:spcAft>
              <a:buNone/>
            </a:pPr>
            <a:endParaRPr sz="1100">
              <a:latin typeface="Roboto"/>
              <a:ea typeface="Roboto"/>
              <a:cs typeface="Roboto"/>
              <a:sym typeface="Roboto"/>
            </a:endParaRPr>
          </a:p>
          <a:p>
            <a:pPr marL="457200" lvl="0" indent="-298450" algn="just" rtl="0">
              <a:spcBef>
                <a:spcPts val="0"/>
              </a:spcBef>
              <a:spcAft>
                <a:spcPts val="0"/>
              </a:spcAft>
              <a:buSzPts val="1100"/>
              <a:buFont typeface="Roboto"/>
              <a:buAutoNum type="arabicPeriod"/>
            </a:pPr>
            <a:r>
              <a:rPr lang="es-419" sz="1100">
                <a:latin typeface="Roboto"/>
                <a:ea typeface="Roboto"/>
                <a:cs typeface="Roboto"/>
                <a:sym typeface="Roboto"/>
              </a:rPr>
              <a:t>Más abajo, </a:t>
            </a:r>
            <a:r>
              <a:rPr lang="es-419" sz="1100" b="1" u="sng">
                <a:latin typeface="Roboto"/>
                <a:ea typeface="Roboto"/>
                <a:cs typeface="Roboto"/>
                <a:sym typeface="Roboto"/>
              </a:rPr>
              <a:t>dibuja un cuadro comparativo</a:t>
            </a:r>
            <a:r>
              <a:rPr lang="es-419" sz="1100">
                <a:latin typeface="Roboto"/>
                <a:ea typeface="Roboto"/>
                <a:cs typeface="Roboto"/>
                <a:sym typeface="Roboto"/>
              </a:rPr>
              <a:t> de la democracia ateniense y la actual, dando al menos 2 características distintas. (La información está en este trabajo)</a:t>
            </a:r>
            <a:endParaRPr sz="1100">
              <a:latin typeface="Roboto"/>
              <a:ea typeface="Roboto"/>
              <a:cs typeface="Roboto"/>
              <a:sym typeface="Roboto"/>
            </a:endParaRPr>
          </a:p>
          <a:p>
            <a:pPr marL="457200" lvl="0" indent="0" algn="just" rtl="0">
              <a:spcBef>
                <a:spcPts val="0"/>
              </a:spcBef>
              <a:spcAft>
                <a:spcPts val="0"/>
              </a:spcAft>
              <a:buNone/>
            </a:pPr>
            <a:endParaRPr sz="1100">
              <a:latin typeface="Roboto"/>
              <a:ea typeface="Roboto"/>
              <a:cs typeface="Roboto"/>
              <a:sym typeface="Roboto"/>
            </a:endParaRPr>
          </a:p>
          <a:p>
            <a:pPr marL="457200" lvl="0" indent="-298450" algn="just" rtl="0">
              <a:spcBef>
                <a:spcPts val="0"/>
              </a:spcBef>
              <a:spcAft>
                <a:spcPts val="0"/>
              </a:spcAft>
              <a:buSzPts val="1100"/>
              <a:buFont typeface="Roboto"/>
              <a:buAutoNum type="arabicPeriod"/>
            </a:pPr>
            <a:r>
              <a:rPr lang="es-419" sz="1100">
                <a:latin typeface="Roboto"/>
                <a:ea typeface="Roboto"/>
                <a:cs typeface="Roboto"/>
                <a:sym typeface="Roboto"/>
              </a:rPr>
              <a:t>En alguno de los extremos, </a:t>
            </a:r>
            <a:r>
              <a:rPr lang="es-419" sz="1100" b="1" u="sng">
                <a:latin typeface="Roboto"/>
                <a:ea typeface="Roboto"/>
                <a:cs typeface="Roboto"/>
                <a:sym typeface="Roboto"/>
              </a:rPr>
              <a:t>dibuja una imagen de Grecia que gustes</a:t>
            </a:r>
            <a:r>
              <a:rPr lang="es-419" sz="1100">
                <a:latin typeface="Roboto"/>
                <a:ea typeface="Roboto"/>
                <a:cs typeface="Roboto"/>
                <a:sym typeface="Roboto"/>
              </a:rPr>
              <a:t>, puede ser la polis, el mar, un mapa.</a:t>
            </a:r>
            <a:endParaRPr sz="1100">
              <a:latin typeface="Roboto"/>
              <a:ea typeface="Roboto"/>
              <a:cs typeface="Roboto"/>
              <a:sym typeface="Roboto"/>
            </a:endParaRPr>
          </a:p>
        </p:txBody>
      </p:sp>
      <p:graphicFrame>
        <p:nvGraphicFramePr>
          <p:cNvPr id="316" name="Google Shape;316;p35"/>
          <p:cNvGraphicFramePr/>
          <p:nvPr/>
        </p:nvGraphicFramePr>
        <p:xfrm>
          <a:off x="6405675" y="3018775"/>
          <a:ext cx="3000000" cy="3000000"/>
        </p:xfrm>
        <a:graphic>
          <a:graphicData uri="http://schemas.openxmlformats.org/drawingml/2006/table">
            <a:tbl>
              <a:tblPr>
                <a:noFill/>
                <a:tableStyleId>{90E5FDC3-1344-41C1-AF3D-BF4B4ADD9981}</a:tableStyleId>
              </a:tblPr>
              <a:tblGrid>
                <a:gridCol w="2319900">
                  <a:extLst>
                    <a:ext uri="{9D8B030D-6E8A-4147-A177-3AD203B41FA5}">
                      <a16:colId xmlns:a16="http://schemas.microsoft.com/office/drawing/2014/main" val="20000"/>
                    </a:ext>
                  </a:extLst>
                </a:gridCol>
              </a:tblGrid>
              <a:tr h="409050">
                <a:tc>
                  <a:txBody>
                    <a:bodyPr/>
                    <a:lstStyle/>
                    <a:p>
                      <a:pPr marL="0" lvl="0" indent="0" algn="ctr" rtl="0">
                        <a:spcBef>
                          <a:spcPts val="0"/>
                        </a:spcBef>
                        <a:spcAft>
                          <a:spcPts val="0"/>
                        </a:spcAft>
                        <a:buNone/>
                      </a:pPr>
                      <a:r>
                        <a:rPr lang="es-419" sz="1100">
                          <a:latin typeface="Roboto"/>
                          <a:ea typeface="Roboto"/>
                          <a:cs typeface="Roboto"/>
                          <a:sym typeface="Roboto"/>
                        </a:rPr>
                        <a:t>Recuerda mandar tu trabajo completo a todos los mails de tus profesores presentes en este power point. </a:t>
                      </a:r>
                      <a:endParaRPr sz="1100">
                        <a:latin typeface="Roboto"/>
                        <a:ea typeface="Roboto"/>
                        <a:cs typeface="Roboto"/>
                        <a:sym typeface="Roboto"/>
                      </a:endParaRPr>
                    </a:p>
                    <a:p>
                      <a:pPr marL="0" lvl="0" indent="0" algn="ctr" rtl="0">
                        <a:spcBef>
                          <a:spcPts val="0"/>
                        </a:spcBef>
                        <a:spcAft>
                          <a:spcPts val="0"/>
                        </a:spcAft>
                        <a:buNone/>
                      </a:pPr>
                      <a:r>
                        <a:rPr lang="es-419" sz="1200" b="1">
                          <a:latin typeface="Roboto"/>
                          <a:ea typeface="Roboto"/>
                          <a:cs typeface="Roboto"/>
                          <a:sym typeface="Roboto"/>
                        </a:rPr>
                        <a:t>Profesora María José Quiroz</a:t>
                      </a:r>
                      <a:endParaRPr sz="1200" b="1">
                        <a:latin typeface="Roboto"/>
                        <a:ea typeface="Roboto"/>
                        <a:cs typeface="Roboto"/>
                        <a:sym typeface="Roboto"/>
                      </a:endParaRPr>
                    </a:p>
                    <a:p>
                      <a:pPr marL="0" lvl="0" indent="0" algn="ctr" rtl="0">
                        <a:spcBef>
                          <a:spcPts val="0"/>
                        </a:spcBef>
                        <a:spcAft>
                          <a:spcPts val="0"/>
                        </a:spcAft>
                        <a:buNone/>
                      </a:pPr>
                      <a:r>
                        <a:rPr lang="es-419" sz="1200" b="1">
                          <a:latin typeface="Roboto"/>
                          <a:ea typeface="Roboto"/>
                          <a:cs typeface="Roboto"/>
                          <a:sym typeface="Roboto"/>
                        </a:rPr>
                        <a:t>Historia</a:t>
                      </a:r>
                      <a:endParaRPr sz="1200" b="1">
                        <a:latin typeface="Roboto"/>
                        <a:ea typeface="Roboto"/>
                        <a:cs typeface="Roboto"/>
                        <a:sym typeface="Roboto"/>
                      </a:endParaRPr>
                    </a:p>
                    <a:p>
                      <a:pPr marL="0" lvl="0" indent="0" algn="ctr" rtl="0">
                        <a:spcBef>
                          <a:spcPts val="0"/>
                        </a:spcBef>
                        <a:spcAft>
                          <a:spcPts val="0"/>
                        </a:spcAft>
                        <a:buNone/>
                      </a:pPr>
                      <a:r>
                        <a:rPr lang="es-419" sz="1200" b="1">
                          <a:latin typeface="Roboto"/>
                          <a:ea typeface="Roboto"/>
                          <a:cs typeface="Roboto"/>
                          <a:sym typeface="Roboto"/>
                        </a:rPr>
                        <a:t>m.quiroz@colegioarrupe.cl</a:t>
                      </a:r>
                      <a:endParaRPr sz="1200" b="1">
                        <a:latin typeface="Roboto"/>
                        <a:ea typeface="Roboto"/>
                        <a:cs typeface="Roboto"/>
                        <a:sym typeface="Roboto"/>
                      </a:endParaRPr>
                    </a:p>
                  </a:txBody>
                  <a:tcPr marL="91425" marR="91425" marT="91425" marB="91425">
                    <a:lnL w="28575" cap="flat" cmpd="sng">
                      <a:solidFill>
                        <a:srgbClr val="FF3E77"/>
                      </a:solidFill>
                      <a:prstDash val="dot"/>
                      <a:round/>
                      <a:headEnd type="none" w="sm" len="sm"/>
                      <a:tailEnd type="none" w="sm" len="sm"/>
                    </a:lnL>
                    <a:lnR w="28575" cap="flat" cmpd="sng">
                      <a:solidFill>
                        <a:srgbClr val="FF3E77"/>
                      </a:solidFill>
                      <a:prstDash val="dot"/>
                      <a:round/>
                      <a:headEnd type="none" w="sm" len="sm"/>
                      <a:tailEnd type="none" w="sm" len="sm"/>
                    </a:lnR>
                    <a:lnT w="28575" cap="flat" cmpd="sng">
                      <a:solidFill>
                        <a:srgbClr val="FF3E77"/>
                      </a:solidFill>
                      <a:prstDash val="dot"/>
                      <a:round/>
                      <a:headEnd type="none" w="sm" len="sm"/>
                      <a:tailEnd type="none" w="sm" len="sm"/>
                    </a:lnT>
                    <a:lnB w="28575" cap="flat" cmpd="sng">
                      <a:solidFill>
                        <a:srgbClr val="FF3E77"/>
                      </a:solidFill>
                      <a:prstDash val="dot"/>
                      <a:round/>
                      <a:headEnd type="none" w="sm" len="sm"/>
                      <a:tailEnd type="none" w="sm" len="sm"/>
                    </a:lnB>
                    <a:solidFill>
                      <a:srgbClr val="EDA29B"/>
                    </a:solidFill>
                  </a:tcPr>
                </a:tc>
                <a:extLst>
                  <a:ext uri="{0D108BD9-81ED-4DB2-BD59-A6C34878D82A}">
                    <a16:rowId xmlns:a16="http://schemas.microsoft.com/office/drawing/2014/main" val="10000"/>
                  </a:ext>
                </a:extLst>
              </a:tr>
            </a:tbl>
          </a:graphicData>
        </a:graphic>
      </p:graphicFrame>
      <p:pic>
        <p:nvPicPr>
          <p:cNvPr id="317" name="Google Shape;317;p35"/>
          <p:cNvPicPr preferRelativeResize="0"/>
          <p:nvPr/>
        </p:nvPicPr>
        <p:blipFill>
          <a:blip r:embed="rId3">
            <a:alphaModFix/>
          </a:blip>
          <a:stretch>
            <a:fillRect/>
          </a:stretch>
        </p:blipFill>
        <p:spPr>
          <a:xfrm>
            <a:off x="6792225" y="1150250"/>
            <a:ext cx="1727325" cy="172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p:nvPr/>
        </p:nvSpPr>
        <p:spPr>
          <a:xfrm>
            <a:off x="6140400" y="92850"/>
            <a:ext cx="1155300" cy="298500"/>
          </a:xfrm>
          <a:prstGeom prst="rect">
            <a:avLst/>
          </a:prstGeom>
          <a:solidFill>
            <a:srgbClr val="FFF2CC"/>
          </a:solidFill>
          <a:ln w="38100" cap="flat" cmpd="sng">
            <a:solidFill>
              <a:srgbClr val="FF3E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100" b="1">
                <a:solidFill>
                  <a:srgbClr val="FF3E77"/>
                </a:solidFill>
                <a:latin typeface="Roboto"/>
                <a:ea typeface="Roboto"/>
                <a:cs typeface="Roboto"/>
                <a:sym typeface="Roboto"/>
              </a:rPr>
              <a:t>ARTE</a:t>
            </a:r>
            <a:endParaRPr sz="2100" b="1">
              <a:solidFill>
                <a:srgbClr val="FF3E77"/>
              </a:solidFill>
              <a:latin typeface="Roboto"/>
              <a:ea typeface="Roboto"/>
              <a:cs typeface="Roboto"/>
              <a:sym typeface="Roboto"/>
            </a:endParaRPr>
          </a:p>
        </p:txBody>
      </p:sp>
      <p:pic>
        <p:nvPicPr>
          <p:cNvPr id="323" name="Google Shape;323;p36"/>
          <p:cNvPicPr preferRelativeResize="0"/>
          <p:nvPr/>
        </p:nvPicPr>
        <p:blipFill rotWithShape="1">
          <a:blip r:embed="rId3">
            <a:alphaModFix/>
          </a:blip>
          <a:srcRect b="15640"/>
          <a:stretch/>
        </p:blipFill>
        <p:spPr>
          <a:xfrm>
            <a:off x="-109225" y="2281475"/>
            <a:ext cx="2312100" cy="1717764"/>
          </a:xfrm>
          <a:prstGeom prst="rect">
            <a:avLst/>
          </a:prstGeom>
          <a:noFill/>
          <a:ln>
            <a:noFill/>
          </a:ln>
        </p:spPr>
      </p:pic>
      <p:sp>
        <p:nvSpPr>
          <p:cNvPr id="324" name="Google Shape;324;p36"/>
          <p:cNvSpPr/>
          <p:nvPr/>
        </p:nvSpPr>
        <p:spPr>
          <a:xfrm>
            <a:off x="120500" y="172425"/>
            <a:ext cx="4068900" cy="2343000"/>
          </a:xfrm>
          <a:prstGeom prst="wedgeEllipseCallout">
            <a:avLst>
              <a:gd name="adj1" fmla="val -20833"/>
              <a:gd name="adj2" fmla="val 62500"/>
            </a:avLst>
          </a:prstGeom>
          <a:solidFill>
            <a:srgbClr val="EAD1DC"/>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6"/>
          <p:cNvSpPr txBox="1"/>
          <p:nvPr/>
        </p:nvSpPr>
        <p:spPr>
          <a:xfrm>
            <a:off x="600750" y="489675"/>
            <a:ext cx="3685800" cy="1708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solidFill>
                  <a:srgbClr val="1C4587"/>
                </a:solidFill>
                <a:latin typeface="Roboto"/>
                <a:ea typeface="Roboto"/>
                <a:cs typeface="Roboto"/>
                <a:sym typeface="Roboto"/>
              </a:rPr>
              <a:t>Dentro de la cultura griega, las esculturas </a:t>
            </a:r>
            <a:br>
              <a:rPr lang="es-419" sz="1100">
                <a:solidFill>
                  <a:srgbClr val="1C4587"/>
                </a:solidFill>
                <a:latin typeface="Roboto"/>
                <a:ea typeface="Roboto"/>
                <a:cs typeface="Roboto"/>
                <a:sym typeface="Roboto"/>
              </a:rPr>
            </a:br>
            <a:r>
              <a:rPr lang="es-419" sz="1100">
                <a:solidFill>
                  <a:srgbClr val="1C4587"/>
                </a:solidFill>
                <a:latin typeface="Roboto"/>
                <a:ea typeface="Roboto"/>
                <a:cs typeface="Roboto"/>
                <a:sym typeface="Roboto"/>
              </a:rPr>
              <a:t>eran parte fundamental del Arte, una de las </a:t>
            </a:r>
            <a:br>
              <a:rPr lang="es-419" sz="1100">
                <a:solidFill>
                  <a:srgbClr val="1C4587"/>
                </a:solidFill>
                <a:latin typeface="Roboto"/>
                <a:ea typeface="Roboto"/>
                <a:cs typeface="Roboto"/>
                <a:sym typeface="Roboto"/>
              </a:rPr>
            </a:br>
            <a:r>
              <a:rPr lang="es-419" sz="1100">
                <a:solidFill>
                  <a:srgbClr val="1C4587"/>
                </a:solidFill>
                <a:latin typeface="Roboto"/>
                <a:ea typeface="Roboto"/>
                <a:cs typeface="Roboto"/>
                <a:sym typeface="Roboto"/>
              </a:rPr>
              <a:t>principales características era </a:t>
            </a:r>
            <a:r>
              <a:rPr lang="es-419" sz="1100" b="1">
                <a:solidFill>
                  <a:srgbClr val="1C4587"/>
                </a:solidFill>
                <a:latin typeface="Roboto"/>
                <a:ea typeface="Roboto"/>
                <a:cs typeface="Roboto"/>
                <a:sym typeface="Roboto"/>
              </a:rPr>
              <a:t>esculpir</a:t>
            </a:r>
            <a:endParaRPr sz="1100" b="1">
              <a:solidFill>
                <a:srgbClr val="1C4587"/>
              </a:solidFill>
              <a:latin typeface="Roboto"/>
              <a:ea typeface="Roboto"/>
              <a:cs typeface="Roboto"/>
              <a:sym typeface="Roboto"/>
            </a:endParaRPr>
          </a:p>
          <a:p>
            <a:pPr marL="0" lvl="0" indent="0" algn="just" rtl="0">
              <a:spcBef>
                <a:spcPts val="0"/>
              </a:spcBef>
              <a:spcAft>
                <a:spcPts val="0"/>
              </a:spcAft>
              <a:buNone/>
            </a:pPr>
            <a:r>
              <a:rPr lang="es-419" sz="1100" b="1">
                <a:solidFill>
                  <a:srgbClr val="1C4587"/>
                </a:solidFill>
                <a:latin typeface="Roboto"/>
                <a:ea typeface="Roboto"/>
                <a:cs typeface="Roboto"/>
                <a:sym typeface="Roboto"/>
              </a:rPr>
              <a:t>el cuerpo humano</a:t>
            </a:r>
            <a:r>
              <a:rPr lang="es-419" sz="1100">
                <a:solidFill>
                  <a:srgbClr val="1C4587"/>
                </a:solidFill>
                <a:latin typeface="Roboto"/>
                <a:ea typeface="Roboto"/>
                <a:cs typeface="Roboto"/>
                <a:sym typeface="Roboto"/>
              </a:rPr>
              <a:t> pensando en sus adorados </a:t>
            </a:r>
            <a:endParaRPr sz="1100">
              <a:solidFill>
                <a:srgbClr val="1C4587"/>
              </a:solidFill>
              <a:latin typeface="Roboto"/>
              <a:ea typeface="Roboto"/>
              <a:cs typeface="Roboto"/>
              <a:sym typeface="Roboto"/>
            </a:endParaRPr>
          </a:p>
          <a:p>
            <a:pPr marL="0" lvl="0" indent="0" algn="just" rtl="0">
              <a:spcBef>
                <a:spcPts val="0"/>
              </a:spcBef>
              <a:spcAft>
                <a:spcPts val="0"/>
              </a:spcAft>
              <a:buNone/>
            </a:pPr>
            <a:r>
              <a:rPr lang="es-419" sz="1100">
                <a:solidFill>
                  <a:srgbClr val="1C4587"/>
                </a:solidFill>
                <a:latin typeface="Roboto"/>
                <a:ea typeface="Roboto"/>
                <a:cs typeface="Roboto"/>
                <a:sym typeface="Roboto"/>
              </a:rPr>
              <a:t>héroes, dioses y mortales, </a:t>
            </a:r>
            <a:r>
              <a:rPr lang="es-419" sz="1100" b="1">
                <a:solidFill>
                  <a:srgbClr val="1C4587"/>
                </a:solidFill>
                <a:latin typeface="Roboto"/>
                <a:ea typeface="Roboto"/>
                <a:cs typeface="Roboto"/>
                <a:sym typeface="Roboto"/>
              </a:rPr>
              <a:t>cumpliendo</a:t>
            </a:r>
            <a:endParaRPr sz="1100" b="1">
              <a:solidFill>
                <a:srgbClr val="1C4587"/>
              </a:solidFill>
              <a:latin typeface="Roboto"/>
              <a:ea typeface="Roboto"/>
              <a:cs typeface="Roboto"/>
              <a:sym typeface="Roboto"/>
            </a:endParaRPr>
          </a:p>
          <a:p>
            <a:pPr marL="0" lvl="0" indent="0" algn="just" rtl="0">
              <a:spcBef>
                <a:spcPts val="0"/>
              </a:spcBef>
              <a:spcAft>
                <a:spcPts val="0"/>
              </a:spcAft>
              <a:buNone/>
            </a:pPr>
            <a:r>
              <a:rPr lang="es-419" sz="1100" b="1">
                <a:solidFill>
                  <a:srgbClr val="1C4587"/>
                </a:solidFill>
                <a:latin typeface="Roboto"/>
                <a:ea typeface="Roboto"/>
                <a:cs typeface="Roboto"/>
                <a:sym typeface="Roboto"/>
              </a:rPr>
              <a:t>con las proporciones  y posturas idealizadas </a:t>
            </a:r>
            <a:r>
              <a:rPr lang="es-419" sz="1100">
                <a:solidFill>
                  <a:srgbClr val="1C4587"/>
                </a:solidFill>
                <a:latin typeface="Roboto"/>
                <a:ea typeface="Roboto"/>
                <a:cs typeface="Roboto"/>
                <a:sym typeface="Roboto"/>
              </a:rPr>
              <a:t>, es decir </a:t>
            </a:r>
            <a:endParaRPr sz="1100">
              <a:solidFill>
                <a:srgbClr val="1C4587"/>
              </a:solidFill>
              <a:latin typeface="Roboto"/>
              <a:ea typeface="Roboto"/>
              <a:cs typeface="Roboto"/>
              <a:sym typeface="Roboto"/>
            </a:endParaRPr>
          </a:p>
          <a:p>
            <a:pPr marL="0" lvl="0" indent="0" algn="just" rtl="0">
              <a:spcBef>
                <a:spcPts val="0"/>
              </a:spcBef>
              <a:spcAft>
                <a:spcPts val="0"/>
              </a:spcAft>
              <a:buNone/>
            </a:pPr>
            <a:r>
              <a:rPr lang="es-419" sz="1100">
                <a:solidFill>
                  <a:srgbClr val="1C4587"/>
                </a:solidFill>
                <a:latin typeface="Roboto"/>
                <a:ea typeface="Roboto"/>
                <a:cs typeface="Roboto"/>
                <a:sym typeface="Roboto"/>
              </a:rPr>
              <a:t>geometrías y simetrías del cuerpo humano. </a:t>
            </a:r>
            <a:endParaRPr sz="1100">
              <a:solidFill>
                <a:srgbClr val="1C4587"/>
              </a:solidFill>
              <a:latin typeface="Roboto"/>
              <a:ea typeface="Roboto"/>
              <a:cs typeface="Roboto"/>
              <a:sym typeface="Roboto"/>
            </a:endParaRPr>
          </a:p>
          <a:p>
            <a:pPr marL="0" lvl="0" indent="0" algn="just" rtl="0">
              <a:spcBef>
                <a:spcPts val="0"/>
              </a:spcBef>
              <a:spcAft>
                <a:spcPts val="0"/>
              </a:spcAft>
              <a:buNone/>
            </a:pPr>
            <a:r>
              <a:rPr lang="es-419" sz="1100">
                <a:solidFill>
                  <a:srgbClr val="1C4587"/>
                </a:solidFill>
                <a:latin typeface="Roboto"/>
                <a:ea typeface="Roboto"/>
                <a:cs typeface="Roboto"/>
                <a:sym typeface="Roboto"/>
              </a:rPr>
              <a:t>Los principales materiales que se utilizaron fueron </a:t>
            </a:r>
            <a:endParaRPr sz="1100">
              <a:solidFill>
                <a:srgbClr val="1C4587"/>
              </a:solidFill>
              <a:latin typeface="Roboto"/>
              <a:ea typeface="Roboto"/>
              <a:cs typeface="Roboto"/>
              <a:sym typeface="Roboto"/>
            </a:endParaRPr>
          </a:p>
          <a:p>
            <a:pPr marL="0" lvl="0" indent="0" algn="just" rtl="0">
              <a:spcBef>
                <a:spcPts val="0"/>
              </a:spcBef>
              <a:spcAft>
                <a:spcPts val="0"/>
              </a:spcAft>
              <a:buNone/>
            </a:pPr>
            <a:r>
              <a:rPr lang="es-419" sz="1100">
                <a:solidFill>
                  <a:srgbClr val="1C4587"/>
                </a:solidFill>
                <a:latin typeface="Roboto"/>
                <a:ea typeface="Roboto"/>
                <a:cs typeface="Roboto"/>
                <a:sym typeface="Roboto"/>
              </a:rPr>
              <a:t> el bronce y el mármol.</a:t>
            </a:r>
            <a:endParaRPr sz="1100">
              <a:solidFill>
                <a:srgbClr val="1C4587"/>
              </a:solidFill>
              <a:latin typeface="Montserrat"/>
              <a:ea typeface="Montserrat"/>
              <a:cs typeface="Montserrat"/>
              <a:sym typeface="Montserrat"/>
            </a:endParaRPr>
          </a:p>
        </p:txBody>
      </p:sp>
      <p:pic>
        <p:nvPicPr>
          <p:cNvPr id="326" name="Google Shape;326;p36"/>
          <p:cNvPicPr preferRelativeResize="0"/>
          <p:nvPr/>
        </p:nvPicPr>
        <p:blipFill>
          <a:blip r:embed="rId4">
            <a:alphaModFix/>
          </a:blip>
          <a:stretch>
            <a:fillRect/>
          </a:stretch>
        </p:blipFill>
        <p:spPr>
          <a:xfrm>
            <a:off x="4362925" y="475775"/>
            <a:ext cx="2121096" cy="3721225"/>
          </a:xfrm>
          <a:prstGeom prst="rect">
            <a:avLst/>
          </a:prstGeom>
          <a:noFill/>
          <a:ln>
            <a:noFill/>
          </a:ln>
        </p:spPr>
      </p:pic>
      <p:sp>
        <p:nvSpPr>
          <p:cNvPr id="327" name="Google Shape;327;p36"/>
          <p:cNvSpPr/>
          <p:nvPr/>
        </p:nvSpPr>
        <p:spPr>
          <a:xfrm>
            <a:off x="4095425" y="4438650"/>
            <a:ext cx="2312100" cy="56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434343"/>
                </a:solidFill>
                <a:latin typeface="Merriweather"/>
                <a:ea typeface="Merriweather"/>
                <a:cs typeface="Merriweather"/>
                <a:sym typeface="Merriweather"/>
              </a:rPr>
              <a:t>“</a:t>
            </a:r>
            <a:r>
              <a:rPr lang="es-419">
                <a:solidFill>
                  <a:srgbClr val="434343"/>
                </a:solidFill>
                <a:latin typeface="Roboto"/>
                <a:ea typeface="Roboto"/>
                <a:cs typeface="Roboto"/>
                <a:sym typeface="Roboto"/>
              </a:rPr>
              <a:t>DISCÓBOLO”  450 a.C</a:t>
            </a:r>
            <a:endParaRPr>
              <a:solidFill>
                <a:srgbClr val="434343"/>
              </a:solidFill>
              <a:latin typeface="Roboto"/>
              <a:ea typeface="Roboto"/>
              <a:cs typeface="Roboto"/>
              <a:sym typeface="Roboto"/>
            </a:endParaRPr>
          </a:p>
        </p:txBody>
      </p:sp>
      <p:pic>
        <p:nvPicPr>
          <p:cNvPr id="328" name="Google Shape;328;p36"/>
          <p:cNvPicPr preferRelativeResize="0"/>
          <p:nvPr/>
        </p:nvPicPr>
        <p:blipFill>
          <a:blip r:embed="rId5">
            <a:alphaModFix/>
          </a:blip>
          <a:stretch>
            <a:fillRect/>
          </a:stretch>
        </p:blipFill>
        <p:spPr>
          <a:xfrm>
            <a:off x="6817050" y="475775"/>
            <a:ext cx="2121100" cy="4071355"/>
          </a:xfrm>
          <a:prstGeom prst="rect">
            <a:avLst/>
          </a:prstGeom>
          <a:noFill/>
          <a:ln>
            <a:noFill/>
          </a:ln>
        </p:spPr>
      </p:pic>
      <p:sp>
        <p:nvSpPr>
          <p:cNvPr id="329" name="Google Shape;329;p36"/>
          <p:cNvSpPr/>
          <p:nvPr/>
        </p:nvSpPr>
        <p:spPr>
          <a:xfrm>
            <a:off x="6991800" y="4547125"/>
            <a:ext cx="2152200" cy="43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434343"/>
                </a:solidFill>
                <a:latin typeface="Merriweather"/>
                <a:ea typeface="Merriweather"/>
                <a:cs typeface="Merriweather"/>
                <a:sym typeface="Merriweather"/>
              </a:rPr>
              <a:t>“VENUS DE MILO ”  130 a.C</a:t>
            </a:r>
            <a:endParaRPr>
              <a:solidFill>
                <a:srgbClr val="434343"/>
              </a:solidFill>
              <a:latin typeface="Merriweather"/>
              <a:ea typeface="Merriweather"/>
              <a:cs typeface="Merriweather"/>
              <a:sym typeface="Merriweather"/>
            </a:endParaRPr>
          </a:p>
        </p:txBody>
      </p:sp>
      <p:sp>
        <p:nvSpPr>
          <p:cNvPr id="330" name="Google Shape;330;p36"/>
          <p:cNvSpPr txBox="1"/>
          <p:nvPr/>
        </p:nvSpPr>
        <p:spPr>
          <a:xfrm>
            <a:off x="1905700" y="3697225"/>
            <a:ext cx="1978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latin typeface="Comic Sans MS"/>
              <a:ea typeface="Comic Sans MS"/>
              <a:cs typeface="Comic Sans MS"/>
              <a:sym typeface="Comic Sans MS"/>
            </a:endParaRPr>
          </a:p>
        </p:txBody>
      </p:sp>
      <p:pic>
        <p:nvPicPr>
          <p:cNvPr id="331" name="Google Shape;331;p36"/>
          <p:cNvPicPr preferRelativeResize="0"/>
          <p:nvPr/>
        </p:nvPicPr>
        <p:blipFill>
          <a:blip r:embed="rId6">
            <a:alphaModFix/>
          </a:blip>
          <a:stretch>
            <a:fillRect/>
          </a:stretch>
        </p:blipFill>
        <p:spPr>
          <a:xfrm>
            <a:off x="1398163" y="4157901"/>
            <a:ext cx="908175" cy="912225"/>
          </a:xfrm>
          <a:prstGeom prst="rect">
            <a:avLst/>
          </a:prstGeom>
          <a:noFill/>
          <a:ln>
            <a:noFill/>
          </a:ln>
        </p:spPr>
      </p:pic>
      <p:pic>
        <p:nvPicPr>
          <p:cNvPr id="332" name="Google Shape;332;p36"/>
          <p:cNvPicPr preferRelativeResize="0"/>
          <p:nvPr/>
        </p:nvPicPr>
        <p:blipFill>
          <a:blip r:embed="rId6">
            <a:alphaModFix/>
          </a:blip>
          <a:stretch>
            <a:fillRect/>
          </a:stretch>
        </p:blipFill>
        <p:spPr>
          <a:xfrm>
            <a:off x="2555625" y="4134131"/>
            <a:ext cx="955525" cy="959775"/>
          </a:xfrm>
          <a:prstGeom prst="rect">
            <a:avLst/>
          </a:prstGeom>
          <a:noFill/>
          <a:ln>
            <a:noFill/>
          </a:ln>
        </p:spPr>
      </p:pic>
      <p:pic>
        <p:nvPicPr>
          <p:cNvPr id="333" name="Google Shape;333;p36"/>
          <p:cNvPicPr preferRelativeResize="0"/>
          <p:nvPr/>
        </p:nvPicPr>
        <p:blipFill>
          <a:blip r:embed="rId6">
            <a:alphaModFix/>
          </a:blip>
          <a:stretch>
            <a:fillRect/>
          </a:stretch>
        </p:blipFill>
        <p:spPr>
          <a:xfrm>
            <a:off x="186325" y="4130588"/>
            <a:ext cx="962554" cy="966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7"/>
          <p:cNvPicPr preferRelativeResize="0"/>
          <p:nvPr/>
        </p:nvPicPr>
        <p:blipFill rotWithShape="1">
          <a:blip r:embed="rId3">
            <a:alphaModFix/>
          </a:blip>
          <a:srcRect b="9893"/>
          <a:stretch/>
        </p:blipFill>
        <p:spPr>
          <a:xfrm>
            <a:off x="364250" y="136350"/>
            <a:ext cx="3543300" cy="4231350"/>
          </a:xfrm>
          <a:prstGeom prst="rect">
            <a:avLst/>
          </a:prstGeom>
          <a:noFill/>
          <a:ln>
            <a:noFill/>
          </a:ln>
        </p:spPr>
      </p:pic>
      <p:sp>
        <p:nvSpPr>
          <p:cNvPr id="339" name="Google Shape;339;p37"/>
          <p:cNvSpPr/>
          <p:nvPr/>
        </p:nvSpPr>
        <p:spPr>
          <a:xfrm>
            <a:off x="1432625" y="4562050"/>
            <a:ext cx="2312100" cy="56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434343"/>
                </a:solidFill>
                <a:latin typeface="Merriweather"/>
                <a:ea typeface="Merriweather"/>
                <a:cs typeface="Merriweather"/>
                <a:sym typeface="Merriweather"/>
              </a:rPr>
              <a:t>“VICTORIA ALADA DE SAMOTRACIA”  190 a.C</a:t>
            </a:r>
            <a:endParaRPr>
              <a:solidFill>
                <a:srgbClr val="434343"/>
              </a:solidFill>
              <a:latin typeface="Merriweather"/>
              <a:ea typeface="Merriweather"/>
              <a:cs typeface="Merriweather"/>
              <a:sym typeface="Merriweather"/>
            </a:endParaRPr>
          </a:p>
        </p:txBody>
      </p:sp>
      <p:pic>
        <p:nvPicPr>
          <p:cNvPr id="340" name="Google Shape;340;p37"/>
          <p:cNvPicPr preferRelativeResize="0"/>
          <p:nvPr/>
        </p:nvPicPr>
        <p:blipFill>
          <a:blip r:embed="rId4">
            <a:alphaModFix/>
          </a:blip>
          <a:stretch>
            <a:fillRect/>
          </a:stretch>
        </p:blipFill>
        <p:spPr>
          <a:xfrm>
            <a:off x="4048113" y="136350"/>
            <a:ext cx="3665726" cy="3665726"/>
          </a:xfrm>
          <a:prstGeom prst="rect">
            <a:avLst/>
          </a:prstGeom>
          <a:noFill/>
          <a:ln>
            <a:noFill/>
          </a:ln>
        </p:spPr>
      </p:pic>
      <p:sp>
        <p:nvSpPr>
          <p:cNvPr id="341" name="Google Shape;341;p37"/>
          <p:cNvSpPr/>
          <p:nvPr/>
        </p:nvSpPr>
        <p:spPr>
          <a:xfrm>
            <a:off x="4539000" y="3992950"/>
            <a:ext cx="2740500" cy="56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434343"/>
                </a:solidFill>
                <a:latin typeface="Merriweather"/>
                <a:ea typeface="Merriweather"/>
                <a:cs typeface="Merriweather"/>
                <a:sym typeface="Merriweather"/>
              </a:rPr>
              <a:t>“Laocoonte y sus hijos”  Siglo I d.C</a:t>
            </a:r>
            <a:endParaRPr>
              <a:solidFill>
                <a:srgbClr val="434343"/>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8"/>
          <p:cNvPicPr preferRelativeResize="0"/>
          <p:nvPr/>
        </p:nvPicPr>
        <p:blipFill>
          <a:blip r:embed="rId3">
            <a:alphaModFix/>
          </a:blip>
          <a:stretch>
            <a:fillRect/>
          </a:stretch>
        </p:blipFill>
        <p:spPr>
          <a:xfrm>
            <a:off x="-68025" y="-41673"/>
            <a:ext cx="1605500" cy="1605500"/>
          </a:xfrm>
          <a:prstGeom prst="rect">
            <a:avLst/>
          </a:prstGeom>
          <a:noFill/>
          <a:ln>
            <a:noFill/>
          </a:ln>
        </p:spPr>
      </p:pic>
      <p:sp>
        <p:nvSpPr>
          <p:cNvPr id="347" name="Google Shape;347;p38"/>
          <p:cNvSpPr/>
          <p:nvPr/>
        </p:nvSpPr>
        <p:spPr>
          <a:xfrm>
            <a:off x="1398975" y="181100"/>
            <a:ext cx="5386500" cy="946200"/>
          </a:xfrm>
          <a:prstGeom prst="rect">
            <a:avLst/>
          </a:prstGeom>
          <a:solidFill>
            <a:schemeClr val="lt2"/>
          </a:solidFill>
          <a:ln w="2857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1500" b="1" i="1" u="sng">
                <a:solidFill>
                  <a:schemeClr val="accent1"/>
                </a:solidFill>
                <a:latin typeface="Roboto"/>
                <a:ea typeface="Roboto"/>
                <a:cs typeface="Roboto"/>
                <a:sym typeface="Roboto"/>
              </a:rPr>
              <a:t>Técnica del </a:t>
            </a:r>
            <a:r>
              <a:rPr lang="es-419" sz="1600" b="1" i="1" u="sng">
                <a:solidFill>
                  <a:schemeClr val="accent1"/>
                </a:solidFill>
                <a:latin typeface="Roboto"/>
                <a:ea typeface="Roboto"/>
                <a:cs typeface="Roboto"/>
                <a:sym typeface="Roboto"/>
              </a:rPr>
              <a:t> Pop-up:</a:t>
            </a:r>
            <a:endParaRPr sz="1600" b="1" i="1" u="sng">
              <a:solidFill>
                <a:schemeClr val="accent1"/>
              </a:solidFill>
              <a:latin typeface="Roboto"/>
              <a:ea typeface="Roboto"/>
              <a:cs typeface="Roboto"/>
              <a:sym typeface="Roboto"/>
            </a:endParaRPr>
          </a:p>
          <a:p>
            <a:pPr marL="0" lvl="0" indent="0" algn="l" rtl="0">
              <a:spcBef>
                <a:spcPts val="0"/>
              </a:spcBef>
              <a:spcAft>
                <a:spcPts val="0"/>
              </a:spcAft>
              <a:buNone/>
            </a:pPr>
            <a:r>
              <a:rPr lang="es-419" sz="1500" b="1">
                <a:solidFill>
                  <a:schemeClr val="accent1"/>
                </a:solidFill>
                <a:latin typeface="Roboto"/>
                <a:ea typeface="Roboto"/>
                <a:cs typeface="Roboto"/>
                <a:sym typeface="Roboto"/>
              </a:rPr>
              <a:t>Es una técnica artística que permite poner en volumen los planos como los papeles.</a:t>
            </a:r>
            <a:endParaRPr sz="1200">
              <a:solidFill>
                <a:schemeClr val="accent1"/>
              </a:solidFill>
              <a:latin typeface="Roboto"/>
              <a:ea typeface="Roboto"/>
              <a:cs typeface="Roboto"/>
              <a:sym typeface="Roboto"/>
            </a:endParaRPr>
          </a:p>
        </p:txBody>
      </p:sp>
      <p:pic>
        <p:nvPicPr>
          <p:cNvPr id="348" name="Google Shape;348;p38"/>
          <p:cNvPicPr preferRelativeResize="0"/>
          <p:nvPr/>
        </p:nvPicPr>
        <p:blipFill rotWithShape="1">
          <a:blip r:embed="rId4">
            <a:alphaModFix/>
          </a:blip>
          <a:srcRect l="10199" r="10366"/>
          <a:stretch/>
        </p:blipFill>
        <p:spPr>
          <a:xfrm>
            <a:off x="172425" y="1729475"/>
            <a:ext cx="2549025" cy="1920050"/>
          </a:xfrm>
          <a:prstGeom prst="rect">
            <a:avLst/>
          </a:prstGeom>
          <a:noFill/>
          <a:ln>
            <a:noFill/>
          </a:ln>
        </p:spPr>
      </p:pic>
      <p:pic>
        <p:nvPicPr>
          <p:cNvPr id="349" name="Google Shape;349;p38"/>
          <p:cNvPicPr preferRelativeResize="0"/>
          <p:nvPr/>
        </p:nvPicPr>
        <p:blipFill rotWithShape="1">
          <a:blip r:embed="rId5">
            <a:alphaModFix/>
          </a:blip>
          <a:srcRect l="3830" t="6378" r="-3829" b="8580"/>
          <a:stretch/>
        </p:blipFill>
        <p:spPr>
          <a:xfrm>
            <a:off x="2982675" y="1206013"/>
            <a:ext cx="2219111" cy="1441488"/>
          </a:xfrm>
          <a:prstGeom prst="rect">
            <a:avLst/>
          </a:prstGeom>
          <a:noFill/>
          <a:ln>
            <a:noFill/>
          </a:ln>
        </p:spPr>
      </p:pic>
      <p:sp>
        <p:nvSpPr>
          <p:cNvPr id="350" name="Google Shape;350;p38"/>
          <p:cNvSpPr/>
          <p:nvPr/>
        </p:nvSpPr>
        <p:spPr>
          <a:xfrm>
            <a:off x="1622200" y="1328050"/>
            <a:ext cx="392700" cy="345600"/>
          </a:xfrm>
          <a:prstGeom prst="downArrow">
            <a:avLst>
              <a:gd name="adj1" fmla="val 50000"/>
              <a:gd name="adj2" fmla="val 50000"/>
            </a:avLst>
          </a:prstGeom>
          <a:solidFill>
            <a:srgbClr val="FF3E7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38"/>
          <p:cNvPicPr preferRelativeResize="0"/>
          <p:nvPr/>
        </p:nvPicPr>
        <p:blipFill>
          <a:blip r:embed="rId6">
            <a:alphaModFix/>
          </a:blip>
          <a:stretch>
            <a:fillRect/>
          </a:stretch>
        </p:blipFill>
        <p:spPr>
          <a:xfrm>
            <a:off x="3560500" y="2726225"/>
            <a:ext cx="2089800" cy="2320103"/>
          </a:xfrm>
          <a:prstGeom prst="rect">
            <a:avLst/>
          </a:prstGeom>
          <a:noFill/>
          <a:ln>
            <a:noFill/>
          </a:ln>
        </p:spPr>
      </p:pic>
      <p:pic>
        <p:nvPicPr>
          <p:cNvPr id="352" name="Google Shape;352;p38"/>
          <p:cNvPicPr preferRelativeResize="0"/>
          <p:nvPr/>
        </p:nvPicPr>
        <p:blipFill>
          <a:blip r:embed="rId7">
            <a:alphaModFix/>
          </a:blip>
          <a:stretch>
            <a:fillRect/>
          </a:stretch>
        </p:blipFill>
        <p:spPr>
          <a:xfrm>
            <a:off x="6017000" y="1212475"/>
            <a:ext cx="2713925" cy="2954026"/>
          </a:xfrm>
          <a:prstGeom prst="rect">
            <a:avLst/>
          </a:prstGeom>
          <a:noFill/>
          <a:ln>
            <a:noFill/>
          </a:ln>
        </p:spPr>
      </p:pic>
      <p:sp>
        <p:nvSpPr>
          <p:cNvPr id="353" name="Google Shape;353;p38"/>
          <p:cNvSpPr txBox="1"/>
          <p:nvPr/>
        </p:nvSpPr>
        <p:spPr>
          <a:xfrm>
            <a:off x="631650" y="3568825"/>
            <a:ext cx="2089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u="sng">
                <a:solidFill>
                  <a:schemeClr val="accent1"/>
                </a:solidFill>
                <a:highlight>
                  <a:srgbClr val="B7B7B7"/>
                </a:highlight>
                <a:latin typeface="Roboto"/>
                <a:ea typeface="Roboto"/>
                <a:cs typeface="Roboto"/>
                <a:sym typeface="Roboto"/>
              </a:rPr>
              <a:t>Un Ejemplo del “DISCÓBOLO” </a:t>
            </a:r>
            <a:r>
              <a:rPr lang="es-419">
                <a:solidFill>
                  <a:schemeClr val="accent1"/>
                </a:solidFill>
                <a:highlight>
                  <a:srgbClr val="B7B7B7"/>
                </a:highlight>
                <a:latin typeface="Roboto"/>
                <a:ea typeface="Roboto"/>
                <a:cs typeface="Roboto"/>
                <a:sym typeface="Roboto"/>
              </a:rPr>
              <a:t>: Lo importante es el dibujo recortado y las pestañas para que esté en volumen !</a:t>
            </a:r>
            <a:endParaRPr>
              <a:solidFill>
                <a:schemeClr val="accent1"/>
              </a:solidFill>
              <a:highlight>
                <a:srgbClr val="B7B7B7"/>
              </a:highlight>
            </a:endParaRPr>
          </a:p>
        </p:txBody>
      </p:sp>
      <p:sp>
        <p:nvSpPr>
          <p:cNvPr id="354" name="Google Shape;354;p38"/>
          <p:cNvSpPr/>
          <p:nvPr/>
        </p:nvSpPr>
        <p:spPr>
          <a:xfrm>
            <a:off x="2828900" y="4109575"/>
            <a:ext cx="555300" cy="305400"/>
          </a:xfrm>
          <a:prstGeom prst="rightArrow">
            <a:avLst>
              <a:gd name="adj1" fmla="val 50000"/>
              <a:gd name="adj2" fmla="val 50000"/>
            </a:avLst>
          </a:prstGeom>
          <a:solidFill>
            <a:srgbClr val="FF3E7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8"/>
          <p:cNvSpPr/>
          <p:nvPr/>
        </p:nvSpPr>
        <p:spPr>
          <a:xfrm>
            <a:off x="5722375" y="4251675"/>
            <a:ext cx="3286800" cy="891900"/>
          </a:xfrm>
          <a:prstGeom prst="rect">
            <a:avLst/>
          </a:prstGeom>
          <a:solidFill>
            <a:schemeClr val="lt2"/>
          </a:solidFill>
          <a:ln w="28575" cap="flat" cmpd="sng">
            <a:solidFill>
              <a:srgbClr val="FF3E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b="1">
              <a:solidFill>
                <a:srgbClr val="FF3E77"/>
              </a:solidFill>
              <a:latin typeface="Roboto"/>
              <a:ea typeface="Roboto"/>
              <a:cs typeface="Roboto"/>
              <a:sym typeface="Roboto"/>
            </a:endParaRPr>
          </a:p>
          <a:p>
            <a:pPr marL="0" lvl="0" indent="0" algn="ctr" rtl="0">
              <a:spcBef>
                <a:spcPts val="0"/>
              </a:spcBef>
              <a:spcAft>
                <a:spcPts val="0"/>
              </a:spcAft>
              <a:buNone/>
            </a:pPr>
            <a:r>
              <a:rPr lang="es-419" sz="1500" b="1" i="1" u="sng">
                <a:solidFill>
                  <a:srgbClr val="FF3E77"/>
                </a:solidFill>
                <a:latin typeface="Roboto"/>
                <a:ea typeface="Roboto"/>
                <a:cs typeface="Roboto"/>
                <a:sym typeface="Roboto"/>
              </a:rPr>
              <a:t>Materiales</a:t>
            </a:r>
            <a:r>
              <a:rPr lang="es-419" sz="1500" b="1" i="1">
                <a:solidFill>
                  <a:srgbClr val="FF3E77"/>
                </a:solidFill>
                <a:latin typeface="Roboto"/>
                <a:ea typeface="Roboto"/>
                <a:cs typeface="Roboto"/>
                <a:sym typeface="Roboto"/>
              </a:rPr>
              <a:t>:   Hojas -  Lápices de dibujo - Goma de borrar - Pegamento - Tijeras</a:t>
            </a:r>
            <a:endParaRPr sz="1500" b="1" i="1">
              <a:solidFill>
                <a:srgbClr val="FF3E77"/>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9"/>
          <p:cNvSpPr/>
          <p:nvPr/>
        </p:nvSpPr>
        <p:spPr>
          <a:xfrm>
            <a:off x="170375" y="1514650"/>
            <a:ext cx="1617300" cy="2661000"/>
          </a:xfrm>
          <a:prstGeom prst="rect">
            <a:avLst/>
          </a:prstGeom>
          <a:solidFill>
            <a:schemeClr val="lt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419" sz="1200" b="1">
                <a:solidFill>
                  <a:srgbClr val="FF3E77"/>
                </a:solidFill>
                <a:latin typeface="Roboto"/>
                <a:ea typeface="Roboto"/>
                <a:cs typeface="Roboto"/>
                <a:sym typeface="Roboto"/>
              </a:rPr>
              <a:t>1.</a:t>
            </a:r>
            <a:r>
              <a:rPr lang="es-419" sz="1200">
                <a:latin typeface="Roboto"/>
                <a:ea typeface="Roboto"/>
                <a:cs typeface="Roboto"/>
                <a:sym typeface="Roboto"/>
              </a:rPr>
              <a:t>Escoge la escultura griega que más te gusta y la dibujas en una hoja, debes dejar </a:t>
            </a:r>
            <a:r>
              <a:rPr lang="es-419" sz="1200" b="1">
                <a:latin typeface="Roboto"/>
                <a:ea typeface="Roboto"/>
                <a:cs typeface="Roboto"/>
                <a:sym typeface="Roboto"/>
              </a:rPr>
              <a:t>margen</a:t>
            </a:r>
            <a:r>
              <a:rPr lang="es-419" sz="1200">
                <a:latin typeface="Roboto"/>
                <a:ea typeface="Roboto"/>
                <a:cs typeface="Roboto"/>
                <a:sym typeface="Roboto"/>
              </a:rPr>
              <a:t> a los pies de la escultura, esto es la </a:t>
            </a:r>
            <a:r>
              <a:rPr lang="es-419" sz="1200" b="1">
                <a:latin typeface="Roboto"/>
                <a:ea typeface="Roboto"/>
                <a:cs typeface="Roboto"/>
                <a:sym typeface="Roboto"/>
              </a:rPr>
              <a:t>PESTAÑA.</a:t>
            </a:r>
            <a:endParaRPr sz="1200" b="1">
              <a:latin typeface="Roboto"/>
              <a:ea typeface="Roboto"/>
              <a:cs typeface="Roboto"/>
              <a:sym typeface="Roboto"/>
            </a:endParaRPr>
          </a:p>
        </p:txBody>
      </p:sp>
      <p:pic>
        <p:nvPicPr>
          <p:cNvPr id="361" name="Google Shape;361;p39"/>
          <p:cNvPicPr preferRelativeResize="0"/>
          <p:nvPr/>
        </p:nvPicPr>
        <p:blipFill>
          <a:blip r:embed="rId3">
            <a:alphaModFix/>
          </a:blip>
          <a:stretch>
            <a:fillRect/>
          </a:stretch>
        </p:blipFill>
        <p:spPr>
          <a:xfrm>
            <a:off x="1850175" y="1514650"/>
            <a:ext cx="2914749" cy="3435076"/>
          </a:xfrm>
          <a:prstGeom prst="rect">
            <a:avLst/>
          </a:prstGeom>
          <a:noFill/>
          <a:ln>
            <a:noFill/>
          </a:ln>
        </p:spPr>
      </p:pic>
      <p:sp>
        <p:nvSpPr>
          <p:cNvPr id="362" name="Google Shape;362;p39"/>
          <p:cNvSpPr/>
          <p:nvPr/>
        </p:nvSpPr>
        <p:spPr>
          <a:xfrm>
            <a:off x="6952025" y="4224100"/>
            <a:ext cx="263700" cy="708000"/>
          </a:xfrm>
          <a:prstGeom prst="rightBrace">
            <a:avLst>
              <a:gd name="adj1" fmla="val 50000"/>
              <a:gd name="adj2" fmla="val 50000"/>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3E77"/>
              </a:solidFill>
              <a:highlight>
                <a:srgbClr val="FF3E77"/>
              </a:highlight>
            </a:endParaRPr>
          </a:p>
        </p:txBody>
      </p:sp>
      <p:sp>
        <p:nvSpPr>
          <p:cNvPr id="363" name="Google Shape;363;p39"/>
          <p:cNvSpPr/>
          <p:nvPr/>
        </p:nvSpPr>
        <p:spPr>
          <a:xfrm>
            <a:off x="1850175" y="4359400"/>
            <a:ext cx="1179900" cy="43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b="1">
                <a:solidFill>
                  <a:srgbClr val="FF3E77"/>
                </a:solidFill>
              </a:rPr>
              <a:t>Margen de </a:t>
            </a:r>
            <a:endParaRPr b="1">
              <a:solidFill>
                <a:srgbClr val="FF3E77"/>
              </a:solidFill>
            </a:endParaRPr>
          </a:p>
          <a:p>
            <a:pPr marL="0" lvl="0" indent="0" algn="l" rtl="0">
              <a:spcBef>
                <a:spcPts val="0"/>
              </a:spcBef>
              <a:spcAft>
                <a:spcPts val="0"/>
              </a:spcAft>
              <a:buNone/>
            </a:pPr>
            <a:r>
              <a:rPr lang="es-419" b="1">
                <a:solidFill>
                  <a:srgbClr val="FF3E77"/>
                </a:solidFill>
              </a:rPr>
              <a:t>4-5 cm</a:t>
            </a:r>
            <a:endParaRPr b="1">
              <a:solidFill>
                <a:srgbClr val="FF3E77"/>
              </a:solidFill>
            </a:endParaRPr>
          </a:p>
        </p:txBody>
      </p:sp>
      <p:pic>
        <p:nvPicPr>
          <p:cNvPr id="364" name="Google Shape;364;p39"/>
          <p:cNvPicPr preferRelativeResize="0"/>
          <p:nvPr/>
        </p:nvPicPr>
        <p:blipFill>
          <a:blip r:embed="rId4">
            <a:alphaModFix/>
          </a:blip>
          <a:stretch>
            <a:fillRect/>
          </a:stretch>
        </p:blipFill>
        <p:spPr>
          <a:xfrm>
            <a:off x="7269825" y="0"/>
            <a:ext cx="1015950" cy="1015950"/>
          </a:xfrm>
          <a:prstGeom prst="rect">
            <a:avLst/>
          </a:prstGeom>
          <a:noFill/>
          <a:ln>
            <a:noFill/>
          </a:ln>
        </p:spPr>
      </p:pic>
      <p:pic>
        <p:nvPicPr>
          <p:cNvPr id="365" name="Google Shape;365;p39"/>
          <p:cNvPicPr preferRelativeResize="0"/>
          <p:nvPr/>
        </p:nvPicPr>
        <p:blipFill>
          <a:blip r:embed="rId3">
            <a:alphaModFix/>
          </a:blip>
          <a:stretch>
            <a:fillRect/>
          </a:stretch>
        </p:blipFill>
        <p:spPr>
          <a:xfrm>
            <a:off x="4742900" y="1514650"/>
            <a:ext cx="2914749" cy="3435076"/>
          </a:xfrm>
          <a:prstGeom prst="rect">
            <a:avLst/>
          </a:prstGeom>
          <a:noFill/>
          <a:ln w="9525" cap="flat" cmpd="sng">
            <a:solidFill>
              <a:srgbClr val="FF3E77"/>
            </a:solidFill>
            <a:prstDash val="lgDash"/>
            <a:round/>
            <a:headEnd type="none" w="sm" len="sm"/>
            <a:tailEnd type="none" w="sm" len="sm"/>
          </a:ln>
        </p:spPr>
      </p:pic>
      <p:sp>
        <p:nvSpPr>
          <p:cNvPr id="366" name="Google Shape;366;p39"/>
          <p:cNvSpPr/>
          <p:nvPr/>
        </p:nvSpPr>
        <p:spPr>
          <a:xfrm>
            <a:off x="5740175" y="1609325"/>
            <a:ext cx="1128556" cy="2919020"/>
          </a:xfrm>
          <a:custGeom>
            <a:avLst/>
            <a:gdLst/>
            <a:ahLst/>
            <a:cxnLst/>
            <a:rect l="l" t="t" r="r" b="b"/>
            <a:pathLst>
              <a:path w="63189" h="163279" extrusionOk="0">
                <a:moveTo>
                  <a:pt x="10615" y="161891"/>
                </a:moveTo>
                <a:cubicBezTo>
                  <a:pt x="10615" y="156226"/>
                  <a:pt x="7668" y="150400"/>
                  <a:pt x="9226" y="144954"/>
                </a:cubicBezTo>
                <a:cubicBezTo>
                  <a:pt x="10096" y="141910"/>
                  <a:pt x="13031" y="139890"/>
                  <a:pt x="15057" y="137458"/>
                </a:cubicBezTo>
                <a:cubicBezTo>
                  <a:pt x="19548" y="132068"/>
                  <a:pt x="19632" y="123483"/>
                  <a:pt x="18111" y="116634"/>
                </a:cubicBezTo>
                <a:cubicBezTo>
                  <a:pt x="17137" y="112248"/>
                  <a:pt x="12563" y="109421"/>
                  <a:pt x="10892" y="105250"/>
                </a:cubicBezTo>
                <a:cubicBezTo>
                  <a:pt x="8974" y="100462"/>
                  <a:pt x="15698" y="94592"/>
                  <a:pt x="13391" y="89979"/>
                </a:cubicBezTo>
                <a:cubicBezTo>
                  <a:pt x="9896" y="82990"/>
                  <a:pt x="4863" y="75513"/>
                  <a:pt x="5895" y="67767"/>
                </a:cubicBezTo>
                <a:cubicBezTo>
                  <a:pt x="6705" y="61690"/>
                  <a:pt x="13094" y="57557"/>
                  <a:pt x="14780" y="51663"/>
                </a:cubicBezTo>
                <a:cubicBezTo>
                  <a:pt x="15292" y="49874"/>
                  <a:pt x="15951" y="46800"/>
                  <a:pt x="14224" y="46110"/>
                </a:cubicBezTo>
                <a:cubicBezTo>
                  <a:pt x="11763" y="45127"/>
                  <a:pt x="6825" y="47067"/>
                  <a:pt x="6450" y="44444"/>
                </a:cubicBezTo>
                <a:cubicBezTo>
                  <a:pt x="5543" y="38106"/>
                  <a:pt x="1508" y="30612"/>
                  <a:pt x="5062" y="25286"/>
                </a:cubicBezTo>
                <a:cubicBezTo>
                  <a:pt x="6388" y="23299"/>
                  <a:pt x="12326" y="23031"/>
                  <a:pt x="10892" y="21121"/>
                </a:cubicBezTo>
                <a:cubicBezTo>
                  <a:pt x="8606" y="18075"/>
                  <a:pt x="2322" y="19530"/>
                  <a:pt x="619" y="16124"/>
                </a:cubicBezTo>
                <a:cubicBezTo>
                  <a:pt x="-3008" y="8871"/>
                  <a:pt x="11778" y="2465"/>
                  <a:pt x="19777" y="1130"/>
                </a:cubicBezTo>
                <a:cubicBezTo>
                  <a:pt x="25031" y="253"/>
                  <a:pt x="33919" y="-1702"/>
                  <a:pt x="35603" y="3352"/>
                </a:cubicBezTo>
                <a:cubicBezTo>
                  <a:pt x="37095" y="7830"/>
                  <a:pt x="26830" y="11624"/>
                  <a:pt x="28940" y="15846"/>
                </a:cubicBezTo>
                <a:cubicBezTo>
                  <a:pt x="30233" y="18434"/>
                  <a:pt x="34723" y="16330"/>
                  <a:pt x="37547" y="16957"/>
                </a:cubicBezTo>
                <a:cubicBezTo>
                  <a:pt x="41724" y="17885"/>
                  <a:pt x="46840" y="20789"/>
                  <a:pt x="47542" y="25009"/>
                </a:cubicBezTo>
                <a:cubicBezTo>
                  <a:pt x="48241" y="29209"/>
                  <a:pt x="49733" y="34131"/>
                  <a:pt x="47542" y="37781"/>
                </a:cubicBezTo>
                <a:cubicBezTo>
                  <a:pt x="44831" y="42298"/>
                  <a:pt x="39834" y="48257"/>
                  <a:pt x="42545" y="52774"/>
                </a:cubicBezTo>
                <a:cubicBezTo>
                  <a:pt x="46099" y="58696"/>
                  <a:pt x="48931" y="65580"/>
                  <a:pt x="48931" y="72487"/>
                </a:cubicBezTo>
                <a:cubicBezTo>
                  <a:pt x="48931" y="76689"/>
                  <a:pt x="45610" y="81119"/>
                  <a:pt x="47265" y="84981"/>
                </a:cubicBezTo>
                <a:cubicBezTo>
                  <a:pt x="49045" y="89135"/>
                  <a:pt x="54539" y="91596"/>
                  <a:pt x="55039" y="96087"/>
                </a:cubicBezTo>
                <a:cubicBezTo>
                  <a:pt x="55828" y="103175"/>
                  <a:pt x="51952" y="110701"/>
                  <a:pt x="54206" y="117467"/>
                </a:cubicBezTo>
                <a:cubicBezTo>
                  <a:pt x="56370" y="123963"/>
                  <a:pt x="57956" y="130680"/>
                  <a:pt x="58926" y="137458"/>
                </a:cubicBezTo>
                <a:cubicBezTo>
                  <a:pt x="59264" y="139822"/>
                  <a:pt x="63484" y="140932"/>
                  <a:pt x="63091" y="143288"/>
                </a:cubicBezTo>
                <a:cubicBezTo>
                  <a:pt x="61981" y="149937"/>
                  <a:pt x="60037" y="156538"/>
                  <a:pt x="60037" y="163279"/>
                </a:cubicBezTo>
              </a:path>
            </a:pathLst>
          </a:custGeom>
          <a:noFill/>
          <a:ln w="38100" cap="flat" cmpd="sng">
            <a:solidFill>
              <a:srgbClr val="FF3E77"/>
            </a:solidFill>
            <a:prstDash val="dash"/>
            <a:round/>
            <a:headEnd type="none" w="med" len="med"/>
            <a:tailEnd type="none" w="med" len="med"/>
          </a:ln>
        </p:spPr>
      </p:sp>
      <p:cxnSp>
        <p:nvCxnSpPr>
          <p:cNvPr id="367" name="Google Shape;367;p39"/>
          <p:cNvCxnSpPr/>
          <p:nvPr/>
        </p:nvCxnSpPr>
        <p:spPr>
          <a:xfrm>
            <a:off x="5924725" y="4390700"/>
            <a:ext cx="2117700" cy="10500"/>
          </a:xfrm>
          <a:prstGeom prst="straightConnector1">
            <a:avLst/>
          </a:prstGeom>
          <a:noFill/>
          <a:ln w="28575" cap="flat" cmpd="sng">
            <a:solidFill>
              <a:srgbClr val="FF3E77"/>
            </a:solidFill>
            <a:prstDash val="solid"/>
            <a:round/>
            <a:headEnd type="none" w="med" len="med"/>
            <a:tailEnd type="triangle" w="med" len="med"/>
          </a:ln>
        </p:spPr>
      </p:cxnSp>
      <p:pic>
        <p:nvPicPr>
          <p:cNvPr id="368" name="Google Shape;368;p39"/>
          <p:cNvPicPr preferRelativeResize="0"/>
          <p:nvPr/>
        </p:nvPicPr>
        <p:blipFill>
          <a:blip r:embed="rId5">
            <a:alphaModFix/>
          </a:blip>
          <a:stretch>
            <a:fillRect/>
          </a:stretch>
        </p:blipFill>
        <p:spPr>
          <a:xfrm>
            <a:off x="5450175" y="4126275"/>
            <a:ext cx="365249" cy="264425"/>
          </a:xfrm>
          <a:prstGeom prst="rect">
            <a:avLst/>
          </a:prstGeom>
          <a:noFill/>
          <a:ln>
            <a:noFill/>
          </a:ln>
        </p:spPr>
      </p:pic>
      <p:sp>
        <p:nvSpPr>
          <p:cNvPr id="369" name="Google Shape;369;p39"/>
          <p:cNvSpPr/>
          <p:nvPr/>
        </p:nvSpPr>
        <p:spPr>
          <a:xfrm>
            <a:off x="8186950" y="3967275"/>
            <a:ext cx="777900" cy="791400"/>
          </a:xfrm>
          <a:prstGeom prst="rect">
            <a:avLst/>
          </a:prstGeom>
          <a:solidFill>
            <a:schemeClr val="lt2"/>
          </a:solidFill>
          <a:ln w="9525" cap="flat" cmpd="sng">
            <a:solidFill>
              <a:srgbClr val="FF3E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1100">
                <a:latin typeface="Comic Sans MS"/>
                <a:ea typeface="Comic Sans MS"/>
                <a:cs typeface="Comic Sans MS"/>
                <a:sym typeface="Comic Sans MS"/>
              </a:rPr>
              <a:t>Hacer el doblez en el margen</a:t>
            </a:r>
            <a:endParaRPr sz="1700">
              <a:latin typeface="Comic Sans MS"/>
              <a:ea typeface="Comic Sans MS"/>
              <a:cs typeface="Comic Sans MS"/>
              <a:sym typeface="Comic Sans MS"/>
            </a:endParaRPr>
          </a:p>
        </p:txBody>
      </p:sp>
      <p:sp>
        <p:nvSpPr>
          <p:cNvPr id="370" name="Google Shape;370;p39"/>
          <p:cNvSpPr/>
          <p:nvPr/>
        </p:nvSpPr>
        <p:spPr>
          <a:xfrm>
            <a:off x="7693200" y="1514650"/>
            <a:ext cx="1450800" cy="207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Roboto"/>
              <a:ea typeface="Roboto"/>
              <a:cs typeface="Roboto"/>
              <a:sym typeface="Roboto"/>
            </a:endParaRPr>
          </a:p>
          <a:p>
            <a:pPr marL="0" lvl="0" indent="0" algn="l" rtl="0">
              <a:spcBef>
                <a:spcPts val="0"/>
              </a:spcBef>
              <a:spcAft>
                <a:spcPts val="0"/>
              </a:spcAft>
              <a:buNone/>
            </a:pPr>
            <a:r>
              <a:rPr lang="es-419" sz="1200" b="1">
                <a:solidFill>
                  <a:srgbClr val="FF3E77"/>
                </a:solidFill>
                <a:latin typeface="Roboto"/>
                <a:ea typeface="Roboto"/>
                <a:cs typeface="Roboto"/>
                <a:sym typeface="Roboto"/>
              </a:rPr>
              <a:t>2</a:t>
            </a:r>
            <a:r>
              <a:rPr lang="es-419" sz="1200">
                <a:latin typeface="Roboto"/>
                <a:ea typeface="Roboto"/>
                <a:cs typeface="Roboto"/>
                <a:sym typeface="Roboto"/>
              </a:rPr>
              <a:t>. Recorta el contorno del dibujo incluyendo el margen, para luego hacerle un doblez hacia atrás.</a:t>
            </a:r>
            <a:endParaRPr sz="1200" b="1">
              <a:latin typeface="Roboto"/>
              <a:ea typeface="Roboto"/>
              <a:cs typeface="Roboto"/>
              <a:sym typeface="Roboto"/>
            </a:endParaRPr>
          </a:p>
        </p:txBody>
      </p:sp>
      <p:sp>
        <p:nvSpPr>
          <p:cNvPr id="371" name="Google Shape;371;p39"/>
          <p:cNvSpPr/>
          <p:nvPr/>
        </p:nvSpPr>
        <p:spPr>
          <a:xfrm>
            <a:off x="426000" y="78900"/>
            <a:ext cx="6359700" cy="1278000"/>
          </a:xfrm>
          <a:prstGeom prst="rect">
            <a:avLst/>
          </a:prstGeom>
          <a:solidFill>
            <a:schemeClr val="lt2"/>
          </a:solidFill>
          <a:ln w="2857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b="1" i="1" u="sng">
                <a:solidFill>
                  <a:schemeClr val="accent1"/>
                </a:solidFill>
                <a:latin typeface="Roboto"/>
                <a:ea typeface="Roboto"/>
                <a:cs typeface="Roboto"/>
                <a:sym typeface="Roboto"/>
              </a:rPr>
              <a:t>ACTIVIDAD</a:t>
            </a:r>
            <a:r>
              <a:rPr lang="es-419" sz="1200" b="1" i="1">
                <a:solidFill>
                  <a:schemeClr val="accent1"/>
                </a:solidFill>
                <a:latin typeface="Roboto"/>
                <a:ea typeface="Roboto"/>
                <a:cs typeface="Roboto"/>
                <a:sym typeface="Roboto"/>
              </a:rPr>
              <a:t>: </a:t>
            </a:r>
            <a:r>
              <a:rPr lang="es-419" sz="1200" b="1">
                <a:solidFill>
                  <a:schemeClr val="accent1"/>
                </a:solidFill>
                <a:latin typeface="Roboto"/>
                <a:ea typeface="Roboto"/>
                <a:cs typeface="Roboto"/>
                <a:sym typeface="Roboto"/>
              </a:rPr>
              <a:t>¿Qué haremos? </a:t>
            </a:r>
            <a:endParaRPr sz="1200" b="1">
              <a:solidFill>
                <a:schemeClr val="accent1"/>
              </a:solidFill>
              <a:latin typeface="Roboto"/>
              <a:ea typeface="Roboto"/>
              <a:cs typeface="Roboto"/>
              <a:sym typeface="Roboto"/>
            </a:endParaRPr>
          </a:p>
          <a:p>
            <a:pPr marL="0" lvl="0" indent="0" algn="l" rtl="0">
              <a:spcBef>
                <a:spcPts val="0"/>
              </a:spcBef>
              <a:spcAft>
                <a:spcPts val="0"/>
              </a:spcAft>
              <a:buNone/>
            </a:pPr>
            <a:endParaRPr sz="1200" b="1">
              <a:solidFill>
                <a:schemeClr val="accent1"/>
              </a:solidFill>
              <a:latin typeface="Roboto"/>
              <a:ea typeface="Roboto"/>
              <a:cs typeface="Roboto"/>
              <a:sym typeface="Roboto"/>
            </a:endParaRPr>
          </a:p>
          <a:p>
            <a:pPr marL="0" lvl="0" indent="0" algn="l" rtl="0">
              <a:spcBef>
                <a:spcPts val="0"/>
              </a:spcBef>
              <a:spcAft>
                <a:spcPts val="0"/>
              </a:spcAft>
              <a:buNone/>
            </a:pPr>
            <a:r>
              <a:rPr lang="es-419" sz="1200" b="1">
                <a:solidFill>
                  <a:schemeClr val="accent1"/>
                </a:solidFill>
                <a:latin typeface="Roboto"/>
                <a:ea typeface="Roboto"/>
                <a:cs typeface="Roboto"/>
                <a:sym typeface="Roboto"/>
              </a:rPr>
              <a:t>El desafío es construir una escultura griega mediante el dibujo y el pop-up.</a:t>
            </a:r>
            <a:endParaRPr sz="1200" b="1">
              <a:solidFill>
                <a:schemeClr val="accent1"/>
              </a:solidFill>
              <a:latin typeface="Roboto"/>
              <a:ea typeface="Roboto"/>
              <a:cs typeface="Roboto"/>
              <a:sym typeface="Roboto"/>
            </a:endParaRPr>
          </a:p>
          <a:p>
            <a:pPr marL="0" lvl="0" indent="0" algn="l" rtl="0">
              <a:spcBef>
                <a:spcPts val="0"/>
              </a:spcBef>
              <a:spcAft>
                <a:spcPts val="0"/>
              </a:spcAft>
              <a:buNone/>
            </a:pPr>
            <a:endParaRPr sz="1200" b="1">
              <a:solidFill>
                <a:schemeClr val="accent1"/>
              </a:solidFill>
              <a:latin typeface="Roboto"/>
              <a:ea typeface="Roboto"/>
              <a:cs typeface="Roboto"/>
              <a:sym typeface="Roboto"/>
            </a:endParaRPr>
          </a:p>
          <a:p>
            <a:pPr marL="457200" lvl="0" indent="-304800" algn="l" rtl="0">
              <a:spcBef>
                <a:spcPts val="0"/>
              </a:spcBef>
              <a:spcAft>
                <a:spcPts val="0"/>
              </a:spcAft>
              <a:buClr>
                <a:schemeClr val="accent1"/>
              </a:buClr>
              <a:buSzPts val="1200"/>
              <a:buFont typeface="Roboto"/>
              <a:buChar char="★"/>
            </a:pPr>
            <a:r>
              <a:rPr lang="es-419" sz="1200">
                <a:solidFill>
                  <a:schemeClr val="accent1"/>
                </a:solidFill>
                <a:latin typeface="Roboto"/>
                <a:ea typeface="Roboto"/>
                <a:cs typeface="Roboto"/>
                <a:sym typeface="Roboto"/>
              </a:rPr>
              <a:t>Elige 1 escultura de las 4  que  viste anteriormente. si escoges la de Laocoonte y sus hijos, puedes hacer sólo una parte de ella.</a:t>
            </a:r>
            <a:endParaRPr sz="1000">
              <a:solidFill>
                <a:schemeClr val="accen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0"/>
          <p:cNvSpPr/>
          <p:nvPr/>
        </p:nvSpPr>
        <p:spPr>
          <a:xfrm>
            <a:off x="0" y="152800"/>
            <a:ext cx="1739100" cy="1985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b="1">
                <a:solidFill>
                  <a:srgbClr val="FF3E77"/>
                </a:solidFill>
                <a:latin typeface="Roboto"/>
                <a:ea typeface="Roboto"/>
                <a:cs typeface="Roboto"/>
                <a:sym typeface="Roboto"/>
              </a:rPr>
              <a:t>3.</a:t>
            </a:r>
            <a:r>
              <a:rPr lang="es-419" sz="1200">
                <a:latin typeface="Roboto"/>
                <a:ea typeface="Roboto"/>
                <a:cs typeface="Roboto"/>
                <a:sym typeface="Roboto"/>
              </a:rPr>
              <a:t> Teniendo tu dibujo recortado con el doblez hecho. Pliegas por la mitad otra hoja que sea más grande que toda la escultura.</a:t>
            </a:r>
            <a:endParaRPr sz="1200" b="1">
              <a:latin typeface="Roboto"/>
              <a:ea typeface="Roboto"/>
              <a:cs typeface="Roboto"/>
              <a:sym typeface="Roboto"/>
            </a:endParaRPr>
          </a:p>
        </p:txBody>
      </p:sp>
      <p:sp>
        <p:nvSpPr>
          <p:cNvPr id="377" name="Google Shape;377;p40"/>
          <p:cNvSpPr/>
          <p:nvPr/>
        </p:nvSpPr>
        <p:spPr>
          <a:xfrm>
            <a:off x="59025" y="2231625"/>
            <a:ext cx="1707900" cy="1985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b="1">
                <a:solidFill>
                  <a:srgbClr val="FF3E77"/>
                </a:solidFill>
                <a:latin typeface="Roboto"/>
                <a:ea typeface="Roboto"/>
                <a:cs typeface="Roboto"/>
                <a:sym typeface="Roboto"/>
              </a:rPr>
              <a:t>4.</a:t>
            </a:r>
            <a:r>
              <a:rPr lang="es-419" sz="1200">
                <a:latin typeface="Roboto"/>
                <a:ea typeface="Roboto"/>
                <a:cs typeface="Roboto"/>
                <a:sym typeface="Roboto"/>
              </a:rPr>
              <a:t> Pegas la pestaña de los pies a la base de la hoja y calculas la distancia que hay entre el torso de la escultura  con la pared que se forma de la otra hoja.</a:t>
            </a:r>
            <a:endParaRPr sz="1200" b="1">
              <a:latin typeface="Roboto"/>
              <a:ea typeface="Roboto"/>
              <a:cs typeface="Roboto"/>
              <a:sym typeface="Roboto"/>
            </a:endParaRPr>
          </a:p>
        </p:txBody>
      </p:sp>
      <p:pic>
        <p:nvPicPr>
          <p:cNvPr id="378" name="Google Shape;378;p40"/>
          <p:cNvPicPr preferRelativeResize="0"/>
          <p:nvPr/>
        </p:nvPicPr>
        <p:blipFill rotWithShape="1">
          <a:blip r:embed="rId3">
            <a:alphaModFix/>
          </a:blip>
          <a:srcRect t="12195" r="12326" b="1620"/>
          <a:stretch/>
        </p:blipFill>
        <p:spPr>
          <a:xfrm>
            <a:off x="2380700" y="622863"/>
            <a:ext cx="2973876" cy="3897774"/>
          </a:xfrm>
          <a:prstGeom prst="rect">
            <a:avLst/>
          </a:prstGeom>
          <a:noFill/>
          <a:ln>
            <a:noFill/>
          </a:ln>
        </p:spPr>
      </p:pic>
      <p:cxnSp>
        <p:nvCxnSpPr>
          <p:cNvPr id="379" name="Google Shape;379;p40"/>
          <p:cNvCxnSpPr/>
          <p:nvPr/>
        </p:nvCxnSpPr>
        <p:spPr>
          <a:xfrm>
            <a:off x="1867275" y="3127275"/>
            <a:ext cx="2460900" cy="486000"/>
          </a:xfrm>
          <a:prstGeom prst="straightConnector1">
            <a:avLst/>
          </a:prstGeom>
          <a:noFill/>
          <a:ln w="28575" cap="flat" cmpd="sng">
            <a:solidFill>
              <a:srgbClr val="FF3E77"/>
            </a:solidFill>
            <a:prstDash val="solid"/>
            <a:round/>
            <a:headEnd type="none" w="med" len="med"/>
            <a:tailEnd type="triangle" w="med" len="med"/>
          </a:ln>
        </p:spPr>
      </p:cxnSp>
      <p:pic>
        <p:nvPicPr>
          <p:cNvPr id="380" name="Google Shape;380;p40"/>
          <p:cNvPicPr preferRelativeResize="0"/>
          <p:nvPr/>
        </p:nvPicPr>
        <p:blipFill>
          <a:blip r:embed="rId4">
            <a:alphaModFix/>
          </a:blip>
          <a:stretch>
            <a:fillRect/>
          </a:stretch>
        </p:blipFill>
        <p:spPr>
          <a:xfrm>
            <a:off x="5927900" y="86725"/>
            <a:ext cx="2530376" cy="3373824"/>
          </a:xfrm>
          <a:prstGeom prst="rect">
            <a:avLst/>
          </a:prstGeom>
          <a:noFill/>
          <a:ln>
            <a:noFill/>
          </a:ln>
        </p:spPr>
      </p:pic>
      <p:sp>
        <p:nvSpPr>
          <p:cNvPr id="381" name="Google Shape;381;p40"/>
          <p:cNvSpPr/>
          <p:nvPr/>
        </p:nvSpPr>
        <p:spPr>
          <a:xfrm>
            <a:off x="6364700" y="3460550"/>
            <a:ext cx="2017200" cy="1544400"/>
          </a:xfrm>
          <a:prstGeom prst="rect">
            <a:avLst/>
          </a:prstGeom>
          <a:solidFill>
            <a:schemeClr val="lt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419" sz="1200" b="1">
                <a:solidFill>
                  <a:srgbClr val="FF3E77"/>
                </a:solidFill>
                <a:latin typeface="Roboto"/>
                <a:ea typeface="Roboto"/>
                <a:cs typeface="Roboto"/>
                <a:sym typeface="Roboto"/>
              </a:rPr>
              <a:t>5.</a:t>
            </a:r>
            <a:r>
              <a:rPr lang="es-419" sz="1200">
                <a:latin typeface="Roboto"/>
                <a:ea typeface="Roboto"/>
                <a:cs typeface="Roboto"/>
                <a:sym typeface="Roboto"/>
              </a:rPr>
              <a:t> Calculando la distancia le recortas una pestaña  para poder pegarla justo detrás de su espalda para sostenerla .</a:t>
            </a:r>
            <a:endParaRPr sz="1200" b="1">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1"/>
          <p:cNvPicPr preferRelativeResize="0"/>
          <p:nvPr/>
        </p:nvPicPr>
        <p:blipFill>
          <a:blip r:embed="rId3">
            <a:alphaModFix/>
          </a:blip>
          <a:stretch>
            <a:fillRect/>
          </a:stretch>
        </p:blipFill>
        <p:spPr>
          <a:xfrm>
            <a:off x="125000" y="110999"/>
            <a:ext cx="2571901" cy="3429187"/>
          </a:xfrm>
          <a:prstGeom prst="rect">
            <a:avLst/>
          </a:prstGeom>
          <a:noFill/>
          <a:ln>
            <a:noFill/>
          </a:ln>
        </p:spPr>
      </p:pic>
      <p:cxnSp>
        <p:nvCxnSpPr>
          <p:cNvPr id="387" name="Google Shape;387;p41"/>
          <p:cNvCxnSpPr/>
          <p:nvPr/>
        </p:nvCxnSpPr>
        <p:spPr>
          <a:xfrm rot="10800000" flipH="1">
            <a:off x="1952500" y="572900"/>
            <a:ext cx="1131600" cy="549900"/>
          </a:xfrm>
          <a:prstGeom prst="straightConnector1">
            <a:avLst/>
          </a:prstGeom>
          <a:noFill/>
          <a:ln w="28575" cap="flat" cmpd="sng">
            <a:solidFill>
              <a:srgbClr val="FF3E77"/>
            </a:solidFill>
            <a:prstDash val="solid"/>
            <a:round/>
            <a:headEnd type="none" w="med" len="med"/>
            <a:tailEnd type="triangle" w="med" len="med"/>
          </a:ln>
        </p:spPr>
      </p:cxnSp>
      <p:cxnSp>
        <p:nvCxnSpPr>
          <p:cNvPr id="388" name="Google Shape;388;p41"/>
          <p:cNvCxnSpPr/>
          <p:nvPr/>
        </p:nvCxnSpPr>
        <p:spPr>
          <a:xfrm rot="10800000" flipH="1">
            <a:off x="1890100" y="496625"/>
            <a:ext cx="1376100" cy="2214300"/>
          </a:xfrm>
          <a:prstGeom prst="straightConnector1">
            <a:avLst/>
          </a:prstGeom>
          <a:noFill/>
          <a:ln w="28575" cap="flat" cmpd="sng">
            <a:solidFill>
              <a:srgbClr val="FF3E77"/>
            </a:solidFill>
            <a:prstDash val="solid"/>
            <a:round/>
            <a:headEnd type="none" w="med" len="med"/>
            <a:tailEnd type="triangle" w="med" len="med"/>
          </a:ln>
        </p:spPr>
      </p:cxnSp>
      <p:sp>
        <p:nvSpPr>
          <p:cNvPr id="389" name="Google Shape;389;p41"/>
          <p:cNvSpPr txBox="1"/>
          <p:nvPr/>
        </p:nvSpPr>
        <p:spPr>
          <a:xfrm>
            <a:off x="3084100" y="111000"/>
            <a:ext cx="287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solidFill>
                  <a:srgbClr val="FF3E77"/>
                </a:solidFill>
                <a:latin typeface="Montserrat"/>
                <a:ea typeface="Montserrat"/>
                <a:cs typeface="Montserrat"/>
                <a:sym typeface="Montserrat"/>
              </a:rPr>
              <a:t>Ambas pestañas pegadas</a:t>
            </a:r>
            <a:endParaRPr b="1">
              <a:solidFill>
                <a:srgbClr val="FF3E77"/>
              </a:solidFill>
              <a:latin typeface="Montserrat"/>
              <a:ea typeface="Montserrat"/>
              <a:cs typeface="Montserrat"/>
              <a:sym typeface="Montserrat"/>
            </a:endParaRPr>
          </a:p>
        </p:txBody>
      </p:sp>
      <p:sp>
        <p:nvSpPr>
          <p:cNvPr id="390" name="Google Shape;390;p41"/>
          <p:cNvSpPr txBox="1"/>
          <p:nvPr/>
        </p:nvSpPr>
        <p:spPr>
          <a:xfrm>
            <a:off x="7495625" y="2006700"/>
            <a:ext cx="145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91" name="Google Shape;391;p41"/>
          <p:cNvPicPr preferRelativeResize="0"/>
          <p:nvPr/>
        </p:nvPicPr>
        <p:blipFill>
          <a:blip r:embed="rId4">
            <a:alphaModFix/>
          </a:blip>
          <a:stretch>
            <a:fillRect/>
          </a:stretch>
        </p:blipFill>
        <p:spPr>
          <a:xfrm>
            <a:off x="3286050" y="622475"/>
            <a:ext cx="2701148" cy="3601551"/>
          </a:xfrm>
          <a:prstGeom prst="rect">
            <a:avLst/>
          </a:prstGeom>
          <a:noFill/>
          <a:ln>
            <a:noFill/>
          </a:ln>
        </p:spPr>
      </p:pic>
      <p:sp>
        <p:nvSpPr>
          <p:cNvPr id="392" name="Google Shape;392;p41"/>
          <p:cNvSpPr txBox="1"/>
          <p:nvPr/>
        </p:nvSpPr>
        <p:spPr>
          <a:xfrm>
            <a:off x="8288750" y="2446475"/>
            <a:ext cx="45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93" name="Google Shape;393;p41"/>
          <p:cNvSpPr/>
          <p:nvPr/>
        </p:nvSpPr>
        <p:spPr>
          <a:xfrm>
            <a:off x="87075" y="3641025"/>
            <a:ext cx="2846100" cy="1443600"/>
          </a:xfrm>
          <a:prstGeom prst="rect">
            <a:avLst/>
          </a:prstGeom>
          <a:solidFill>
            <a:schemeClr val="lt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419" sz="1200" b="1">
                <a:solidFill>
                  <a:srgbClr val="FF3E77"/>
                </a:solidFill>
                <a:latin typeface="Roboto"/>
                <a:ea typeface="Roboto"/>
                <a:cs typeface="Roboto"/>
                <a:sym typeface="Roboto"/>
              </a:rPr>
              <a:t>6.</a:t>
            </a:r>
            <a:r>
              <a:rPr lang="es-419" sz="1200">
                <a:latin typeface="Roboto"/>
                <a:ea typeface="Roboto"/>
                <a:cs typeface="Roboto"/>
                <a:sym typeface="Roboto"/>
              </a:rPr>
              <a:t> Para sostener la pared de la hoja que sostiene la escultura, le diseñas una pestaña para darle contrapeso. </a:t>
            </a:r>
            <a:endParaRPr sz="1200">
              <a:latin typeface="Roboto"/>
              <a:ea typeface="Roboto"/>
              <a:cs typeface="Roboto"/>
              <a:sym typeface="Roboto"/>
            </a:endParaRPr>
          </a:p>
          <a:p>
            <a:pPr marL="0" lvl="0" indent="0" algn="just" rtl="0">
              <a:spcBef>
                <a:spcPts val="0"/>
              </a:spcBef>
              <a:spcAft>
                <a:spcPts val="0"/>
              </a:spcAft>
              <a:buNone/>
            </a:pPr>
            <a:endParaRPr sz="1200">
              <a:latin typeface="Roboto"/>
              <a:ea typeface="Roboto"/>
              <a:cs typeface="Roboto"/>
              <a:sym typeface="Roboto"/>
            </a:endParaRPr>
          </a:p>
          <a:p>
            <a:pPr marL="0" lvl="0" indent="0" algn="just" rtl="0">
              <a:spcBef>
                <a:spcPts val="0"/>
              </a:spcBef>
              <a:spcAft>
                <a:spcPts val="0"/>
              </a:spcAft>
              <a:buNone/>
            </a:pPr>
            <a:r>
              <a:rPr lang="es-419" sz="1200" b="1">
                <a:latin typeface="Roboto"/>
                <a:ea typeface="Roboto"/>
                <a:cs typeface="Roboto"/>
                <a:sym typeface="Roboto"/>
              </a:rPr>
              <a:t>Juegas con el equilibrio y listo! .</a:t>
            </a:r>
            <a:r>
              <a:rPr lang="es-419" b="1">
                <a:latin typeface="Roboto"/>
                <a:ea typeface="Roboto"/>
                <a:cs typeface="Roboto"/>
                <a:sym typeface="Roboto"/>
              </a:rPr>
              <a:t> </a:t>
            </a:r>
            <a:endParaRPr b="1">
              <a:latin typeface="Roboto"/>
              <a:ea typeface="Roboto"/>
              <a:cs typeface="Roboto"/>
              <a:sym typeface="Roboto"/>
            </a:endParaRPr>
          </a:p>
        </p:txBody>
      </p:sp>
      <p:sp>
        <p:nvSpPr>
          <p:cNvPr id="394" name="Google Shape;394;p41"/>
          <p:cNvSpPr/>
          <p:nvPr/>
        </p:nvSpPr>
        <p:spPr>
          <a:xfrm>
            <a:off x="3113500" y="4265750"/>
            <a:ext cx="853800" cy="451200"/>
          </a:xfrm>
          <a:prstGeom prst="bentUpArrow">
            <a:avLst>
              <a:gd name="adj1" fmla="val 25000"/>
              <a:gd name="adj2" fmla="val 25000"/>
              <a:gd name="adj3" fmla="val 25000"/>
            </a:avLst>
          </a:prstGeom>
          <a:solidFill>
            <a:srgbClr val="FF3E7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3E77"/>
              </a:solidFill>
            </a:endParaRPr>
          </a:p>
        </p:txBody>
      </p:sp>
      <p:pic>
        <p:nvPicPr>
          <p:cNvPr id="395" name="Google Shape;395;p41"/>
          <p:cNvPicPr preferRelativeResize="0"/>
          <p:nvPr/>
        </p:nvPicPr>
        <p:blipFill>
          <a:blip r:embed="rId5">
            <a:alphaModFix/>
          </a:blip>
          <a:stretch>
            <a:fillRect/>
          </a:stretch>
        </p:blipFill>
        <p:spPr>
          <a:xfrm>
            <a:off x="6496475" y="2316475"/>
            <a:ext cx="2074575" cy="2074575"/>
          </a:xfrm>
          <a:prstGeom prst="rect">
            <a:avLst/>
          </a:prstGeom>
          <a:noFill/>
          <a:ln>
            <a:noFill/>
          </a:ln>
        </p:spPr>
      </p:pic>
      <p:sp>
        <p:nvSpPr>
          <p:cNvPr id="396" name="Google Shape;396;p41"/>
          <p:cNvSpPr/>
          <p:nvPr/>
        </p:nvSpPr>
        <p:spPr>
          <a:xfrm>
            <a:off x="6051900" y="704875"/>
            <a:ext cx="3058800" cy="1443600"/>
          </a:xfrm>
          <a:prstGeom prst="rect">
            <a:avLst/>
          </a:prstGeom>
          <a:solidFill>
            <a:srgbClr val="EAD1DC"/>
          </a:solidFill>
          <a:ln w="28575" cap="flat" cmpd="sng">
            <a:solidFill>
              <a:srgbClr val="FF3E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s-419" b="1">
                <a:solidFill>
                  <a:srgbClr val="1C4587"/>
                </a:solidFill>
                <a:latin typeface="Montserrat"/>
                <a:ea typeface="Montserrat"/>
                <a:cs typeface="Montserrat"/>
                <a:sym typeface="Montserrat"/>
              </a:rPr>
              <a:t>¡</a:t>
            </a:r>
            <a:r>
              <a:rPr lang="es-419" b="1">
                <a:solidFill>
                  <a:srgbClr val="1C4587"/>
                </a:solidFill>
                <a:latin typeface="Roboto"/>
                <a:ea typeface="Roboto"/>
                <a:cs typeface="Roboto"/>
                <a:sym typeface="Roboto"/>
              </a:rPr>
              <a:t> S</a:t>
            </a:r>
            <a:r>
              <a:rPr lang="es-419" sz="1200" b="1">
                <a:solidFill>
                  <a:srgbClr val="1C4587"/>
                </a:solidFill>
                <a:latin typeface="Roboto"/>
                <a:ea typeface="Roboto"/>
                <a:cs typeface="Roboto"/>
                <a:sym typeface="Roboto"/>
              </a:rPr>
              <a:t>ube fotos de diferentes ángulos de tu trabajo. RECUERDA poner tu nombre y el nombre de la obra  !</a:t>
            </a:r>
            <a:endParaRPr sz="1200" b="1">
              <a:solidFill>
                <a:srgbClr val="1C4587"/>
              </a:solidFill>
              <a:latin typeface="Roboto"/>
              <a:ea typeface="Roboto"/>
              <a:cs typeface="Roboto"/>
              <a:sym typeface="Roboto"/>
            </a:endParaRPr>
          </a:p>
          <a:p>
            <a:pPr marL="0" lvl="0" indent="0" algn="l" rtl="0">
              <a:lnSpc>
                <a:spcPct val="90000"/>
              </a:lnSpc>
              <a:spcBef>
                <a:spcPts val="0"/>
              </a:spcBef>
              <a:spcAft>
                <a:spcPts val="0"/>
              </a:spcAft>
              <a:buClr>
                <a:schemeClr val="dk1"/>
              </a:buClr>
              <a:buSzPts val="1100"/>
              <a:buFont typeface="Arial"/>
              <a:buNone/>
            </a:pPr>
            <a:endParaRPr sz="1200" b="1">
              <a:solidFill>
                <a:srgbClr val="1C4587"/>
              </a:solidFill>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es-419" sz="1200">
                <a:solidFill>
                  <a:srgbClr val="202124"/>
                </a:solidFill>
                <a:highlight>
                  <a:srgbClr val="FFFFFF"/>
                </a:highlight>
                <a:latin typeface="Roboto"/>
                <a:ea typeface="Roboto"/>
                <a:cs typeface="Roboto"/>
                <a:sym typeface="Roboto"/>
              </a:rPr>
              <a:t>t.gutierrez@colegioarrupe.cl</a:t>
            </a:r>
            <a:endParaRPr sz="1200" b="1">
              <a:solidFill>
                <a:srgbClr val="1C4587"/>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2"/>
          <p:cNvPicPr preferRelativeResize="0"/>
          <p:nvPr/>
        </p:nvPicPr>
        <p:blipFill rotWithShape="1">
          <a:blip r:embed="rId3">
            <a:alphaModFix/>
          </a:blip>
          <a:srcRect l="23623"/>
          <a:stretch/>
        </p:blipFill>
        <p:spPr>
          <a:xfrm>
            <a:off x="7840897" y="3392725"/>
            <a:ext cx="979250" cy="897050"/>
          </a:xfrm>
          <a:prstGeom prst="rect">
            <a:avLst/>
          </a:prstGeom>
          <a:noFill/>
          <a:ln w="19050" cap="flat" cmpd="sng">
            <a:solidFill>
              <a:srgbClr val="FFFFFF"/>
            </a:solidFill>
            <a:prstDash val="dash"/>
            <a:round/>
            <a:headEnd type="none" w="sm" len="sm"/>
            <a:tailEnd type="none" w="sm" len="sm"/>
          </a:ln>
        </p:spPr>
      </p:pic>
      <p:pic>
        <p:nvPicPr>
          <p:cNvPr id="402" name="Google Shape;402;p42"/>
          <p:cNvPicPr preferRelativeResize="0"/>
          <p:nvPr/>
        </p:nvPicPr>
        <p:blipFill>
          <a:blip r:embed="rId4">
            <a:alphaModFix/>
          </a:blip>
          <a:stretch>
            <a:fillRect/>
          </a:stretch>
        </p:blipFill>
        <p:spPr>
          <a:xfrm>
            <a:off x="4192350" y="3161025"/>
            <a:ext cx="2598976" cy="1659325"/>
          </a:xfrm>
          <a:prstGeom prst="rect">
            <a:avLst/>
          </a:prstGeom>
          <a:noFill/>
          <a:ln w="9525" cap="flat" cmpd="sng">
            <a:solidFill>
              <a:srgbClr val="FFFFFF"/>
            </a:solidFill>
            <a:prstDash val="solid"/>
            <a:round/>
            <a:headEnd type="none" w="sm" len="sm"/>
            <a:tailEnd type="none" w="sm" len="sm"/>
          </a:ln>
        </p:spPr>
      </p:pic>
      <p:sp>
        <p:nvSpPr>
          <p:cNvPr id="403" name="Google Shape;403;p42"/>
          <p:cNvSpPr txBox="1">
            <a:spLocks noGrp="1"/>
          </p:cNvSpPr>
          <p:nvPr>
            <p:ph type="title"/>
          </p:nvPr>
        </p:nvSpPr>
        <p:spPr>
          <a:xfrm rot="-1915">
            <a:off x="2513325" y="-42961"/>
            <a:ext cx="5385301" cy="672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s-419">
                <a:solidFill>
                  <a:srgbClr val="FF3E77"/>
                </a:solidFill>
                <a:latin typeface="Architects Daughter"/>
                <a:ea typeface="Architects Daughter"/>
                <a:cs typeface="Architects Daughter"/>
                <a:sym typeface="Architects Daughter"/>
              </a:rPr>
              <a:t>Lenguaje e Inglés</a:t>
            </a:r>
            <a:endParaRPr>
              <a:solidFill>
                <a:srgbClr val="FF3E77"/>
              </a:solidFill>
              <a:latin typeface="Architects Daughter"/>
              <a:ea typeface="Architects Daughter"/>
              <a:cs typeface="Architects Daughter"/>
              <a:sym typeface="Architects Daughter"/>
            </a:endParaRPr>
          </a:p>
        </p:txBody>
      </p:sp>
      <p:sp>
        <p:nvSpPr>
          <p:cNvPr id="404" name="Google Shape;404;p42"/>
          <p:cNvSpPr/>
          <p:nvPr/>
        </p:nvSpPr>
        <p:spPr>
          <a:xfrm>
            <a:off x="1604175" y="641500"/>
            <a:ext cx="5657700" cy="1204800"/>
          </a:xfrm>
          <a:prstGeom prst="wedgeRectCallout">
            <a:avLst>
              <a:gd name="adj1" fmla="val -58673"/>
              <a:gd name="adj2" fmla="val -33807"/>
            </a:avLst>
          </a:prstGeom>
          <a:gradFill>
            <a:gsLst>
              <a:gs pos="0">
                <a:srgbClr val="F4CCCC"/>
              </a:gs>
              <a:gs pos="100000">
                <a:srgbClr val="EA9999"/>
              </a:gs>
            </a:gsLst>
            <a:lin ang="18900044" scaled="0"/>
          </a:gradFill>
          <a:ln w="9525" cap="flat" cmpd="sng">
            <a:solidFill>
              <a:srgbClr val="FF3E77"/>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s-419" sz="1300">
                <a:solidFill>
                  <a:schemeClr val="dk1"/>
                </a:solidFill>
                <a:latin typeface="Roboto"/>
                <a:ea typeface="Roboto"/>
                <a:cs typeface="Roboto"/>
                <a:sym typeface="Roboto"/>
              </a:rPr>
              <a:t>Te invitamos a reflexionar estas preguntas ( no debes responderla en el cuaderno)</a:t>
            </a: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s-419" sz="1300">
                <a:solidFill>
                  <a:schemeClr val="dk1"/>
                </a:solidFill>
                <a:latin typeface="Roboto"/>
                <a:ea typeface="Roboto"/>
                <a:cs typeface="Roboto"/>
                <a:sym typeface="Roboto"/>
              </a:rPr>
              <a:t>¿Has escuchado hablar de algún</a:t>
            </a:r>
            <a:r>
              <a:rPr lang="es-419" sz="1300" b="1">
                <a:solidFill>
                  <a:schemeClr val="dk1"/>
                </a:solidFill>
                <a:latin typeface="Roboto"/>
                <a:ea typeface="Roboto"/>
                <a:cs typeface="Roboto"/>
                <a:sym typeface="Roboto"/>
              </a:rPr>
              <a:t> </a:t>
            </a:r>
            <a:r>
              <a:rPr lang="es-419" sz="1300" b="1" i="1">
                <a:solidFill>
                  <a:schemeClr val="dk1"/>
                </a:solidFill>
                <a:latin typeface="Roboto"/>
                <a:ea typeface="Roboto"/>
                <a:cs typeface="Roboto"/>
                <a:sym typeface="Roboto"/>
              </a:rPr>
              <a:t>héroe</a:t>
            </a:r>
            <a:r>
              <a:rPr lang="es-419" sz="1300">
                <a:solidFill>
                  <a:schemeClr val="dk1"/>
                </a:solidFill>
                <a:latin typeface="Roboto"/>
                <a:ea typeface="Roboto"/>
                <a:cs typeface="Roboto"/>
                <a:sym typeface="Roboto"/>
              </a:rPr>
              <a:t>?</a:t>
            </a: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s-419" sz="1300">
                <a:solidFill>
                  <a:schemeClr val="dk1"/>
                </a:solidFill>
                <a:latin typeface="Roboto"/>
                <a:ea typeface="Roboto"/>
                <a:cs typeface="Roboto"/>
                <a:sym typeface="Roboto"/>
              </a:rPr>
              <a:t>¿Conoces algún </a:t>
            </a:r>
            <a:r>
              <a:rPr lang="es-419" sz="1300" b="1" i="1">
                <a:solidFill>
                  <a:schemeClr val="dk1"/>
                </a:solidFill>
                <a:latin typeface="Roboto"/>
                <a:ea typeface="Roboto"/>
                <a:cs typeface="Roboto"/>
                <a:sym typeface="Roboto"/>
              </a:rPr>
              <a:t>héroe</a:t>
            </a:r>
            <a:r>
              <a:rPr lang="es-419" sz="1300">
                <a:solidFill>
                  <a:schemeClr val="dk1"/>
                </a:solidFill>
                <a:latin typeface="Roboto"/>
                <a:ea typeface="Roboto"/>
                <a:cs typeface="Roboto"/>
                <a:sym typeface="Roboto"/>
              </a:rPr>
              <a:t> real?</a:t>
            </a:r>
            <a:endParaRPr sz="13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s-419" sz="1300">
                <a:solidFill>
                  <a:schemeClr val="dk1"/>
                </a:solidFill>
                <a:latin typeface="Roboto"/>
                <a:ea typeface="Roboto"/>
                <a:cs typeface="Roboto"/>
                <a:sym typeface="Roboto"/>
              </a:rPr>
              <a:t>¿Cuáles crees que pueden ser las características de un </a:t>
            </a:r>
            <a:r>
              <a:rPr lang="es-419" sz="1300" b="1" i="1">
                <a:solidFill>
                  <a:schemeClr val="dk1"/>
                </a:solidFill>
                <a:latin typeface="Roboto"/>
                <a:ea typeface="Roboto"/>
                <a:cs typeface="Roboto"/>
                <a:sym typeface="Roboto"/>
              </a:rPr>
              <a:t>héroe en la actualidad</a:t>
            </a:r>
            <a:r>
              <a:rPr lang="es-419" sz="1300">
                <a:solidFill>
                  <a:schemeClr val="dk1"/>
                </a:solidFill>
                <a:latin typeface="Roboto"/>
                <a:ea typeface="Roboto"/>
                <a:cs typeface="Roboto"/>
                <a:sym typeface="Roboto"/>
              </a:rPr>
              <a:t>? </a:t>
            </a:r>
            <a:endParaRPr sz="1500">
              <a:latin typeface="Roboto"/>
              <a:ea typeface="Roboto"/>
              <a:cs typeface="Roboto"/>
              <a:sym typeface="Roboto"/>
            </a:endParaRPr>
          </a:p>
        </p:txBody>
      </p:sp>
      <p:sp>
        <p:nvSpPr>
          <p:cNvPr id="405" name="Google Shape;405;p42"/>
          <p:cNvSpPr/>
          <p:nvPr/>
        </p:nvSpPr>
        <p:spPr>
          <a:xfrm>
            <a:off x="5269650" y="1943098"/>
            <a:ext cx="3672900" cy="1037100"/>
          </a:xfrm>
          <a:prstGeom prst="wedgeRoundRectCallout">
            <a:avLst>
              <a:gd name="adj1" fmla="val 30296"/>
              <a:gd name="adj2" fmla="val 100612"/>
              <a:gd name="adj3" fmla="val 0"/>
            </a:avLst>
          </a:prstGeom>
          <a:gradFill>
            <a:gsLst>
              <a:gs pos="0">
                <a:srgbClr val="F4CCCC"/>
              </a:gs>
              <a:gs pos="100000">
                <a:srgbClr val="EA9999"/>
              </a:gs>
            </a:gsLst>
            <a:lin ang="18900044" scaled="0"/>
          </a:gradFill>
          <a:ln w="19050" cap="flat" cmpd="sng">
            <a:solidFill>
              <a:srgbClr val="FF3E77"/>
            </a:solidFill>
            <a:prstDash val="dash"/>
            <a:round/>
            <a:headEnd type="none" w="sm" len="sm"/>
            <a:tailEnd type="none" w="sm" len="sm"/>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s-419" sz="1300">
                <a:solidFill>
                  <a:srgbClr val="FF3E77"/>
                </a:solidFill>
                <a:latin typeface="Roboto"/>
                <a:ea typeface="Roboto"/>
                <a:cs typeface="Roboto"/>
                <a:sym typeface="Roboto"/>
              </a:rPr>
              <a:t>Piensa por un momento…</a:t>
            </a:r>
            <a:endParaRPr sz="1300">
              <a:solidFill>
                <a:srgbClr val="FF3E77"/>
              </a:solidFill>
              <a:latin typeface="Roboto"/>
              <a:ea typeface="Roboto"/>
              <a:cs typeface="Roboto"/>
              <a:sym typeface="Roboto"/>
            </a:endParaRPr>
          </a:p>
          <a:p>
            <a:pPr marL="0" lvl="0" indent="0" algn="just" rtl="0">
              <a:lnSpc>
                <a:spcPct val="90000"/>
              </a:lnSpc>
              <a:spcBef>
                <a:spcPts val="0"/>
              </a:spcBef>
              <a:spcAft>
                <a:spcPts val="0"/>
              </a:spcAft>
              <a:buClr>
                <a:schemeClr val="dk1"/>
              </a:buClr>
              <a:buSzPts val="1100"/>
              <a:buFont typeface="Arial"/>
              <a:buNone/>
            </a:pPr>
            <a:r>
              <a:rPr lang="es-419" sz="1300">
                <a:solidFill>
                  <a:schemeClr val="dk1"/>
                </a:solidFill>
                <a:latin typeface="Roboto"/>
                <a:ea typeface="Roboto"/>
                <a:cs typeface="Roboto"/>
                <a:sym typeface="Roboto"/>
              </a:rPr>
              <a:t>¿Has escuchado hablar de aquellos héroes de la antiguëdad que cuentan poseían una  fuerza inhumana y pasaban sus días realizando acciones ÉPICAS?</a:t>
            </a:r>
            <a:endParaRPr sz="1300">
              <a:solidFill>
                <a:schemeClr val="dk1"/>
              </a:solidFill>
              <a:latin typeface="Roboto"/>
              <a:ea typeface="Roboto"/>
              <a:cs typeface="Roboto"/>
              <a:sym typeface="Roboto"/>
            </a:endParaRPr>
          </a:p>
        </p:txBody>
      </p:sp>
      <p:sp>
        <p:nvSpPr>
          <p:cNvPr id="406" name="Google Shape;406;p42"/>
          <p:cNvSpPr/>
          <p:nvPr/>
        </p:nvSpPr>
        <p:spPr>
          <a:xfrm>
            <a:off x="257175" y="1889375"/>
            <a:ext cx="4038600" cy="3038400"/>
          </a:xfrm>
          <a:prstGeom prst="verticalScroll">
            <a:avLst>
              <a:gd name="adj" fmla="val 12500"/>
            </a:avLst>
          </a:prstGeom>
          <a:solidFill>
            <a:srgbClr val="FCE5CD"/>
          </a:solidFill>
          <a:ln w="19050" cap="flat" cmpd="sng">
            <a:solidFill>
              <a:srgbClr val="FF3E77"/>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800"/>
              </a:spcBef>
              <a:spcAft>
                <a:spcPts val="0"/>
              </a:spcAft>
              <a:buNone/>
            </a:pPr>
            <a:r>
              <a:rPr lang="es-419" sz="1100">
                <a:solidFill>
                  <a:schemeClr val="dk1"/>
                </a:solidFill>
                <a:latin typeface="Roboto"/>
                <a:ea typeface="Roboto"/>
                <a:cs typeface="Roboto"/>
                <a:sym typeface="Roboto"/>
              </a:rPr>
              <a:t>	Características de un héroe.</a:t>
            </a:r>
            <a:endParaRPr sz="1100" b="1" i="1" u="sng">
              <a:solidFill>
                <a:schemeClr val="dk1"/>
              </a:solidFill>
              <a:latin typeface="Roboto"/>
              <a:ea typeface="Roboto"/>
              <a:cs typeface="Roboto"/>
              <a:sym typeface="Roboto"/>
            </a:endParaRPr>
          </a:p>
          <a:p>
            <a:pPr marL="0" lvl="0" indent="0" algn="just" rtl="0">
              <a:lnSpc>
                <a:spcPct val="90000"/>
              </a:lnSpc>
              <a:spcBef>
                <a:spcPts val="800"/>
              </a:spcBef>
              <a:spcAft>
                <a:spcPts val="0"/>
              </a:spcAft>
              <a:buClr>
                <a:schemeClr val="dk1"/>
              </a:buClr>
              <a:buSzPts val="1100"/>
              <a:buFont typeface="Arial"/>
              <a:buNone/>
            </a:pPr>
            <a:endParaRPr sz="1100" b="1" u="sng">
              <a:solidFill>
                <a:schemeClr val="dk1"/>
              </a:solidFill>
              <a:latin typeface="Roboto"/>
              <a:ea typeface="Roboto"/>
              <a:cs typeface="Roboto"/>
              <a:sym typeface="Roboto"/>
            </a:endParaRPr>
          </a:p>
          <a:p>
            <a:pPr marL="457200" lvl="0" indent="-298450" algn="just" rtl="0">
              <a:lnSpc>
                <a:spcPct val="115000"/>
              </a:lnSpc>
              <a:spcBef>
                <a:spcPts val="0"/>
              </a:spcBef>
              <a:spcAft>
                <a:spcPts val="0"/>
              </a:spcAft>
              <a:buClr>
                <a:srgbClr val="202124"/>
              </a:buClr>
              <a:buSzPts val="1100"/>
              <a:buFont typeface="Roboto"/>
              <a:buChar char="●"/>
            </a:pPr>
            <a:r>
              <a:rPr lang="es-419" sz="1100">
                <a:solidFill>
                  <a:srgbClr val="202124"/>
                </a:solidFill>
                <a:latin typeface="Roboto"/>
                <a:ea typeface="Roboto"/>
                <a:cs typeface="Roboto"/>
                <a:sym typeface="Roboto"/>
              </a:rPr>
              <a:t>Se interesan por el bienestar de los demás. </a:t>
            </a:r>
            <a:endParaRPr sz="1100">
              <a:solidFill>
                <a:srgbClr val="202124"/>
              </a:solidFill>
              <a:latin typeface="Roboto"/>
              <a:ea typeface="Roboto"/>
              <a:cs typeface="Roboto"/>
              <a:sym typeface="Roboto"/>
            </a:endParaRPr>
          </a:p>
          <a:p>
            <a:pPr marL="457200" lvl="0" indent="-298450" algn="just" rtl="0">
              <a:lnSpc>
                <a:spcPct val="115000"/>
              </a:lnSpc>
              <a:spcBef>
                <a:spcPts val="0"/>
              </a:spcBef>
              <a:spcAft>
                <a:spcPts val="0"/>
              </a:spcAft>
              <a:buClr>
                <a:srgbClr val="202124"/>
              </a:buClr>
              <a:buSzPts val="1100"/>
              <a:buFont typeface="Roboto"/>
              <a:buChar char="●"/>
            </a:pPr>
            <a:r>
              <a:rPr lang="es-419" sz="1100">
                <a:solidFill>
                  <a:srgbClr val="202124"/>
                </a:solidFill>
                <a:latin typeface="Roboto"/>
                <a:ea typeface="Roboto"/>
                <a:cs typeface="Roboto"/>
                <a:sym typeface="Roboto"/>
              </a:rPr>
              <a:t>Se ponen en los zapatos del otro, es decir son empáticos.</a:t>
            </a:r>
            <a:endParaRPr sz="1100">
              <a:solidFill>
                <a:srgbClr val="202124"/>
              </a:solidFill>
              <a:latin typeface="Roboto"/>
              <a:ea typeface="Roboto"/>
              <a:cs typeface="Roboto"/>
              <a:sym typeface="Roboto"/>
            </a:endParaRPr>
          </a:p>
          <a:p>
            <a:pPr marL="457200" lvl="0" indent="-298450" algn="just" rtl="0">
              <a:lnSpc>
                <a:spcPct val="115000"/>
              </a:lnSpc>
              <a:spcBef>
                <a:spcPts val="0"/>
              </a:spcBef>
              <a:spcAft>
                <a:spcPts val="0"/>
              </a:spcAft>
              <a:buClr>
                <a:srgbClr val="202124"/>
              </a:buClr>
              <a:buSzPts val="1100"/>
              <a:buFont typeface="Roboto"/>
              <a:buChar char="●"/>
            </a:pPr>
            <a:r>
              <a:rPr lang="es-419" sz="1100">
                <a:solidFill>
                  <a:srgbClr val="202124"/>
                </a:solidFill>
                <a:latin typeface="Roboto"/>
                <a:ea typeface="Roboto"/>
                <a:cs typeface="Roboto"/>
                <a:sym typeface="Roboto"/>
              </a:rPr>
              <a:t>Son competentes y se sienten seguros. Quiere decir que poseen Determinación.</a:t>
            </a:r>
            <a:endParaRPr sz="1100">
              <a:solidFill>
                <a:srgbClr val="202124"/>
              </a:solidFill>
              <a:latin typeface="Roboto"/>
              <a:ea typeface="Roboto"/>
              <a:cs typeface="Roboto"/>
              <a:sym typeface="Roboto"/>
            </a:endParaRPr>
          </a:p>
          <a:p>
            <a:pPr marL="457200" lvl="0" indent="-298450" algn="just" rtl="0">
              <a:lnSpc>
                <a:spcPct val="115000"/>
              </a:lnSpc>
              <a:spcBef>
                <a:spcPts val="0"/>
              </a:spcBef>
              <a:spcAft>
                <a:spcPts val="0"/>
              </a:spcAft>
              <a:buClr>
                <a:srgbClr val="202124"/>
              </a:buClr>
              <a:buSzPts val="1100"/>
              <a:buFont typeface="Roboto"/>
              <a:buChar char="●"/>
            </a:pPr>
            <a:r>
              <a:rPr lang="es-419" sz="1100">
                <a:solidFill>
                  <a:srgbClr val="202124"/>
                </a:solidFill>
                <a:latin typeface="Roboto"/>
                <a:ea typeface="Roboto"/>
                <a:cs typeface="Roboto"/>
                <a:sym typeface="Roboto"/>
              </a:rPr>
              <a:t>Viven según altos valores como la honestidad, la justicia, la igualdad, la solidaridad, etc.</a:t>
            </a:r>
            <a:endParaRPr sz="1100">
              <a:solidFill>
                <a:srgbClr val="202124"/>
              </a:solidFill>
              <a:latin typeface="Roboto"/>
              <a:ea typeface="Roboto"/>
              <a:cs typeface="Roboto"/>
              <a:sym typeface="Roboto"/>
            </a:endParaRPr>
          </a:p>
          <a:p>
            <a:pPr marL="457200" lvl="0" indent="-298450" algn="just" rtl="0">
              <a:lnSpc>
                <a:spcPct val="115000"/>
              </a:lnSpc>
              <a:spcBef>
                <a:spcPts val="0"/>
              </a:spcBef>
              <a:spcAft>
                <a:spcPts val="0"/>
              </a:spcAft>
              <a:buClr>
                <a:srgbClr val="202124"/>
              </a:buClr>
              <a:buSzPts val="1100"/>
              <a:buFont typeface="Roboto"/>
              <a:buChar char="●"/>
            </a:pPr>
            <a:r>
              <a:rPr lang="es-419" sz="1100">
                <a:solidFill>
                  <a:srgbClr val="202124"/>
                </a:solidFill>
                <a:latin typeface="Roboto"/>
                <a:ea typeface="Roboto"/>
                <a:cs typeface="Roboto"/>
                <a:sym typeface="Roboto"/>
              </a:rPr>
              <a:t>Son capaces de plantarle cara al miedo o sea son valientes.</a:t>
            </a:r>
            <a:endParaRPr sz="1100">
              <a:solidFill>
                <a:srgbClr val="202124"/>
              </a:solidFill>
              <a:latin typeface="Roboto"/>
              <a:ea typeface="Roboto"/>
              <a:cs typeface="Roboto"/>
              <a:sym typeface="Roboto"/>
            </a:endParaRPr>
          </a:p>
          <a:p>
            <a:pPr marL="457200" lvl="0" indent="-298450" algn="just" rtl="0">
              <a:lnSpc>
                <a:spcPct val="115000"/>
              </a:lnSpc>
              <a:spcBef>
                <a:spcPts val="0"/>
              </a:spcBef>
              <a:spcAft>
                <a:spcPts val="0"/>
              </a:spcAft>
              <a:buClr>
                <a:srgbClr val="202124"/>
              </a:buClr>
              <a:buSzPts val="1100"/>
              <a:buFont typeface="Roboto"/>
              <a:buChar char="●"/>
            </a:pPr>
            <a:r>
              <a:rPr lang="es-419" sz="1100">
                <a:solidFill>
                  <a:srgbClr val="202124"/>
                </a:solidFill>
                <a:latin typeface="Roboto"/>
                <a:ea typeface="Roboto"/>
                <a:cs typeface="Roboto"/>
                <a:sym typeface="Roboto"/>
              </a:rPr>
              <a:t>Persiguen sus objetivos, a pesar de los obstáculos o sea son perseverantes.</a:t>
            </a:r>
            <a:endParaRPr sz="1100">
              <a:solidFill>
                <a:schemeClr val="dk1"/>
              </a:solidFill>
              <a:latin typeface="Roboto"/>
              <a:ea typeface="Roboto"/>
              <a:cs typeface="Roboto"/>
              <a:sym typeface="Roboto"/>
            </a:endParaRPr>
          </a:p>
          <a:p>
            <a:pPr marL="0" lvl="0" indent="0" algn="l" rtl="0">
              <a:lnSpc>
                <a:spcPct val="90000"/>
              </a:lnSpc>
              <a:spcBef>
                <a:spcPts val="8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pic>
        <p:nvPicPr>
          <p:cNvPr id="407" name="Google Shape;407;p42"/>
          <p:cNvPicPr preferRelativeResize="0"/>
          <p:nvPr/>
        </p:nvPicPr>
        <p:blipFill rotWithShape="1">
          <a:blip r:embed="rId5">
            <a:alphaModFix/>
          </a:blip>
          <a:srcRect t="22546" r="46615"/>
          <a:stretch/>
        </p:blipFill>
        <p:spPr>
          <a:xfrm>
            <a:off x="190025" y="105396"/>
            <a:ext cx="979250" cy="14207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43"/>
          <p:cNvPicPr preferRelativeResize="0"/>
          <p:nvPr/>
        </p:nvPicPr>
        <p:blipFill rotWithShape="1">
          <a:blip r:embed="rId3">
            <a:alphaModFix/>
          </a:blip>
          <a:srcRect b="15597"/>
          <a:stretch/>
        </p:blipFill>
        <p:spPr>
          <a:xfrm>
            <a:off x="6320400" y="414075"/>
            <a:ext cx="2462500" cy="2157676"/>
          </a:xfrm>
          <a:prstGeom prst="rect">
            <a:avLst/>
          </a:prstGeom>
          <a:noFill/>
          <a:ln>
            <a:noFill/>
          </a:ln>
        </p:spPr>
      </p:pic>
      <p:sp>
        <p:nvSpPr>
          <p:cNvPr id="413" name="Google Shape;413;p43"/>
          <p:cNvSpPr txBox="1"/>
          <p:nvPr/>
        </p:nvSpPr>
        <p:spPr>
          <a:xfrm>
            <a:off x="6620750" y="2860475"/>
            <a:ext cx="1974000" cy="2124000"/>
          </a:xfrm>
          <a:prstGeom prst="rect">
            <a:avLst/>
          </a:prstGeom>
          <a:solidFill>
            <a:srgbClr val="F4CCCC"/>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s-419">
                <a:latin typeface="Roboto"/>
                <a:ea typeface="Roboto"/>
                <a:cs typeface="Roboto"/>
                <a:sym typeface="Roboto"/>
              </a:rPr>
              <a:t>En la cultura griega existían muchos de estos héroes tales como Teseo, Jasón, Prometeo, Perseo y Hércules siendo este último del cual hoy conocerás una de sus historias.</a:t>
            </a:r>
            <a:endParaRPr>
              <a:latin typeface="Roboto"/>
              <a:ea typeface="Roboto"/>
              <a:cs typeface="Roboto"/>
              <a:sym typeface="Roboto"/>
            </a:endParaRPr>
          </a:p>
        </p:txBody>
      </p:sp>
      <p:sp>
        <p:nvSpPr>
          <p:cNvPr id="414" name="Google Shape;414;p43"/>
          <p:cNvSpPr txBox="1"/>
          <p:nvPr/>
        </p:nvSpPr>
        <p:spPr>
          <a:xfrm>
            <a:off x="489150" y="1235525"/>
            <a:ext cx="5359200" cy="3694200"/>
          </a:xfrm>
          <a:prstGeom prst="rect">
            <a:avLst/>
          </a:prstGeom>
          <a:solidFill>
            <a:srgbClr val="FFFFFF"/>
          </a:solidFill>
          <a:ln w="19050" cap="flat" cmpd="sng">
            <a:solidFill>
              <a:srgbClr val="FF3E77"/>
            </a:solidFill>
            <a:prstDash val="dash"/>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s-419" sz="1200">
                <a:latin typeface="Roboto"/>
                <a:ea typeface="Roboto"/>
                <a:cs typeface="Roboto"/>
                <a:sym typeface="Roboto"/>
              </a:rPr>
              <a:t>La diosa Hera engañó a Hércules para que matara a su esposa y a sus hijos. Como castigo, el rey Euristeo impuso a Hércules 12 trabajos o tareas aparentemente imposibles de hacer. La primera tarea consistía en matar al león de Nemea, una bestia con una piel tan dura que ningún arma la podía traspasar.  </a:t>
            </a:r>
            <a:r>
              <a:rPr lang="es-419" sz="1200" b="1">
                <a:latin typeface="Roboto"/>
                <a:ea typeface="Roboto"/>
                <a:cs typeface="Roboto"/>
                <a:sym typeface="Roboto"/>
              </a:rPr>
              <a:t>Primero</a:t>
            </a:r>
            <a:r>
              <a:rPr lang="es-419" sz="1200">
                <a:latin typeface="Roboto"/>
                <a:ea typeface="Roboto"/>
                <a:cs typeface="Roboto"/>
                <a:sym typeface="Roboto"/>
              </a:rPr>
              <a:t>, Hércules aturdió al león con su maza, y </a:t>
            </a:r>
            <a:r>
              <a:rPr lang="es-419" sz="1200" b="1">
                <a:latin typeface="Roboto"/>
                <a:ea typeface="Roboto"/>
                <a:cs typeface="Roboto"/>
                <a:sym typeface="Roboto"/>
              </a:rPr>
              <a:t>luego</a:t>
            </a:r>
            <a:r>
              <a:rPr lang="es-419" sz="1200">
                <a:latin typeface="Roboto"/>
                <a:ea typeface="Roboto"/>
                <a:cs typeface="Roboto"/>
                <a:sym typeface="Roboto"/>
              </a:rPr>
              <a:t> lo estranguló con sus manos.</a:t>
            </a:r>
            <a:r>
              <a:rPr lang="es-419" sz="1200" b="1">
                <a:latin typeface="Roboto"/>
                <a:ea typeface="Roboto"/>
                <a:cs typeface="Roboto"/>
                <a:sym typeface="Roboto"/>
              </a:rPr>
              <a:t> Después</a:t>
            </a:r>
            <a:r>
              <a:rPr lang="es-419" sz="1200">
                <a:latin typeface="Roboto"/>
                <a:ea typeface="Roboto"/>
                <a:cs typeface="Roboto"/>
                <a:sym typeface="Roboto"/>
              </a:rPr>
              <a:t> siempre vistió la piel del león para protegerse.</a:t>
            </a:r>
            <a:endParaRPr sz="1200">
              <a:latin typeface="Roboto"/>
              <a:ea typeface="Roboto"/>
              <a:cs typeface="Roboto"/>
              <a:sym typeface="Roboto"/>
            </a:endParaRPr>
          </a:p>
          <a:p>
            <a:pPr marL="0" lvl="0" indent="0" algn="just" rtl="0">
              <a:spcBef>
                <a:spcPts val="0"/>
              </a:spcBef>
              <a:spcAft>
                <a:spcPts val="0"/>
              </a:spcAft>
              <a:buNone/>
            </a:pPr>
            <a:endParaRPr sz="1200">
              <a:latin typeface="Roboto"/>
              <a:ea typeface="Roboto"/>
              <a:cs typeface="Roboto"/>
              <a:sym typeface="Roboto"/>
            </a:endParaRPr>
          </a:p>
          <a:p>
            <a:pPr marL="0" lvl="0" indent="0" algn="just" rtl="0">
              <a:spcBef>
                <a:spcPts val="0"/>
              </a:spcBef>
              <a:spcAft>
                <a:spcPts val="0"/>
              </a:spcAft>
              <a:buNone/>
            </a:pPr>
            <a:r>
              <a:rPr lang="es-419" sz="1200" b="1">
                <a:latin typeface="Roboto"/>
                <a:ea typeface="Roboto"/>
                <a:cs typeface="Roboto"/>
                <a:sym typeface="Roboto"/>
              </a:rPr>
              <a:t>A continuación</a:t>
            </a:r>
            <a:r>
              <a:rPr lang="es-419" sz="1200">
                <a:latin typeface="Roboto"/>
                <a:ea typeface="Roboto"/>
                <a:cs typeface="Roboto"/>
                <a:sym typeface="Roboto"/>
              </a:rPr>
              <a:t>, Hércules debía abatir  a la hidra de Lerna, un monstruo con  nueve cabezas y un aliento venenoso mortal. Selló cada cuello </a:t>
            </a:r>
            <a:r>
              <a:rPr lang="es-419" sz="1200" b="1">
                <a:latin typeface="Roboto"/>
                <a:ea typeface="Roboto"/>
                <a:cs typeface="Roboto"/>
                <a:sym typeface="Roboto"/>
              </a:rPr>
              <a:t>después </a:t>
            </a:r>
            <a:r>
              <a:rPr lang="es-419" sz="1200">
                <a:latin typeface="Roboto"/>
                <a:ea typeface="Roboto"/>
                <a:cs typeface="Roboto"/>
                <a:sym typeface="Roboto"/>
              </a:rPr>
              <a:t>de cortar la cabeza para evitar que creciera otra vez.</a:t>
            </a:r>
            <a:endParaRPr sz="1200">
              <a:latin typeface="Roboto"/>
              <a:ea typeface="Roboto"/>
              <a:cs typeface="Roboto"/>
              <a:sym typeface="Roboto"/>
            </a:endParaRPr>
          </a:p>
          <a:p>
            <a:pPr marL="0" lvl="0" indent="0" algn="just" rtl="0">
              <a:spcBef>
                <a:spcPts val="0"/>
              </a:spcBef>
              <a:spcAft>
                <a:spcPts val="0"/>
              </a:spcAft>
              <a:buNone/>
            </a:pPr>
            <a:endParaRPr sz="1200">
              <a:latin typeface="Roboto"/>
              <a:ea typeface="Roboto"/>
              <a:cs typeface="Roboto"/>
              <a:sym typeface="Roboto"/>
            </a:endParaRPr>
          </a:p>
          <a:p>
            <a:pPr marL="0" lvl="0" indent="0" algn="just" rtl="0">
              <a:spcBef>
                <a:spcPts val="0"/>
              </a:spcBef>
              <a:spcAft>
                <a:spcPts val="0"/>
              </a:spcAft>
              <a:buNone/>
            </a:pPr>
            <a:r>
              <a:rPr lang="es-419" sz="1200">
                <a:latin typeface="Roboto"/>
                <a:ea typeface="Roboto"/>
                <a:cs typeface="Roboto"/>
                <a:sym typeface="Roboto"/>
              </a:rPr>
              <a:t>Entre las tareas restantes, Hércules tuvo que atrapar a un enorme jabalí, matar a una bandada de pájaros devoradores de hombres y reunir un rebaño de caballos salvajes. Su duodécima y última tarea consistió en capturar a Cerbero, el fiero perro de tres cabezas que vigilaba la entrada al inframundo. Una vez completados sus trabajos con éxito, Hércules  </a:t>
            </a:r>
            <a:r>
              <a:rPr lang="es-419" sz="1200" b="1">
                <a:latin typeface="Roboto"/>
                <a:ea typeface="Roboto"/>
                <a:cs typeface="Roboto"/>
                <a:sym typeface="Roboto"/>
              </a:rPr>
              <a:t>finalmente </a:t>
            </a:r>
            <a:r>
              <a:rPr lang="es-419" sz="1200">
                <a:latin typeface="Roboto"/>
                <a:ea typeface="Roboto"/>
                <a:cs typeface="Roboto"/>
                <a:sym typeface="Roboto"/>
              </a:rPr>
              <a:t>quedó liberado de su terrible culpa y le fue concedida la inmortalidad o sea viviría para siempre.</a:t>
            </a:r>
            <a:endParaRPr sz="1500">
              <a:latin typeface="Calibri"/>
              <a:ea typeface="Calibri"/>
              <a:cs typeface="Calibri"/>
              <a:sym typeface="Calibri"/>
            </a:endParaRPr>
          </a:p>
        </p:txBody>
      </p:sp>
      <p:sp>
        <p:nvSpPr>
          <p:cNvPr id="415" name="Google Shape;415;p43"/>
          <p:cNvSpPr txBox="1"/>
          <p:nvPr/>
        </p:nvSpPr>
        <p:spPr>
          <a:xfrm>
            <a:off x="1549500" y="745750"/>
            <a:ext cx="32385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s-419" sz="1500" b="1">
                <a:solidFill>
                  <a:srgbClr val="FF3E77"/>
                </a:solidFill>
                <a:latin typeface="Bree Serif"/>
                <a:ea typeface="Bree Serif"/>
                <a:cs typeface="Bree Serif"/>
                <a:sym typeface="Bree Serif"/>
              </a:rPr>
              <a:t>Los trabajos de  Hércules</a:t>
            </a:r>
            <a:endParaRPr sz="1800">
              <a:solidFill>
                <a:srgbClr val="FF3E77"/>
              </a:solidFill>
              <a:latin typeface="Bree Serif"/>
              <a:ea typeface="Bree Serif"/>
              <a:cs typeface="Bree Serif"/>
              <a:sym typeface="Bree Serif"/>
            </a:endParaRPr>
          </a:p>
        </p:txBody>
      </p:sp>
      <p:sp>
        <p:nvSpPr>
          <p:cNvPr id="416" name="Google Shape;416;p43"/>
          <p:cNvSpPr txBox="1"/>
          <p:nvPr/>
        </p:nvSpPr>
        <p:spPr>
          <a:xfrm>
            <a:off x="5237500" y="1033925"/>
            <a:ext cx="1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17" name="Google Shape;417;p43"/>
          <p:cNvSpPr txBox="1"/>
          <p:nvPr/>
        </p:nvSpPr>
        <p:spPr>
          <a:xfrm>
            <a:off x="273700" y="135100"/>
            <a:ext cx="5359200" cy="400200"/>
          </a:xfrm>
          <a:prstGeom prst="rect">
            <a:avLst/>
          </a:prstGeom>
          <a:solidFill>
            <a:srgbClr val="EA99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Roboto"/>
                <a:ea typeface="Roboto"/>
                <a:cs typeface="Roboto"/>
                <a:sym typeface="Roboto"/>
              </a:rPr>
              <a:t>Lee el siguiente texto y fíjate en las palabras destacadas en él.</a:t>
            </a:r>
            <a:endParaRPr b="1">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4"/>
          <p:cNvPicPr preferRelativeResize="0"/>
          <p:nvPr/>
        </p:nvPicPr>
        <p:blipFill rotWithShape="1">
          <a:blip r:embed="rId3">
            <a:alphaModFix/>
          </a:blip>
          <a:srcRect l="37818" t="28488" r="35722" b="24077"/>
          <a:stretch/>
        </p:blipFill>
        <p:spPr>
          <a:xfrm>
            <a:off x="4498875" y="4004024"/>
            <a:ext cx="970925" cy="978574"/>
          </a:xfrm>
          <a:prstGeom prst="rect">
            <a:avLst/>
          </a:prstGeom>
          <a:noFill/>
          <a:ln>
            <a:noFill/>
          </a:ln>
        </p:spPr>
      </p:pic>
      <p:sp>
        <p:nvSpPr>
          <p:cNvPr id="423" name="Google Shape;423;p44"/>
          <p:cNvSpPr txBox="1">
            <a:spLocks noGrp="1"/>
          </p:cNvSpPr>
          <p:nvPr>
            <p:ph type="title"/>
          </p:nvPr>
        </p:nvSpPr>
        <p:spPr>
          <a:xfrm>
            <a:off x="1394675" y="805725"/>
            <a:ext cx="1224000" cy="397800"/>
          </a:xfrm>
          <a:prstGeom prst="rect">
            <a:avLst/>
          </a:prstGeom>
          <a:solidFill>
            <a:srgbClr val="FFFFFF"/>
          </a:solidFill>
        </p:spPr>
        <p:txBody>
          <a:bodyPr spcFirstLastPara="1" wrap="square" lIns="68575" tIns="34275" rIns="68575" bIns="34275" anchor="b" anchorCtr="0">
            <a:noAutofit/>
          </a:bodyPr>
          <a:lstStyle/>
          <a:p>
            <a:pPr marL="0" lvl="0" indent="0" algn="ctr" rtl="0">
              <a:spcBef>
                <a:spcPts val="0"/>
              </a:spcBef>
              <a:spcAft>
                <a:spcPts val="0"/>
              </a:spcAft>
              <a:buNone/>
            </a:pPr>
            <a:r>
              <a:rPr lang="es-419" sz="1700" b="1">
                <a:solidFill>
                  <a:srgbClr val="FF3E77"/>
                </a:solidFill>
              </a:rPr>
              <a:t>Conectores</a:t>
            </a:r>
            <a:endParaRPr sz="1700" b="1">
              <a:solidFill>
                <a:srgbClr val="FF3E77"/>
              </a:solidFill>
              <a:latin typeface="Roboto"/>
              <a:ea typeface="Roboto"/>
              <a:cs typeface="Roboto"/>
              <a:sym typeface="Roboto"/>
            </a:endParaRPr>
          </a:p>
        </p:txBody>
      </p:sp>
      <p:sp>
        <p:nvSpPr>
          <p:cNvPr id="424" name="Google Shape;424;p44"/>
          <p:cNvSpPr>
            <a:spLocks noGrp="1"/>
          </p:cNvSpPr>
          <p:nvPr>
            <p:ph type="pic" idx="2"/>
          </p:nvPr>
        </p:nvSpPr>
        <p:spPr>
          <a:xfrm>
            <a:off x="4909875" y="1329925"/>
            <a:ext cx="3464700" cy="741900"/>
          </a:xfrm>
          <a:prstGeom prst="rect">
            <a:avLst/>
          </a:prstGeom>
          <a:ln w="19050" cap="flat" cmpd="sng">
            <a:solidFill>
              <a:srgbClr val="A64D79"/>
            </a:solidFill>
            <a:prstDash val="dashDot"/>
            <a:round/>
            <a:headEnd type="none" w="sm" len="sm"/>
            <a:tailEnd type="none" w="sm" len="sm"/>
          </a:ln>
        </p:spPr>
        <p:txBody>
          <a:bodyPr spcFirstLastPara="1" wrap="square" lIns="68575" tIns="34275" rIns="68575" bIns="34275" anchor="t" anchorCtr="0">
            <a:noAutofit/>
          </a:bodyPr>
          <a:lstStyle/>
          <a:p>
            <a:pPr marL="0" lvl="0" indent="0" algn="just" rtl="0">
              <a:spcBef>
                <a:spcPts val="0"/>
              </a:spcBef>
              <a:spcAft>
                <a:spcPts val="0"/>
              </a:spcAft>
              <a:buNone/>
            </a:pPr>
            <a:r>
              <a:rPr lang="es-419" sz="1500">
                <a:latin typeface="Roboto"/>
                <a:ea typeface="Roboto"/>
                <a:cs typeface="Roboto"/>
                <a:sym typeface="Roboto"/>
              </a:rPr>
              <a:t>these </a:t>
            </a:r>
            <a:r>
              <a:rPr lang="es-419" sz="1500" b="1">
                <a:latin typeface="Roboto"/>
                <a:ea typeface="Roboto"/>
                <a:cs typeface="Roboto"/>
                <a:sym typeface="Roboto"/>
              </a:rPr>
              <a:t>adverbs</a:t>
            </a:r>
            <a:r>
              <a:rPr lang="es-419" sz="1500">
                <a:latin typeface="Roboto"/>
                <a:ea typeface="Roboto"/>
                <a:cs typeface="Roboto"/>
                <a:sym typeface="Roboto"/>
              </a:rPr>
              <a:t> are used to </a:t>
            </a:r>
            <a:r>
              <a:rPr lang="es-419" sz="1500" b="1">
                <a:latin typeface="Roboto"/>
                <a:ea typeface="Roboto"/>
                <a:cs typeface="Roboto"/>
                <a:sym typeface="Roboto"/>
              </a:rPr>
              <a:t>give order</a:t>
            </a:r>
            <a:r>
              <a:rPr lang="es-419" sz="1500">
                <a:latin typeface="Roboto"/>
                <a:ea typeface="Roboto"/>
                <a:cs typeface="Roboto"/>
                <a:sym typeface="Roboto"/>
              </a:rPr>
              <a:t>, </a:t>
            </a:r>
            <a:r>
              <a:rPr lang="es-419" sz="1500" b="1">
                <a:latin typeface="Roboto"/>
                <a:ea typeface="Roboto"/>
                <a:cs typeface="Roboto"/>
                <a:sym typeface="Roboto"/>
              </a:rPr>
              <a:t>describe</a:t>
            </a:r>
            <a:r>
              <a:rPr lang="es-419" sz="1500">
                <a:latin typeface="Roboto"/>
                <a:ea typeface="Roboto"/>
                <a:cs typeface="Roboto"/>
                <a:sym typeface="Roboto"/>
              </a:rPr>
              <a:t> a process, or tell a </a:t>
            </a:r>
            <a:r>
              <a:rPr lang="es-419" sz="1500" b="1">
                <a:latin typeface="Roboto"/>
                <a:ea typeface="Roboto"/>
                <a:cs typeface="Roboto"/>
                <a:sym typeface="Roboto"/>
              </a:rPr>
              <a:t>story</a:t>
            </a:r>
            <a:r>
              <a:rPr lang="es-419" sz="1500">
                <a:latin typeface="Roboto"/>
                <a:ea typeface="Roboto"/>
                <a:cs typeface="Roboto"/>
                <a:sym typeface="Roboto"/>
              </a:rPr>
              <a:t> </a:t>
            </a:r>
            <a:endParaRPr sz="1500">
              <a:latin typeface="Roboto"/>
              <a:ea typeface="Roboto"/>
              <a:cs typeface="Roboto"/>
              <a:sym typeface="Roboto"/>
            </a:endParaRPr>
          </a:p>
          <a:p>
            <a:pPr marL="0" lvl="0" indent="0" algn="just" rtl="0">
              <a:spcBef>
                <a:spcPts val="0"/>
              </a:spcBef>
              <a:spcAft>
                <a:spcPts val="0"/>
              </a:spcAft>
              <a:buNone/>
            </a:pPr>
            <a:r>
              <a:rPr lang="es-419" sz="1500">
                <a:latin typeface="Roboto"/>
                <a:ea typeface="Roboto"/>
                <a:cs typeface="Roboto"/>
                <a:sym typeface="Roboto"/>
              </a:rPr>
              <a:t>these are : </a:t>
            </a:r>
            <a:endParaRPr sz="1500">
              <a:latin typeface="Roboto"/>
              <a:ea typeface="Roboto"/>
              <a:cs typeface="Roboto"/>
              <a:sym typeface="Roboto"/>
            </a:endParaRPr>
          </a:p>
          <a:p>
            <a:pPr marL="0" lvl="0" indent="0" algn="l" rtl="0">
              <a:spcBef>
                <a:spcPts val="800"/>
              </a:spcBef>
              <a:spcAft>
                <a:spcPts val="0"/>
              </a:spcAft>
              <a:buNone/>
            </a:pPr>
            <a:endParaRPr sz="1200"/>
          </a:p>
        </p:txBody>
      </p:sp>
      <p:sp>
        <p:nvSpPr>
          <p:cNvPr id="425" name="Google Shape;425;p44"/>
          <p:cNvSpPr txBox="1">
            <a:spLocks noGrp="1"/>
          </p:cNvSpPr>
          <p:nvPr>
            <p:ph type="body" idx="1"/>
          </p:nvPr>
        </p:nvSpPr>
        <p:spPr>
          <a:xfrm>
            <a:off x="376025" y="1275800"/>
            <a:ext cx="3464700" cy="3706800"/>
          </a:xfrm>
          <a:prstGeom prst="rect">
            <a:avLst/>
          </a:prstGeom>
          <a:solidFill>
            <a:srgbClr val="FFFFFF"/>
          </a:solidFill>
          <a:ln w="19050" cap="flat" cmpd="sng">
            <a:solidFill>
              <a:srgbClr val="C27BA0"/>
            </a:solidFill>
            <a:prstDash val="dashDot"/>
            <a:round/>
            <a:headEnd type="none" w="sm" len="sm"/>
            <a:tailEnd type="none" w="sm" len="sm"/>
          </a:ln>
        </p:spPr>
        <p:txBody>
          <a:bodyPr spcFirstLastPara="1" wrap="square" lIns="68575" tIns="34275" rIns="68575" bIns="34275" anchor="t" anchorCtr="0">
            <a:noAutofit/>
          </a:bodyPr>
          <a:lstStyle/>
          <a:p>
            <a:pPr marL="0" lvl="0" indent="0" algn="just" rtl="0">
              <a:lnSpc>
                <a:spcPct val="100000"/>
              </a:lnSpc>
              <a:spcBef>
                <a:spcPts val="0"/>
              </a:spcBef>
              <a:spcAft>
                <a:spcPts val="0"/>
              </a:spcAft>
              <a:buNone/>
            </a:pPr>
            <a:r>
              <a:rPr lang="es-419" sz="1300">
                <a:solidFill>
                  <a:srgbClr val="000000"/>
                </a:solidFill>
                <a:latin typeface="Roboto"/>
                <a:ea typeface="Roboto"/>
                <a:cs typeface="Roboto"/>
                <a:sym typeface="Roboto"/>
              </a:rPr>
              <a:t>Los </a:t>
            </a:r>
            <a:r>
              <a:rPr lang="es-419" sz="1300" b="1">
                <a:solidFill>
                  <a:srgbClr val="000000"/>
                </a:solidFill>
                <a:latin typeface="Roboto"/>
                <a:ea typeface="Roboto"/>
                <a:cs typeface="Roboto"/>
                <a:sym typeface="Roboto"/>
              </a:rPr>
              <a:t>Conectores</a:t>
            </a:r>
            <a:r>
              <a:rPr lang="es-419" sz="1300">
                <a:solidFill>
                  <a:srgbClr val="000000"/>
                </a:solidFill>
                <a:latin typeface="Roboto"/>
                <a:ea typeface="Roboto"/>
                <a:cs typeface="Roboto"/>
                <a:sym typeface="Roboto"/>
              </a:rPr>
              <a:t> llamados también palabras de enlace </a:t>
            </a:r>
            <a:r>
              <a:rPr lang="es-419" sz="1300" b="1">
                <a:solidFill>
                  <a:srgbClr val="000000"/>
                </a:solidFill>
                <a:latin typeface="Roboto"/>
                <a:ea typeface="Roboto"/>
                <a:cs typeface="Roboto"/>
                <a:sym typeface="Roboto"/>
              </a:rPr>
              <a:t>te ayudan  a unir una idea con otra</a:t>
            </a:r>
            <a:r>
              <a:rPr lang="es-419" sz="1300">
                <a:solidFill>
                  <a:srgbClr val="000000"/>
                </a:solidFill>
                <a:latin typeface="Roboto"/>
                <a:ea typeface="Roboto"/>
                <a:cs typeface="Roboto"/>
                <a:sym typeface="Roboto"/>
              </a:rPr>
              <a:t> desde una oración a otra o de un párrafo a otro. Existen varios tipos de conectores, pero todos tienen la misma función que es facilitar los procesos de producción ( escritura) y comprensión de un texto o discurso. Esta vez conocerás los </a:t>
            </a:r>
            <a:r>
              <a:rPr lang="es-419" sz="1300" b="1">
                <a:solidFill>
                  <a:srgbClr val="000000"/>
                </a:solidFill>
                <a:latin typeface="Roboto"/>
                <a:ea typeface="Roboto"/>
                <a:cs typeface="Roboto"/>
                <a:sym typeface="Roboto"/>
              </a:rPr>
              <a:t>conectores de orden o temporalidad</a:t>
            </a:r>
            <a:r>
              <a:rPr lang="es-419" sz="1300">
                <a:solidFill>
                  <a:srgbClr val="000000"/>
                </a:solidFill>
                <a:latin typeface="Roboto"/>
                <a:ea typeface="Roboto"/>
                <a:cs typeface="Roboto"/>
                <a:sym typeface="Roboto"/>
              </a:rPr>
              <a:t>, los que te permiten dar un orden de espacio y tiempo en un texto. Entre estos conectores están: </a:t>
            </a:r>
            <a:r>
              <a:rPr lang="es-419" sz="1300" b="1">
                <a:solidFill>
                  <a:srgbClr val="000000"/>
                </a:solidFill>
                <a:latin typeface="Roboto"/>
                <a:ea typeface="Roboto"/>
                <a:cs typeface="Roboto"/>
                <a:sym typeface="Roboto"/>
              </a:rPr>
              <a:t>primero o primeramente, segundo, seguidamente, en primer lugar, en segundo lugar, entonces, después, a continuación, finalmente, etc.</a:t>
            </a:r>
            <a:endParaRPr sz="1300" b="1">
              <a:solidFill>
                <a:srgbClr val="000000"/>
              </a:solidFill>
              <a:latin typeface="Roboto"/>
              <a:ea typeface="Roboto"/>
              <a:cs typeface="Roboto"/>
              <a:sym typeface="Roboto"/>
            </a:endParaRPr>
          </a:p>
          <a:p>
            <a:pPr marL="0" lvl="0" indent="0" algn="just" rtl="0">
              <a:lnSpc>
                <a:spcPct val="100000"/>
              </a:lnSpc>
              <a:spcBef>
                <a:spcPts val="0"/>
              </a:spcBef>
              <a:spcAft>
                <a:spcPts val="0"/>
              </a:spcAft>
              <a:buNone/>
            </a:pPr>
            <a:endParaRPr sz="1300">
              <a:solidFill>
                <a:srgbClr val="000000"/>
              </a:solidFill>
              <a:latin typeface="Roboto"/>
              <a:ea typeface="Roboto"/>
              <a:cs typeface="Roboto"/>
              <a:sym typeface="Roboto"/>
            </a:endParaRPr>
          </a:p>
          <a:p>
            <a:pPr marL="0" lvl="0" indent="0" algn="just" rtl="0">
              <a:lnSpc>
                <a:spcPct val="100000"/>
              </a:lnSpc>
              <a:spcBef>
                <a:spcPts val="0"/>
              </a:spcBef>
              <a:spcAft>
                <a:spcPts val="0"/>
              </a:spcAft>
              <a:buNone/>
            </a:pPr>
            <a:r>
              <a:rPr lang="es-419" sz="1300" i="1">
                <a:solidFill>
                  <a:srgbClr val="000000"/>
                </a:solidFill>
                <a:latin typeface="Roboto"/>
                <a:ea typeface="Roboto"/>
                <a:cs typeface="Roboto"/>
                <a:sym typeface="Roboto"/>
              </a:rPr>
              <a:t>En el texto de Hércules que leíste, puedes observar el uso de alguno de estos conectores        (están en </a:t>
            </a:r>
            <a:r>
              <a:rPr lang="es-419" sz="1300" b="1" i="1">
                <a:solidFill>
                  <a:srgbClr val="000000"/>
                </a:solidFill>
                <a:latin typeface="Roboto"/>
                <a:ea typeface="Roboto"/>
                <a:cs typeface="Roboto"/>
                <a:sym typeface="Roboto"/>
              </a:rPr>
              <a:t>negrita</a:t>
            </a:r>
            <a:r>
              <a:rPr lang="es-419" sz="1300" i="1">
                <a:solidFill>
                  <a:srgbClr val="000000"/>
                </a:solidFill>
                <a:latin typeface="Roboto"/>
                <a:ea typeface="Roboto"/>
                <a:cs typeface="Roboto"/>
                <a:sym typeface="Roboto"/>
              </a:rPr>
              <a:t>) los cuales le dan un orden a las acciones realizadas por Hércules</a:t>
            </a:r>
            <a:r>
              <a:rPr lang="es-419" sz="1300">
                <a:solidFill>
                  <a:srgbClr val="000000"/>
                </a:solidFill>
                <a:latin typeface="Roboto"/>
                <a:ea typeface="Roboto"/>
                <a:cs typeface="Roboto"/>
                <a:sym typeface="Roboto"/>
              </a:rPr>
              <a:t>.</a:t>
            </a:r>
            <a:endParaRPr sz="1300">
              <a:solidFill>
                <a:srgbClr val="000000"/>
              </a:solidFill>
              <a:latin typeface="Roboto"/>
              <a:ea typeface="Roboto"/>
              <a:cs typeface="Roboto"/>
              <a:sym typeface="Roboto"/>
            </a:endParaRPr>
          </a:p>
          <a:p>
            <a:pPr marL="0" lvl="0" indent="0" algn="l" rtl="0">
              <a:spcBef>
                <a:spcPts val="800"/>
              </a:spcBef>
              <a:spcAft>
                <a:spcPts val="0"/>
              </a:spcAft>
              <a:buNone/>
            </a:pPr>
            <a:endParaRPr sz="1300"/>
          </a:p>
        </p:txBody>
      </p:sp>
      <p:sp>
        <p:nvSpPr>
          <p:cNvPr id="426" name="Google Shape;426;p44"/>
          <p:cNvSpPr txBox="1">
            <a:spLocks noGrp="1"/>
          </p:cNvSpPr>
          <p:nvPr>
            <p:ph type="title"/>
          </p:nvPr>
        </p:nvSpPr>
        <p:spPr>
          <a:xfrm>
            <a:off x="4712888" y="851550"/>
            <a:ext cx="2949000" cy="3978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s-419" sz="1700" b="1">
                <a:solidFill>
                  <a:srgbClr val="FF3E77"/>
                </a:solidFill>
              </a:rPr>
              <a:t>Sequence adverbs</a:t>
            </a:r>
            <a:endParaRPr sz="1700" b="1">
              <a:solidFill>
                <a:srgbClr val="FF3E77"/>
              </a:solidFill>
            </a:endParaRPr>
          </a:p>
        </p:txBody>
      </p:sp>
      <p:pic>
        <p:nvPicPr>
          <p:cNvPr id="427" name="Google Shape;427;p44"/>
          <p:cNvPicPr preferRelativeResize="0"/>
          <p:nvPr/>
        </p:nvPicPr>
        <p:blipFill rotWithShape="1">
          <a:blip r:embed="rId4">
            <a:alphaModFix/>
          </a:blip>
          <a:srcRect l="4377" t="21931" r="61874" b="13506"/>
          <a:stretch/>
        </p:blipFill>
        <p:spPr>
          <a:xfrm>
            <a:off x="5554499" y="2152400"/>
            <a:ext cx="2555024" cy="2748100"/>
          </a:xfrm>
          <a:prstGeom prst="rect">
            <a:avLst/>
          </a:prstGeom>
          <a:noFill/>
          <a:ln>
            <a:noFill/>
          </a:ln>
        </p:spPr>
      </p:pic>
      <p:sp>
        <p:nvSpPr>
          <p:cNvPr id="428" name="Google Shape;428;p44"/>
          <p:cNvSpPr/>
          <p:nvPr/>
        </p:nvSpPr>
        <p:spPr>
          <a:xfrm>
            <a:off x="201450" y="188025"/>
            <a:ext cx="7211700" cy="617700"/>
          </a:xfrm>
          <a:prstGeom prst="wedgeRoundRectCallout">
            <a:avLst>
              <a:gd name="adj1" fmla="val 56184"/>
              <a:gd name="adj2" fmla="val 652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sz="1500" b="1">
                <a:solidFill>
                  <a:schemeClr val="dk1"/>
                </a:solidFill>
                <a:latin typeface="Roboto"/>
                <a:ea typeface="Roboto"/>
                <a:cs typeface="Roboto"/>
                <a:sym typeface="Roboto"/>
              </a:rPr>
              <a:t>A través de la Historia de Hércules, aprenderás qué son los conectores  en español e inglés (sequence adverbs) y  cómo usarlos en un texto.</a:t>
            </a:r>
            <a:endParaRPr sz="1500" b="1">
              <a:solidFill>
                <a:schemeClr val="dk1"/>
              </a:solidFill>
              <a:latin typeface="Roboto"/>
              <a:ea typeface="Roboto"/>
              <a:cs typeface="Roboto"/>
              <a:sym typeface="Roboto"/>
            </a:endParaRPr>
          </a:p>
        </p:txBody>
      </p:sp>
      <p:pic>
        <p:nvPicPr>
          <p:cNvPr id="429" name="Google Shape;429;p44"/>
          <p:cNvPicPr preferRelativeResize="0"/>
          <p:nvPr/>
        </p:nvPicPr>
        <p:blipFill rotWithShape="1">
          <a:blip r:embed="rId5">
            <a:alphaModFix/>
          </a:blip>
          <a:srcRect l="2720" t="15818" r="20220" b="8019"/>
          <a:stretch/>
        </p:blipFill>
        <p:spPr>
          <a:xfrm>
            <a:off x="7923425" y="107850"/>
            <a:ext cx="1154925" cy="114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subTitle" idx="1"/>
          </p:nvPr>
        </p:nvSpPr>
        <p:spPr>
          <a:xfrm>
            <a:off x="1143000" y="832620"/>
            <a:ext cx="6858000" cy="311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s-419" sz="1400">
                <a:latin typeface="Roboto"/>
                <a:ea typeface="Roboto"/>
                <a:cs typeface="Roboto"/>
                <a:sym typeface="Roboto"/>
              </a:rPr>
              <a:t>Queridas familias, apoderados y estudiantes:</a:t>
            </a:r>
            <a:endParaRPr sz="1400">
              <a:latin typeface="Roboto"/>
              <a:ea typeface="Roboto"/>
              <a:cs typeface="Roboto"/>
              <a:sym typeface="Roboto"/>
            </a:endParaRPr>
          </a:p>
          <a:p>
            <a:pPr marL="0" lvl="0" indent="0" algn="l" rtl="0">
              <a:lnSpc>
                <a:spcPct val="115000"/>
              </a:lnSpc>
              <a:spcBef>
                <a:spcPts val="0"/>
              </a:spcBef>
              <a:spcAft>
                <a:spcPts val="0"/>
              </a:spcAft>
              <a:buSzPts val="1800"/>
              <a:buNone/>
            </a:pPr>
            <a:endParaRPr sz="1400">
              <a:latin typeface="Roboto"/>
              <a:ea typeface="Roboto"/>
              <a:cs typeface="Roboto"/>
              <a:sym typeface="Roboto"/>
            </a:endParaRPr>
          </a:p>
          <a:p>
            <a:pPr marL="0" lvl="0" indent="0" algn="ctr" rtl="0">
              <a:lnSpc>
                <a:spcPct val="115000"/>
              </a:lnSpc>
              <a:spcBef>
                <a:spcPts val="0"/>
              </a:spcBef>
              <a:spcAft>
                <a:spcPts val="0"/>
              </a:spcAft>
              <a:buSzPts val="1800"/>
              <a:buNone/>
            </a:pPr>
            <a:r>
              <a:rPr lang="es-419" sz="1400">
                <a:latin typeface="Roboto"/>
                <a:ea typeface="Roboto"/>
                <a:cs typeface="Roboto"/>
                <a:sym typeface="Roboto"/>
              </a:rPr>
              <a:t> Luego de un año de no vernos y ya de vuelta de los meses de vacaciones, nos reencontramos  para comenzar un nuevo año escolar. </a:t>
            </a:r>
            <a:endParaRPr sz="1400">
              <a:latin typeface="Roboto"/>
              <a:ea typeface="Roboto"/>
              <a:cs typeface="Roboto"/>
              <a:sym typeface="Roboto"/>
            </a:endParaRPr>
          </a:p>
          <a:p>
            <a:pPr marL="0" lvl="0" indent="0" algn="l" rtl="0">
              <a:lnSpc>
                <a:spcPct val="115000"/>
              </a:lnSpc>
              <a:spcBef>
                <a:spcPts val="0"/>
              </a:spcBef>
              <a:spcAft>
                <a:spcPts val="0"/>
              </a:spcAft>
              <a:buSzPts val="1800"/>
              <a:buNone/>
            </a:pPr>
            <a:endParaRPr sz="1400">
              <a:latin typeface="Roboto"/>
              <a:ea typeface="Roboto"/>
              <a:cs typeface="Roboto"/>
              <a:sym typeface="Roboto"/>
            </a:endParaRPr>
          </a:p>
          <a:p>
            <a:pPr marL="0" lvl="0" indent="0" algn="ctr" rtl="0">
              <a:lnSpc>
                <a:spcPct val="115000"/>
              </a:lnSpc>
              <a:spcBef>
                <a:spcPts val="0"/>
              </a:spcBef>
              <a:spcAft>
                <a:spcPts val="0"/>
              </a:spcAft>
              <a:buSzPts val="1800"/>
              <a:buNone/>
            </a:pPr>
            <a:r>
              <a:rPr lang="es-419" sz="1400">
                <a:latin typeface="Roboto"/>
                <a:ea typeface="Roboto"/>
                <a:cs typeface="Roboto"/>
                <a:sym typeface="Roboto"/>
              </a:rPr>
              <a:t>Toda la comunidad arrupiana les da la bienvenida para enfrentar este nuevo año  en donde aceptar los cambios y el cómo nos reencontramos en este presente es vital para seguir adelante y construir juntos en pro de la educación y bienestar emocional de sus hijos e hijas como de toda la familia.</a:t>
            </a:r>
            <a:endParaRPr sz="1400">
              <a:latin typeface="Roboto"/>
              <a:ea typeface="Roboto"/>
              <a:cs typeface="Roboto"/>
              <a:sym typeface="Roboto"/>
            </a:endParaRPr>
          </a:p>
          <a:p>
            <a:pPr marL="0" lvl="0" indent="0" algn="l" rtl="0">
              <a:lnSpc>
                <a:spcPct val="115000"/>
              </a:lnSpc>
              <a:spcBef>
                <a:spcPts val="0"/>
              </a:spcBef>
              <a:spcAft>
                <a:spcPts val="0"/>
              </a:spcAft>
              <a:buSzPts val="1800"/>
              <a:buNone/>
            </a:pPr>
            <a:endParaRPr sz="1400">
              <a:latin typeface="Roboto"/>
              <a:ea typeface="Roboto"/>
              <a:cs typeface="Roboto"/>
              <a:sym typeface="Roboto"/>
            </a:endParaRPr>
          </a:p>
          <a:p>
            <a:pPr marL="0" lvl="0" indent="0" algn="ctr" rtl="0">
              <a:lnSpc>
                <a:spcPct val="115000"/>
              </a:lnSpc>
              <a:spcBef>
                <a:spcPts val="0"/>
              </a:spcBef>
              <a:spcAft>
                <a:spcPts val="0"/>
              </a:spcAft>
              <a:buSzPts val="1800"/>
              <a:buNone/>
            </a:pPr>
            <a:r>
              <a:rPr lang="es-419" sz="1400">
                <a:latin typeface="Roboto"/>
                <a:ea typeface="Roboto"/>
                <a:cs typeface="Roboto"/>
                <a:sym typeface="Roboto"/>
              </a:rPr>
              <a:t>Esperamos el entusiasmo y la esperanza en sus propias fuerzas y la capacidad de salir adelante sea el hilo conductor de este año y recuerden que siempre toda la comunidad estará para prestarles apoyo en lo que necesiten.</a:t>
            </a:r>
            <a:endParaRPr sz="14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2743200" lvl="0" indent="457200" algn="l" rtl="0">
              <a:lnSpc>
                <a:spcPct val="115000"/>
              </a:lnSpc>
              <a:spcBef>
                <a:spcPts val="0"/>
              </a:spcBef>
              <a:spcAft>
                <a:spcPts val="0"/>
              </a:spcAft>
              <a:buSzPts val="1800"/>
              <a:buNone/>
            </a:pPr>
            <a:r>
              <a:rPr lang="es-419" sz="1100">
                <a:latin typeface="Roboto"/>
                <a:ea typeface="Roboto"/>
                <a:cs typeface="Roboto"/>
                <a:sym typeface="Roboto"/>
              </a:rPr>
              <a:t>¡Bienvenidos!</a:t>
            </a:r>
            <a:endParaRPr sz="1100">
              <a:latin typeface="Roboto"/>
              <a:ea typeface="Roboto"/>
              <a:cs typeface="Roboto"/>
              <a:sym typeface="Roboto"/>
            </a:endParaRPr>
          </a:p>
          <a:p>
            <a:pPr marL="2743200" lvl="0" indent="457200" algn="l" rtl="0">
              <a:lnSpc>
                <a:spcPct val="115000"/>
              </a:lnSpc>
              <a:spcBef>
                <a:spcPts val="0"/>
              </a:spcBef>
              <a:spcAft>
                <a:spcPts val="0"/>
              </a:spcAft>
              <a:buSzPts val="1800"/>
              <a:buNone/>
            </a:pPr>
            <a:endParaRPr sz="1100">
              <a:latin typeface="Roboto"/>
              <a:ea typeface="Roboto"/>
              <a:cs typeface="Roboto"/>
              <a:sym typeface="Roboto"/>
            </a:endParaRPr>
          </a:p>
          <a:p>
            <a:pPr marL="2743200" lvl="0" indent="0" algn="l" rtl="0">
              <a:lnSpc>
                <a:spcPct val="115000"/>
              </a:lnSpc>
              <a:spcBef>
                <a:spcPts val="0"/>
              </a:spcBef>
              <a:spcAft>
                <a:spcPts val="0"/>
              </a:spcAft>
              <a:buSzPts val="1800"/>
              <a:buNone/>
            </a:pPr>
            <a:r>
              <a:rPr lang="es-419" sz="1100">
                <a:latin typeface="Roboto"/>
                <a:ea typeface="Roboto"/>
                <a:cs typeface="Roboto"/>
                <a:sym typeface="Roboto"/>
              </a:rPr>
              <a:t>        Equipo Segundo Ciclo </a:t>
            </a:r>
            <a:endParaRPr sz="1500"/>
          </a:p>
        </p:txBody>
      </p:sp>
      <p:sp>
        <p:nvSpPr>
          <p:cNvPr id="217" name="Google Shape;217;p27"/>
          <p:cNvSpPr txBox="1">
            <a:spLocks noGrp="1"/>
          </p:cNvSpPr>
          <p:nvPr>
            <p:ph type="ctrTitle" idx="4294967295"/>
          </p:nvPr>
        </p:nvSpPr>
        <p:spPr>
          <a:xfrm>
            <a:off x="1629725" y="318625"/>
            <a:ext cx="2128200" cy="423000"/>
          </a:xfrm>
          <a:prstGeom prst="rect">
            <a:avLst/>
          </a:prstGeom>
          <a:noFill/>
          <a:ln>
            <a:noFill/>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s-419" sz="2300">
                <a:solidFill>
                  <a:srgbClr val="FF3E77"/>
                </a:solidFill>
                <a:latin typeface="Roboto Black"/>
                <a:ea typeface="Roboto Black"/>
                <a:cs typeface="Roboto Black"/>
                <a:sym typeface="Roboto Black"/>
              </a:rPr>
              <a:t>SALUDO</a:t>
            </a:r>
            <a:endParaRPr sz="2300" i="0" u="none" strike="noStrike" cap="none">
              <a:solidFill>
                <a:srgbClr val="FF3E77"/>
              </a:solidFill>
              <a:latin typeface="Roboto Black"/>
              <a:ea typeface="Roboto Black"/>
              <a:cs typeface="Roboto Black"/>
              <a:sym typeface="Robot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45"/>
          <p:cNvPicPr preferRelativeResize="0"/>
          <p:nvPr/>
        </p:nvPicPr>
        <p:blipFill rotWithShape="1">
          <a:blip r:embed="rId3">
            <a:alphaModFix/>
          </a:blip>
          <a:srcRect l="17418" t="6533" r="11107"/>
          <a:stretch/>
        </p:blipFill>
        <p:spPr>
          <a:xfrm>
            <a:off x="8020050" y="3626750"/>
            <a:ext cx="1076325" cy="1414700"/>
          </a:xfrm>
          <a:prstGeom prst="rect">
            <a:avLst/>
          </a:prstGeom>
          <a:noFill/>
          <a:ln>
            <a:noFill/>
          </a:ln>
        </p:spPr>
      </p:pic>
      <p:pic>
        <p:nvPicPr>
          <p:cNvPr id="435" name="Google Shape;435;p45"/>
          <p:cNvPicPr preferRelativeResize="0"/>
          <p:nvPr/>
        </p:nvPicPr>
        <p:blipFill>
          <a:blip r:embed="rId4">
            <a:alphaModFix/>
          </a:blip>
          <a:stretch>
            <a:fillRect/>
          </a:stretch>
        </p:blipFill>
        <p:spPr>
          <a:xfrm>
            <a:off x="-6550" y="0"/>
            <a:ext cx="1214600" cy="1214600"/>
          </a:xfrm>
          <a:prstGeom prst="rect">
            <a:avLst/>
          </a:prstGeom>
          <a:noFill/>
          <a:ln>
            <a:noFill/>
          </a:ln>
        </p:spPr>
      </p:pic>
      <p:sp>
        <p:nvSpPr>
          <p:cNvPr id="436" name="Google Shape;436;p45"/>
          <p:cNvSpPr txBox="1"/>
          <p:nvPr/>
        </p:nvSpPr>
        <p:spPr>
          <a:xfrm>
            <a:off x="2230925" y="1561650"/>
            <a:ext cx="41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37" name="Google Shape;437;p45"/>
          <p:cNvSpPr txBox="1"/>
          <p:nvPr/>
        </p:nvSpPr>
        <p:spPr>
          <a:xfrm>
            <a:off x="4113650" y="166850"/>
            <a:ext cx="4911000" cy="2478000"/>
          </a:xfrm>
          <a:prstGeom prst="rect">
            <a:avLst/>
          </a:prstGeom>
          <a:solidFill>
            <a:srgbClr val="13EFC5"/>
          </a:solidFill>
          <a:ln w="19050" cap="flat" cmpd="sng">
            <a:solidFill>
              <a:srgbClr val="0C343D"/>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Roboto"/>
                <a:ea typeface="Roboto"/>
                <a:cs typeface="Roboto"/>
                <a:sym typeface="Roboto"/>
              </a:rPr>
              <a:t>Actividad 1</a:t>
            </a:r>
            <a:r>
              <a:rPr lang="es-419">
                <a:latin typeface="Roboto"/>
                <a:ea typeface="Roboto"/>
                <a:cs typeface="Roboto"/>
                <a:sym typeface="Roboto"/>
              </a:rPr>
              <a:t>: </a:t>
            </a:r>
            <a:r>
              <a:rPr lang="es-419" sz="1200">
                <a:latin typeface="Roboto"/>
                <a:ea typeface="Roboto"/>
                <a:cs typeface="Roboto"/>
                <a:sym typeface="Roboto"/>
              </a:rPr>
              <a:t>En tu revista, crea un perfil para el héroe, y como parte de su perfil, crea un post y narra un día en la vida de Hércules (para eso básate en  la Historia de Hércules que leíste anteriormente), </a:t>
            </a:r>
            <a:r>
              <a:rPr lang="es-419" sz="1200">
                <a:highlight>
                  <a:srgbClr val="00FFFF"/>
                </a:highlight>
                <a:latin typeface="Roboto"/>
                <a:ea typeface="Roboto"/>
                <a:cs typeface="Roboto"/>
                <a:sym typeface="Roboto"/>
              </a:rPr>
              <a:t>utiliza al menos 3 de los conectores vistos anteriormente  y destácalos</a:t>
            </a:r>
            <a:r>
              <a:rPr lang="es-419" sz="1200">
                <a:latin typeface="Roboto"/>
                <a:ea typeface="Roboto"/>
                <a:cs typeface="Roboto"/>
                <a:sym typeface="Roboto"/>
              </a:rPr>
              <a:t> con otro color en tu posteo. </a:t>
            </a:r>
            <a:endParaRPr sz="1200">
              <a:latin typeface="Roboto"/>
              <a:ea typeface="Roboto"/>
              <a:cs typeface="Roboto"/>
              <a:sym typeface="Roboto"/>
            </a:endParaRPr>
          </a:p>
          <a:p>
            <a:pPr marL="0" lvl="0" indent="0" algn="l" rtl="0">
              <a:spcBef>
                <a:spcPts val="0"/>
              </a:spcBef>
              <a:spcAft>
                <a:spcPts val="0"/>
              </a:spcAft>
              <a:buNone/>
            </a:pPr>
            <a:r>
              <a:rPr lang="es-419" sz="1200">
                <a:latin typeface="Roboto"/>
                <a:ea typeface="Roboto"/>
                <a:cs typeface="Roboto"/>
                <a:sym typeface="Roboto"/>
              </a:rPr>
              <a:t> Esta narración debe contar con un </a:t>
            </a:r>
            <a:r>
              <a:rPr lang="es-419" sz="1200" b="1">
                <a:latin typeface="Roboto"/>
                <a:ea typeface="Roboto"/>
                <a:cs typeface="Roboto"/>
                <a:sym typeface="Roboto"/>
              </a:rPr>
              <a:t>mínimo</a:t>
            </a:r>
            <a:r>
              <a:rPr lang="es-419" sz="1200">
                <a:latin typeface="Roboto"/>
                <a:ea typeface="Roboto"/>
                <a:cs typeface="Roboto"/>
                <a:sym typeface="Roboto"/>
              </a:rPr>
              <a:t> de 5 líneas.</a:t>
            </a: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s-419" b="1">
                <a:latin typeface="Roboto"/>
                <a:ea typeface="Roboto"/>
                <a:cs typeface="Roboto"/>
                <a:sym typeface="Roboto"/>
              </a:rPr>
              <a:t>Actividad 2</a:t>
            </a:r>
            <a:r>
              <a:rPr lang="es-419">
                <a:latin typeface="Roboto"/>
                <a:ea typeface="Roboto"/>
                <a:cs typeface="Roboto"/>
                <a:sym typeface="Roboto"/>
              </a:rPr>
              <a:t>: </a:t>
            </a:r>
            <a:r>
              <a:rPr lang="es-419" sz="1200">
                <a:latin typeface="Roboto"/>
                <a:ea typeface="Roboto"/>
                <a:cs typeface="Roboto"/>
                <a:sym typeface="Roboto"/>
              </a:rPr>
              <a:t>En tu revista</a:t>
            </a:r>
            <a:r>
              <a:rPr lang="es-419">
                <a:latin typeface="Roboto"/>
                <a:ea typeface="Roboto"/>
                <a:cs typeface="Roboto"/>
                <a:sym typeface="Roboto"/>
              </a:rPr>
              <a:t> y </a:t>
            </a:r>
            <a:r>
              <a:rPr lang="es-419" sz="1200">
                <a:latin typeface="Roboto"/>
                <a:ea typeface="Roboto"/>
                <a:cs typeface="Roboto"/>
                <a:sym typeface="Roboto"/>
              </a:rPr>
              <a:t>para completar el *perfil de red social* de Hércules, </a:t>
            </a:r>
            <a:r>
              <a:rPr lang="es-419" sz="1300" b="1">
                <a:latin typeface="Roboto"/>
                <a:ea typeface="Roboto"/>
                <a:cs typeface="Roboto"/>
                <a:sym typeface="Roboto"/>
              </a:rPr>
              <a:t>dibuja </a:t>
            </a:r>
            <a:r>
              <a:rPr lang="es-419" sz="1200" u="sng">
                <a:latin typeface="Roboto"/>
                <a:ea typeface="Roboto"/>
                <a:cs typeface="Roboto"/>
                <a:sym typeface="Roboto"/>
              </a:rPr>
              <a:t>3 </a:t>
            </a:r>
            <a:r>
              <a:rPr lang="es-419" sz="1200">
                <a:latin typeface="Roboto"/>
                <a:ea typeface="Roboto"/>
                <a:cs typeface="Roboto"/>
                <a:sym typeface="Roboto"/>
              </a:rPr>
              <a:t>de estos eventos, </a:t>
            </a:r>
            <a:r>
              <a:rPr lang="es-419" sz="1300">
                <a:latin typeface="Roboto"/>
                <a:ea typeface="Roboto"/>
                <a:cs typeface="Roboto"/>
                <a:sym typeface="Roboto"/>
              </a:rPr>
              <a:t>ordénalos y descríbelos</a:t>
            </a:r>
            <a:r>
              <a:rPr lang="es-419" sz="1200">
                <a:latin typeface="Roboto"/>
                <a:ea typeface="Roboto"/>
                <a:cs typeface="Roboto"/>
                <a:sym typeface="Roboto"/>
              </a:rPr>
              <a:t>  utilizando correctamente al menos </a:t>
            </a:r>
            <a:r>
              <a:rPr lang="es-419" sz="1200" b="1">
                <a:latin typeface="Roboto"/>
                <a:ea typeface="Roboto"/>
                <a:cs typeface="Roboto"/>
                <a:sym typeface="Roboto"/>
              </a:rPr>
              <a:t>3 sequence adverbs</a:t>
            </a:r>
            <a:r>
              <a:rPr lang="es-419" sz="1200">
                <a:latin typeface="Roboto"/>
                <a:ea typeface="Roboto"/>
                <a:cs typeface="Roboto"/>
                <a:sym typeface="Roboto"/>
              </a:rPr>
              <a:t>( como en el ejemplo en diapositiva anterior) y preséntalos como si fueran las </a:t>
            </a:r>
            <a:r>
              <a:rPr lang="es-419" sz="1200" i="1">
                <a:latin typeface="Roboto"/>
                <a:ea typeface="Roboto"/>
                <a:cs typeface="Roboto"/>
                <a:sym typeface="Roboto"/>
              </a:rPr>
              <a:t>historias </a:t>
            </a:r>
            <a:r>
              <a:rPr lang="es-419" sz="1200">
                <a:latin typeface="Roboto"/>
                <a:ea typeface="Roboto"/>
                <a:cs typeface="Roboto"/>
                <a:sym typeface="Roboto"/>
              </a:rPr>
              <a:t>de la red social de tu elección.</a:t>
            </a:r>
            <a:endParaRPr sz="1200">
              <a:latin typeface="Roboto"/>
              <a:ea typeface="Roboto"/>
              <a:cs typeface="Roboto"/>
              <a:sym typeface="Roboto"/>
            </a:endParaRPr>
          </a:p>
        </p:txBody>
      </p:sp>
      <p:sp>
        <p:nvSpPr>
          <p:cNvPr id="438" name="Google Shape;438;p45"/>
          <p:cNvSpPr txBox="1"/>
          <p:nvPr/>
        </p:nvSpPr>
        <p:spPr>
          <a:xfrm>
            <a:off x="919650" y="23650"/>
            <a:ext cx="1894200" cy="685500"/>
          </a:xfrm>
          <a:prstGeom prst="rect">
            <a:avLst/>
          </a:prstGeom>
          <a:solidFill>
            <a:srgbClr val="EDA29B"/>
          </a:solidFill>
          <a:ln w="9525" cap="flat" cmpd="sng">
            <a:solidFill>
              <a:srgbClr val="BF9000"/>
            </a:solidFill>
            <a:prstDash val="lgDashDot"/>
            <a:round/>
            <a:headEnd type="none" w="sm" len="sm"/>
            <a:tailEnd type="none" w="sm" len="sm"/>
          </a:ln>
        </p:spPr>
        <p:txBody>
          <a:bodyPr spcFirstLastPara="1" wrap="square" lIns="0" tIns="54000" rIns="0" bIns="0" anchor="t" anchorCtr="0">
            <a:spAutoFit/>
          </a:bodyPr>
          <a:lstStyle/>
          <a:p>
            <a:pPr marL="0" lvl="0" indent="0" algn="l" rtl="0">
              <a:spcBef>
                <a:spcPts val="0"/>
              </a:spcBef>
              <a:spcAft>
                <a:spcPts val="0"/>
              </a:spcAft>
              <a:buNone/>
            </a:pPr>
            <a:endParaRPr sz="800">
              <a:solidFill>
                <a:schemeClr val="dk1"/>
              </a:solidFill>
              <a:latin typeface="Calibri"/>
              <a:ea typeface="Calibri"/>
              <a:cs typeface="Calibri"/>
              <a:sym typeface="Calibri"/>
            </a:endParaRPr>
          </a:p>
          <a:p>
            <a:pPr marL="0" lvl="0" indent="0" algn="ctr" rtl="0">
              <a:spcBef>
                <a:spcPts val="0"/>
              </a:spcBef>
              <a:spcAft>
                <a:spcPts val="0"/>
              </a:spcAft>
              <a:buNone/>
            </a:pPr>
            <a:r>
              <a:rPr lang="es-419" sz="2200" b="1">
                <a:solidFill>
                  <a:srgbClr val="CC0000"/>
                </a:solidFill>
                <a:latin typeface="Bree Serif"/>
                <a:ea typeface="Bree Serif"/>
                <a:cs typeface="Bree Serif"/>
                <a:sym typeface="Bree Serif"/>
              </a:rPr>
              <a:t>Actividades</a:t>
            </a:r>
            <a:endParaRPr sz="2200" b="1">
              <a:solidFill>
                <a:srgbClr val="CC0000"/>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endParaRPr sz="1100">
              <a:latin typeface="Calibri"/>
              <a:ea typeface="Calibri"/>
              <a:cs typeface="Calibri"/>
              <a:sym typeface="Calibri"/>
            </a:endParaRPr>
          </a:p>
        </p:txBody>
      </p:sp>
      <p:sp>
        <p:nvSpPr>
          <p:cNvPr id="439" name="Google Shape;439;p45"/>
          <p:cNvSpPr/>
          <p:nvPr/>
        </p:nvSpPr>
        <p:spPr>
          <a:xfrm>
            <a:off x="0" y="537950"/>
            <a:ext cx="3733500" cy="2276400"/>
          </a:xfrm>
          <a:prstGeom prst="horizontalScroll">
            <a:avLst>
              <a:gd name="adj" fmla="val 13554"/>
            </a:avLst>
          </a:prstGeom>
          <a:solidFill>
            <a:srgbClr val="FFF2CC"/>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b="1">
                <a:latin typeface="Roboto"/>
                <a:ea typeface="Roboto"/>
                <a:cs typeface="Roboto"/>
                <a:sym typeface="Roboto"/>
              </a:rPr>
              <a:t>Ahora… </a:t>
            </a:r>
            <a:r>
              <a:rPr lang="es-419" sz="1200">
                <a:latin typeface="Roboto"/>
                <a:ea typeface="Roboto"/>
                <a:cs typeface="Roboto"/>
                <a:sym typeface="Roboto"/>
              </a:rPr>
              <a:t>imagina que </a:t>
            </a:r>
            <a:r>
              <a:rPr lang="es-419" sz="1300" b="1">
                <a:latin typeface="Roboto"/>
                <a:ea typeface="Roboto"/>
                <a:cs typeface="Roboto"/>
                <a:sym typeface="Roboto"/>
              </a:rPr>
              <a:t>Hércules</a:t>
            </a:r>
            <a:r>
              <a:rPr lang="es-419" sz="1300">
                <a:latin typeface="Roboto"/>
                <a:ea typeface="Roboto"/>
                <a:cs typeface="Roboto"/>
                <a:sym typeface="Roboto"/>
              </a:rPr>
              <a:t> </a:t>
            </a:r>
            <a:r>
              <a:rPr lang="es-419" sz="1200">
                <a:latin typeface="Roboto"/>
                <a:ea typeface="Roboto"/>
                <a:cs typeface="Roboto"/>
                <a:sym typeface="Roboto"/>
              </a:rPr>
              <a:t>vive en el </a:t>
            </a:r>
            <a:r>
              <a:rPr lang="es-419" sz="1300" b="1">
                <a:latin typeface="Roboto"/>
                <a:ea typeface="Roboto"/>
                <a:cs typeface="Roboto"/>
                <a:sym typeface="Roboto"/>
              </a:rPr>
              <a:t>siglo XXI</a:t>
            </a:r>
            <a:r>
              <a:rPr lang="es-419" sz="1200">
                <a:latin typeface="Roboto"/>
                <a:ea typeface="Roboto"/>
                <a:cs typeface="Roboto"/>
                <a:sym typeface="Roboto"/>
              </a:rPr>
              <a:t> y es un prometedor joven héroe... Y para estar en contacto con sus amigos y enterarse de los últimos eventos en la ciudad necesita un </a:t>
            </a:r>
            <a:r>
              <a:rPr lang="es-419" sz="1300" b="1">
                <a:latin typeface="Roboto"/>
                <a:ea typeface="Roboto"/>
                <a:cs typeface="Roboto"/>
                <a:sym typeface="Roboto"/>
              </a:rPr>
              <a:t>perfil de red social</a:t>
            </a:r>
            <a:endParaRPr sz="1300" b="1">
              <a:latin typeface="Roboto"/>
              <a:ea typeface="Roboto"/>
              <a:cs typeface="Roboto"/>
              <a:sym typeface="Roboto"/>
            </a:endParaRPr>
          </a:p>
          <a:p>
            <a:pPr marL="0" lvl="0" indent="0" algn="l" rtl="0">
              <a:spcBef>
                <a:spcPts val="0"/>
              </a:spcBef>
              <a:spcAft>
                <a:spcPts val="0"/>
              </a:spcAft>
              <a:buNone/>
            </a:pPr>
            <a:r>
              <a:rPr lang="es-419" sz="1200">
                <a:latin typeface="Roboto"/>
                <a:ea typeface="Roboto"/>
                <a:cs typeface="Roboto"/>
                <a:sym typeface="Roboto"/>
              </a:rPr>
              <a:t>( Instagram , facebook u otro)</a:t>
            </a:r>
            <a:endParaRPr sz="1200">
              <a:latin typeface="Roboto"/>
              <a:ea typeface="Roboto"/>
              <a:cs typeface="Roboto"/>
              <a:sym typeface="Roboto"/>
            </a:endParaRPr>
          </a:p>
          <a:p>
            <a:pPr marL="0" lvl="0" indent="0" algn="l" rtl="0">
              <a:spcBef>
                <a:spcPts val="0"/>
              </a:spcBef>
              <a:spcAft>
                <a:spcPts val="0"/>
              </a:spcAft>
              <a:buNone/>
            </a:pPr>
            <a:r>
              <a:rPr lang="es-419" sz="1200">
                <a:latin typeface="Roboto"/>
                <a:ea typeface="Roboto"/>
                <a:cs typeface="Roboto"/>
                <a:sym typeface="Roboto"/>
              </a:rPr>
              <a:t> Así que tú </a:t>
            </a:r>
            <a:r>
              <a:rPr lang="es-419" b="1">
                <a:latin typeface="Roboto"/>
                <a:ea typeface="Roboto"/>
                <a:cs typeface="Roboto"/>
                <a:sym typeface="Roboto"/>
              </a:rPr>
              <a:t>crearás</a:t>
            </a:r>
            <a:r>
              <a:rPr lang="es-419" sz="1200">
                <a:latin typeface="Roboto"/>
                <a:ea typeface="Roboto"/>
                <a:cs typeface="Roboto"/>
                <a:sym typeface="Roboto"/>
              </a:rPr>
              <a:t> uno para él.</a:t>
            </a:r>
            <a:endParaRPr sz="12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p:txBody>
      </p:sp>
      <p:pic>
        <p:nvPicPr>
          <p:cNvPr id="440" name="Google Shape;440;p45"/>
          <p:cNvPicPr preferRelativeResize="0"/>
          <p:nvPr/>
        </p:nvPicPr>
        <p:blipFill>
          <a:blip r:embed="rId5">
            <a:alphaModFix/>
          </a:blip>
          <a:stretch>
            <a:fillRect/>
          </a:stretch>
        </p:blipFill>
        <p:spPr>
          <a:xfrm>
            <a:off x="3309025" y="2860500"/>
            <a:ext cx="1762582" cy="2276400"/>
          </a:xfrm>
          <a:prstGeom prst="rect">
            <a:avLst/>
          </a:prstGeom>
          <a:noFill/>
          <a:ln>
            <a:noFill/>
          </a:ln>
        </p:spPr>
      </p:pic>
      <p:sp>
        <p:nvSpPr>
          <p:cNvPr id="441" name="Google Shape;441;p45"/>
          <p:cNvSpPr/>
          <p:nvPr/>
        </p:nvSpPr>
        <p:spPr>
          <a:xfrm>
            <a:off x="161150" y="2814350"/>
            <a:ext cx="2489400" cy="2135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sz="1200" b="1">
                <a:solidFill>
                  <a:schemeClr val="dk1"/>
                </a:solidFill>
                <a:latin typeface="Roboto"/>
                <a:ea typeface="Roboto"/>
                <a:cs typeface="Roboto"/>
                <a:sym typeface="Roboto"/>
              </a:rPr>
              <a:t>No olvides agregar estos  datos y elementos presentes en un perfil de red social:</a:t>
            </a:r>
            <a:endParaRPr sz="1200" b="1">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s-419" sz="1200">
                <a:solidFill>
                  <a:schemeClr val="dk1"/>
                </a:solidFill>
                <a:latin typeface="Roboto"/>
                <a:ea typeface="Roboto"/>
                <a:cs typeface="Roboto"/>
                <a:sym typeface="Roboto"/>
              </a:rPr>
              <a:t>+Nombre o nickname</a:t>
            </a:r>
            <a:endParaRPr sz="12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s-419" sz="1200">
                <a:solidFill>
                  <a:schemeClr val="dk1"/>
                </a:solidFill>
                <a:latin typeface="Roboto"/>
                <a:ea typeface="Roboto"/>
                <a:cs typeface="Roboto"/>
                <a:sym typeface="Roboto"/>
              </a:rPr>
              <a:t>+Fotografía </a:t>
            </a:r>
            <a:endParaRPr sz="12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s-419" sz="1200">
                <a:solidFill>
                  <a:schemeClr val="dk1"/>
                </a:solidFill>
                <a:latin typeface="Roboto"/>
                <a:ea typeface="Roboto"/>
                <a:cs typeface="Roboto"/>
                <a:sym typeface="Roboto"/>
              </a:rPr>
              <a:t>+Biografía</a:t>
            </a:r>
            <a:endParaRPr sz="12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s-419" sz="1200">
                <a:solidFill>
                  <a:schemeClr val="dk1"/>
                </a:solidFill>
                <a:latin typeface="Roboto"/>
                <a:ea typeface="Roboto"/>
                <a:cs typeface="Roboto"/>
                <a:sym typeface="Roboto"/>
              </a:rPr>
              <a:t>+Amigos o Número de seguidores, etc.</a:t>
            </a:r>
            <a:endParaRPr sz="12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s-419" sz="1200">
                <a:solidFill>
                  <a:schemeClr val="dk1"/>
                </a:solidFill>
                <a:latin typeface="Roboto"/>
                <a:ea typeface="Roboto"/>
                <a:cs typeface="Roboto"/>
                <a:sym typeface="Roboto"/>
              </a:rPr>
              <a:t> +Desarrollo act. 1 y 2</a:t>
            </a:r>
            <a:endParaRPr sz="1200" b="1">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b="1">
              <a:solidFill>
                <a:schemeClr val="dk1"/>
              </a:solidFill>
            </a:endParaRPr>
          </a:p>
        </p:txBody>
      </p:sp>
      <p:pic>
        <p:nvPicPr>
          <p:cNvPr id="442" name="Google Shape;442;p45"/>
          <p:cNvPicPr preferRelativeResize="0"/>
          <p:nvPr/>
        </p:nvPicPr>
        <p:blipFill rotWithShape="1">
          <a:blip r:embed="rId6">
            <a:alphaModFix/>
          </a:blip>
          <a:srcRect l="31012" t="16309" r="30955" b="23014"/>
          <a:stretch/>
        </p:blipFill>
        <p:spPr>
          <a:xfrm>
            <a:off x="5319425" y="2899950"/>
            <a:ext cx="1377602" cy="2197499"/>
          </a:xfrm>
          <a:prstGeom prst="rect">
            <a:avLst/>
          </a:prstGeom>
          <a:noFill/>
          <a:ln>
            <a:noFill/>
          </a:ln>
        </p:spPr>
      </p:pic>
      <p:pic>
        <p:nvPicPr>
          <p:cNvPr id="443" name="Google Shape;443;p45"/>
          <p:cNvPicPr preferRelativeResize="0"/>
          <p:nvPr/>
        </p:nvPicPr>
        <p:blipFill>
          <a:blip r:embed="rId7">
            <a:alphaModFix/>
          </a:blip>
          <a:stretch>
            <a:fillRect/>
          </a:stretch>
        </p:blipFill>
        <p:spPr>
          <a:xfrm>
            <a:off x="2650550" y="1681850"/>
            <a:ext cx="789175" cy="789175"/>
          </a:xfrm>
          <a:prstGeom prst="rect">
            <a:avLst/>
          </a:prstGeom>
          <a:noFill/>
          <a:ln>
            <a:noFill/>
          </a:ln>
        </p:spPr>
      </p:pic>
      <p:sp>
        <p:nvSpPr>
          <p:cNvPr id="444" name="Google Shape;444;p45"/>
          <p:cNvSpPr/>
          <p:nvPr/>
        </p:nvSpPr>
        <p:spPr>
          <a:xfrm rot="-1383157">
            <a:off x="2368174" y="4468479"/>
            <a:ext cx="1020491" cy="228238"/>
          </a:xfrm>
          <a:prstGeom prst="rightArrow">
            <a:avLst>
              <a:gd name="adj1" fmla="val 50000"/>
              <a:gd name="adj2" fmla="val 64192"/>
            </a:avLst>
          </a:prstGeom>
          <a:solidFill>
            <a:srgbClr val="13EF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5"/>
          <p:cNvSpPr txBox="1"/>
          <p:nvPr/>
        </p:nvSpPr>
        <p:spPr>
          <a:xfrm>
            <a:off x="3629025" y="3076575"/>
            <a:ext cx="789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000">
                <a:latin typeface="Architects Daughter"/>
                <a:ea typeface="Architects Daughter"/>
                <a:cs typeface="Architects Daughter"/>
                <a:sym typeface="Architects Daughter"/>
              </a:rPr>
              <a:t>Nombre</a:t>
            </a:r>
            <a:endParaRPr sz="1000">
              <a:latin typeface="Architects Daughter"/>
              <a:ea typeface="Architects Daughter"/>
              <a:cs typeface="Architects Daughter"/>
              <a:sym typeface="Architects Daughter"/>
            </a:endParaRPr>
          </a:p>
        </p:txBody>
      </p:sp>
      <p:sp>
        <p:nvSpPr>
          <p:cNvPr id="446" name="Google Shape;446;p45"/>
          <p:cNvSpPr txBox="1"/>
          <p:nvPr/>
        </p:nvSpPr>
        <p:spPr>
          <a:xfrm>
            <a:off x="2745151" y="3352800"/>
            <a:ext cx="883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000">
                <a:latin typeface="Architects Daughter"/>
                <a:ea typeface="Architects Daughter"/>
                <a:cs typeface="Architects Daughter"/>
                <a:sym typeface="Architects Daughter"/>
              </a:rPr>
              <a:t>Fotografía</a:t>
            </a:r>
            <a:endParaRPr sz="1000">
              <a:latin typeface="Architects Daughter"/>
              <a:ea typeface="Architects Daughter"/>
              <a:cs typeface="Architects Daughter"/>
              <a:sym typeface="Architects Daughter"/>
            </a:endParaRPr>
          </a:p>
        </p:txBody>
      </p:sp>
      <p:sp>
        <p:nvSpPr>
          <p:cNvPr id="447" name="Google Shape;447;p45"/>
          <p:cNvSpPr/>
          <p:nvPr/>
        </p:nvSpPr>
        <p:spPr>
          <a:xfrm rot="-2907675">
            <a:off x="3229042" y="3286101"/>
            <a:ext cx="210820" cy="129427"/>
          </a:xfrm>
          <a:prstGeom prst="rightArrow">
            <a:avLst>
              <a:gd name="adj1" fmla="val 50000"/>
              <a:gd name="adj2" fmla="val 50000"/>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3581400" y="3188775"/>
            <a:ext cx="152100" cy="114300"/>
          </a:xfrm>
          <a:prstGeom prst="leftArrow">
            <a:avLst>
              <a:gd name="adj1" fmla="val 50000"/>
              <a:gd name="adj2" fmla="val 50000"/>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3419475" y="4410075"/>
            <a:ext cx="447600" cy="60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3971925" y="4410075"/>
            <a:ext cx="447600" cy="60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4524375" y="4410075"/>
            <a:ext cx="447600" cy="6000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txBox="1"/>
          <p:nvPr/>
        </p:nvSpPr>
        <p:spPr>
          <a:xfrm>
            <a:off x="3439725" y="4164750"/>
            <a:ext cx="143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000">
                <a:latin typeface="Architects Daughter"/>
                <a:ea typeface="Architects Daughter"/>
                <a:cs typeface="Architects Daughter"/>
                <a:sym typeface="Architects Daughter"/>
              </a:rPr>
              <a:t>Actividad 2 </a:t>
            </a:r>
            <a:r>
              <a:rPr lang="es-419" sz="900">
                <a:latin typeface="Architects Daughter"/>
                <a:ea typeface="Architects Daughter"/>
                <a:cs typeface="Architects Daughter"/>
                <a:sym typeface="Architects Daughter"/>
              </a:rPr>
              <a:t>“historias”</a:t>
            </a:r>
            <a:endParaRPr sz="900">
              <a:latin typeface="Architects Daughter"/>
              <a:ea typeface="Architects Daughter"/>
              <a:cs typeface="Architects Daughter"/>
              <a:sym typeface="Architects Daughter"/>
            </a:endParaRPr>
          </a:p>
        </p:txBody>
      </p:sp>
      <p:sp>
        <p:nvSpPr>
          <p:cNvPr id="453" name="Google Shape;453;p45"/>
          <p:cNvSpPr txBox="1"/>
          <p:nvPr/>
        </p:nvSpPr>
        <p:spPr>
          <a:xfrm>
            <a:off x="3543088" y="3629025"/>
            <a:ext cx="883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000">
                <a:latin typeface="Architects Daughter"/>
                <a:ea typeface="Architects Daughter"/>
                <a:cs typeface="Architects Daughter"/>
                <a:sym typeface="Architects Daughter"/>
              </a:rPr>
              <a:t>Actividad 1</a:t>
            </a:r>
            <a:endParaRPr sz="1000">
              <a:latin typeface="Architects Daughter"/>
              <a:ea typeface="Architects Daughter"/>
              <a:cs typeface="Architects Daughter"/>
              <a:sym typeface="Architects Daughter"/>
            </a:endParaRPr>
          </a:p>
        </p:txBody>
      </p:sp>
      <p:sp>
        <p:nvSpPr>
          <p:cNvPr id="454" name="Google Shape;454;p45"/>
          <p:cNvSpPr txBox="1"/>
          <p:nvPr/>
        </p:nvSpPr>
        <p:spPr>
          <a:xfrm rot="-1403258">
            <a:off x="2478418" y="4397059"/>
            <a:ext cx="883487" cy="3386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000">
                <a:latin typeface="Architects Daughter"/>
                <a:ea typeface="Architects Daughter"/>
                <a:cs typeface="Architects Daughter"/>
                <a:sym typeface="Architects Daughter"/>
              </a:rPr>
              <a:t>  Ejemplo</a:t>
            </a:r>
            <a:endParaRPr sz="1000">
              <a:latin typeface="Architects Daughter"/>
              <a:ea typeface="Architects Daughter"/>
              <a:cs typeface="Architects Daughter"/>
              <a:sym typeface="Architects Daughter"/>
            </a:endParaRPr>
          </a:p>
        </p:txBody>
      </p:sp>
      <p:sp>
        <p:nvSpPr>
          <p:cNvPr id="455" name="Google Shape;455;p45"/>
          <p:cNvSpPr/>
          <p:nvPr/>
        </p:nvSpPr>
        <p:spPr>
          <a:xfrm>
            <a:off x="6759375" y="2814350"/>
            <a:ext cx="2337000" cy="1214700"/>
          </a:xfrm>
          <a:prstGeom prst="ellipse">
            <a:avLst/>
          </a:prstGeom>
          <a:solidFill>
            <a:srgbClr val="FFEEB3">
              <a:alpha val="43110"/>
            </a:srgbClr>
          </a:solidFill>
          <a:ln w="19050" cap="flat" cmpd="sng">
            <a:solidFill>
              <a:srgbClr val="FF0000"/>
            </a:solidFill>
            <a:prstDash val="dashDot"/>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endParaRPr sz="1000">
              <a:latin typeface="Bree Serif"/>
              <a:ea typeface="Bree Serif"/>
              <a:cs typeface="Bree Serif"/>
              <a:sym typeface="Bree Serif"/>
            </a:endParaRPr>
          </a:p>
          <a:p>
            <a:pPr marL="0" lvl="0" indent="0" algn="l" rtl="0">
              <a:spcBef>
                <a:spcPts val="0"/>
              </a:spcBef>
              <a:spcAft>
                <a:spcPts val="0"/>
              </a:spcAft>
              <a:buNone/>
            </a:pPr>
            <a:r>
              <a:rPr lang="es-419" sz="1000">
                <a:latin typeface="Bree Serif"/>
                <a:ea typeface="Bree Serif"/>
                <a:cs typeface="Bree Serif"/>
                <a:sym typeface="Bree Serif"/>
              </a:rPr>
              <a:t>Recuerda</a:t>
            </a:r>
            <a:r>
              <a:rPr lang="es-419" sz="800">
                <a:latin typeface="Bree Serif"/>
                <a:ea typeface="Bree Serif"/>
                <a:cs typeface="Bree Serif"/>
                <a:sym typeface="Bree Serif"/>
              </a:rPr>
              <a:t> enviarnos tu revista terminada  a nuestros</a:t>
            </a:r>
            <a:endParaRPr sz="800">
              <a:latin typeface="Bree Serif"/>
              <a:ea typeface="Bree Serif"/>
              <a:cs typeface="Bree Serif"/>
              <a:sym typeface="Bree Serif"/>
            </a:endParaRPr>
          </a:p>
          <a:p>
            <a:pPr marL="0" lvl="0" indent="0" algn="l" rtl="0">
              <a:spcBef>
                <a:spcPts val="0"/>
              </a:spcBef>
              <a:spcAft>
                <a:spcPts val="0"/>
              </a:spcAft>
              <a:buNone/>
            </a:pPr>
            <a:r>
              <a:rPr lang="es-419" sz="800">
                <a:latin typeface="Bree Serif"/>
                <a:ea typeface="Bree Serif"/>
                <a:cs typeface="Bree Serif"/>
                <a:sym typeface="Bree Serif"/>
              </a:rPr>
              <a:t> e- mails : </a:t>
            </a:r>
            <a:r>
              <a:rPr lang="es-419" sz="800">
                <a:solidFill>
                  <a:srgbClr val="0000FF"/>
                </a:solidFill>
                <a:latin typeface="Bree Serif"/>
                <a:ea typeface="Bree Serif"/>
                <a:cs typeface="Bree Serif"/>
                <a:sym typeface="Bree Serif"/>
              </a:rPr>
              <a:t>e.aranda@colegio arrupe.cl y l.sabay@colegioarrupe.cl</a:t>
            </a:r>
            <a:endParaRPr sz="800">
              <a:solidFill>
                <a:srgbClr val="0000FF"/>
              </a:solidFill>
              <a:latin typeface="Bree Serif"/>
              <a:ea typeface="Bree Serif"/>
              <a:cs typeface="Bree Serif"/>
              <a:sym typeface="Bree Serif"/>
            </a:endParaRPr>
          </a:p>
          <a:p>
            <a:pPr marL="0" lvl="0" indent="0" algn="l" rtl="0">
              <a:spcBef>
                <a:spcPts val="0"/>
              </a:spcBef>
              <a:spcAft>
                <a:spcPts val="0"/>
              </a:spcAft>
              <a:buNone/>
            </a:pPr>
            <a:r>
              <a:rPr lang="es-419" sz="800">
                <a:latin typeface="Bree Serif"/>
                <a:ea typeface="Bree Serif"/>
                <a:cs typeface="Bree Serif"/>
                <a:sym typeface="Bree Serif"/>
              </a:rPr>
              <a:t>Estaremos  Esperando !!!</a:t>
            </a:r>
            <a:endParaRPr sz="800">
              <a:latin typeface="Bree Serif"/>
              <a:ea typeface="Bree Serif"/>
              <a:cs typeface="Bree Serif"/>
              <a:sym typeface="Bree Serif"/>
            </a:endParaRPr>
          </a:p>
          <a:p>
            <a:pPr marL="0" lvl="0" indent="0" algn="l" rtl="0">
              <a:spcBef>
                <a:spcPts val="0"/>
              </a:spcBef>
              <a:spcAft>
                <a:spcPts val="0"/>
              </a:spcAft>
              <a:buNone/>
            </a:pPr>
            <a:endParaRPr sz="1100">
              <a:latin typeface="Bree Serif"/>
              <a:ea typeface="Bree Serif"/>
              <a:cs typeface="Bree Serif"/>
              <a:sym typeface="Bree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46"/>
          <p:cNvPicPr preferRelativeResize="0"/>
          <p:nvPr/>
        </p:nvPicPr>
        <p:blipFill rotWithShape="1">
          <a:blip r:embed="rId3">
            <a:alphaModFix/>
          </a:blip>
          <a:srcRect t="5669"/>
          <a:stretch/>
        </p:blipFill>
        <p:spPr>
          <a:xfrm>
            <a:off x="7241550" y="207575"/>
            <a:ext cx="1098025" cy="1035825"/>
          </a:xfrm>
          <a:prstGeom prst="rect">
            <a:avLst/>
          </a:prstGeom>
          <a:noFill/>
          <a:ln>
            <a:noFill/>
          </a:ln>
        </p:spPr>
      </p:pic>
      <p:sp>
        <p:nvSpPr>
          <p:cNvPr id="461" name="Google Shape;461;p46"/>
          <p:cNvSpPr txBox="1"/>
          <p:nvPr/>
        </p:nvSpPr>
        <p:spPr>
          <a:xfrm>
            <a:off x="1752600" y="96975"/>
            <a:ext cx="325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800" b="1">
                <a:solidFill>
                  <a:srgbClr val="9900FF"/>
                </a:solidFill>
                <a:latin typeface="Roboto"/>
                <a:ea typeface="Roboto"/>
                <a:cs typeface="Roboto"/>
                <a:sym typeface="Roboto"/>
              </a:rPr>
              <a:t>RELIGIÓN</a:t>
            </a:r>
            <a:endParaRPr sz="1800" b="1">
              <a:solidFill>
                <a:srgbClr val="9900FF"/>
              </a:solidFill>
              <a:latin typeface="Roboto"/>
              <a:ea typeface="Roboto"/>
              <a:cs typeface="Roboto"/>
              <a:sym typeface="Roboto"/>
            </a:endParaRPr>
          </a:p>
        </p:txBody>
      </p:sp>
      <p:sp>
        <p:nvSpPr>
          <p:cNvPr id="462" name="Google Shape;462;p46"/>
          <p:cNvSpPr txBox="1"/>
          <p:nvPr/>
        </p:nvSpPr>
        <p:spPr>
          <a:xfrm>
            <a:off x="1701675" y="689300"/>
            <a:ext cx="5496000" cy="554100"/>
          </a:xfrm>
          <a:prstGeom prst="rect">
            <a:avLst/>
          </a:prstGeom>
          <a:solidFill>
            <a:srgbClr val="13EFC5"/>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200" i="1">
                <a:latin typeface="Roboto"/>
                <a:ea typeface="Roboto"/>
                <a:cs typeface="Roboto"/>
                <a:sym typeface="Roboto"/>
              </a:rPr>
              <a:t>Que alegría más grande poder comenzar juntos este nuevo año académico, espero que estés muy bien y que tengamos un muy buen año</a:t>
            </a:r>
            <a:r>
              <a:rPr lang="es-419" sz="1200">
                <a:latin typeface="Roboto"/>
                <a:ea typeface="Roboto"/>
                <a:cs typeface="Roboto"/>
                <a:sym typeface="Roboto"/>
              </a:rPr>
              <a:t>.</a:t>
            </a:r>
            <a:endParaRPr sz="1200">
              <a:latin typeface="Roboto"/>
              <a:ea typeface="Roboto"/>
              <a:cs typeface="Roboto"/>
              <a:sym typeface="Roboto"/>
            </a:endParaRPr>
          </a:p>
        </p:txBody>
      </p:sp>
      <p:pic>
        <p:nvPicPr>
          <p:cNvPr id="463" name="Google Shape;463;p46"/>
          <p:cNvPicPr preferRelativeResize="0"/>
          <p:nvPr/>
        </p:nvPicPr>
        <p:blipFill rotWithShape="1">
          <a:blip r:embed="rId4">
            <a:alphaModFix/>
          </a:blip>
          <a:srcRect l="23007" t="44049" r="8292"/>
          <a:stretch/>
        </p:blipFill>
        <p:spPr>
          <a:xfrm>
            <a:off x="484899" y="921950"/>
            <a:ext cx="1172900" cy="955250"/>
          </a:xfrm>
          <a:prstGeom prst="rect">
            <a:avLst/>
          </a:prstGeom>
          <a:noFill/>
          <a:ln>
            <a:noFill/>
          </a:ln>
        </p:spPr>
      </p:pic>
      <p:pic>
        <p:nvPicPr>
          <p:cNvPr id="464" name="Google Shape;464;p46"/>
          <p:cNvPicPr preferRelativeResize="0"/>
          <p:nvPr/>
        </p:nvPicPr>
        <p:blipFill>
          <a:blip r:embed="rId5">
            <a:alphaModFix/>
          </a:blip>
          <a:stretch>
            <a:fillRect/>
          </a:stretch>
        </p:blipFill>
        <p:spPr>
          <a:xfrm>
            <a:off x="474525" y="2369050"/>
            <a:ext cx="3692225" cy="2705100"/>
          </a:xfrm>
          <a:prstGeom prst="rect">
            <a:avLst/>
          </a:prstGeom>
          <a:noFill/>
          <a:ln>
            <a:noFill/>
          </a:ln>
        </p:spPr>
      </p:pic>
      <p:pic>
        <p:nvPicPr>
          <p:cNvPr id="465" name="Google Shape;465;p46"/>
          <p:cNvPicPr preferRelativeResize="0"/>
          <p:nvPr/>
        </p:nvPicPr>
        <p:blipFill>
          <a:blip r:embed="rId6">
            <a:alphaModFix/>
          </a:blip>
          <a:stretch>
            <a:fillRect/>
          </a:stretch>
        </p:blipFill>
        <p:spPr>
          <a:xfrm>
            <a:off x="6470075" y="2327475"/>
            <a:ext cx="1882475" cy="2540200"/>
          </a:xfrm>
          <a:prstGeom prst="rect">
            <a:avLst/>
          </a:prstGeom>
          <a:noFill/>
          <a:ln>
            <a:noFill/>
          </a:ln>
        </p:spPr>
      </p:pic>
      <p:grpSp>
        <p:nvGrpSpPr>
          <p:cNvPr id="466" name="Google Shape;466;p46"/>
          <p:cNvGrpSpPr/>
          <p:nvPr/>
        </p:nvGrpSpPr>
        <p:grpSpPr>
          <a:xfrm>
            <a:off x="4180491" y="2681106"/>
            <a:ext cx="1963653" cy="1821803"/>
            <a:chOff x="4256691" y="2604906"/>
            <a:chExt cx="1963653" cy="1821803"/>
          </a:xfrm>
        </p:grpSpPr>
        <p:pic>
          <p:nvPicPr>
            <p:cNvPr id="467" name="Google Shape;467;p46"/>
            <p:cNvPicPr preferRelativeResize="0"/>
            <p:nvPr/>
          </p:nvPicPr>
          <p:blipFill rotWithShape="1">
            <a:blip r:embed="rId7">
              <a:alphaModFix/>
            </a:blip>
            <a:srcRect l="11439" t="18201" r="11005" b="11087"/>
            <a:stretch/>
          </p:blipFill>
          <p:spPr>
            <a:xfrm>
              <a:off x="4510501" y="2955735"/>
              <a:ext cx="1612284" cy="1470974"/>
            </a:xfrm>
            <a:prstGeom prst="rect">
              <a:avLst/>
            </a:prstGeom>
            <a:noFill/>
            <a:ln>
              <a:noFill/>
            </a:ln>
          </p:spPr>
        </p:pic>
        <p:sp>
          <p:nvSpPr>
            <p:cNvPr id="468" name="Google Shape;468;p46"/>
            <p:cNvSpPr/>
            <p:nvPr/>
          </p:nvSpPr>
          <p:spPr>
            <a:xfrm rot="-2131171">
              <a:off x="5731587" y="2803622"/>
              <a:ext cx="399891" cy="43394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6"/>
            <p:cNvSpPr/>
            <p:nvPr/>
          </p:nvSpPr>
          <p:spPr>
            <a:xfrm rot="-2130162">
              <a:off x="4345525" y="2680655"/>
              <a:ext cx="399834" cy="43380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46"/>
          <p:cNvSpPr/>
          <p:nvPr/>
        </p:nvSpPr>
        <p:spPr>
          <a:xfrm>
            <a:off x="3020300" y="2369050"/>
            <a:ext cx="1548300" cy="2595900"/>
          </a:xfrm>
          <a:prstGeom prst="curvedRightArrow">
            <a:avLst>
              <a:gd name="adj1" fmla="val 25000"/>
              <a:gd name="adj2" fmla="val 50000"/>
              <a:gd name="adj3" fmla="val 25000"/>
            </a:avLst>
          </a:prstGeom>
          <a:solidFill>
            <a:srgbClr val="FF0000">
              <a:alpha val="41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6"/>
          <p:cNvSpPr/>
          <p:nvPr/>
        </p:nvSpPr>
        <p:spPr>
          <a:xfrm rot="10800000">
            <a:off x="5742675" y="2254850"/>
            <a:ext cx="1707600" cy="2712000"/>
          </a:xfrm>
          <a:prstGeom prst="curvedRightArrow">
            <a:avLst>
              <a:gd name="adj1" fmla="val 25000"/>
              <a:gd name="adj2" fmla="val 50000"/>
              <a:gd name="adj3" fmla="val 25000"/>
            </a:avLst>
          </a:prstGeom>
          <a:solidFill>
            <a:srgbClr val="FF0000">
              <a:alpha val="41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6"/>
          <p:cNvSpPr txBox="1"/>
          <p:nvPr/>
        </p:nvSpPr>
        <p:spPr>
          <a:xfrm>
            <a:off x="3209850" y="1590675"/>
            <a:ext cx="4031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600">
                <a:solidFill>
                  <a:srgbClr val="660000"/>
                </a:solidFill>
                <a:latin typeface="Lobster"/>
                <a:ea typeface="Lobster"/>
                <a:cs typeface="Lobster"/>
                <a:sym typeface="Lobster"/>
              </a:rPr>
              <a:t>Dioses Griegos y Cristianismo</a:t>
            </a:r>
            <a:endParaRPr sz="1600">
              <a:solidFill>
                <a:srgbClr val="660000"/>
              </a:solidFill>
              <a:latin typeface="Lobster"/>
              <a:ea typeface="Lobster"/>
              <a:cs typeface="Lobster"/>
              <a:sym typeface="Lobs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7"/>
          <p:cNvSpPr/>
          <p:nvPr/>
        </p:nvSpPr>
        <p:spPr>
          <a:xfrm>
            <a:off x="3501725" y="1184575"/>
            <a:ext cx="2016000" cy="3678300"/>
          </a:xfrm>
          <a:prstGeom prst="round2SameRect">
            <a:avLst>
              <a:gd name="adj1" fmla="val 43818"/>
              <a:gd name="adj2" fmla="val 0"/>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47"/>
          <p:cNvPicPr preferRelativeResize="0"/>
          <p:nvPr/>
        </p:nvPicPr>
        <p:blipFill>
          <a:blip r:embed="rId3">
            <a:alphaModFix/>
          </a:blip>
          <a:stretch>
            <a:fillRect/>
          </a:stretch>
        </p:blipFill>
        <p:spPr>
          <a:xfrm>
            <a:off x="3775800" y="1916626"/>
            <a:ext cx="1505987" cy="2555875"/>
          </a:xfrm>
          <a:prstGeom prst="rect">
            <a:avLst/>
          </a:prstGeom>
          <a:noFill/>
          <a:ln>
            <a:noFill/>
          </a:ln>
        </p:spPr>
      </p:pic>
      <p:sp>
        <p:nvSpPr>
          <p:cNvPr id="479" name="Google Shape;479;p47"/>
          <p:cNvSpPr txBox="1"/>
          <p:nvPr/>
        </p:nvSpPr>
        <p:spPr>
          <a:xfrm>
            <a:off x="1970800" y="582075"/>
            <a:ext cx="50229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800"/>
              </a:spcAft>
              <a:buNone/>
            </a:pPr>
            <a:r>
              <a:rPr lang="es-419" b="1">
                <a:solidFill>
                  <a:srgbClr val="990000"/>
                </a:solidFill>
                <a:highlight>
                  <a:srgbClr val="FFFFFF"/>
                </a:highlight>
                <a:latin typeface="Comic Sans MS"/>
                <a:ea typeface="Comic Sans MS"/>
                <a:cs typeface="Comic Sans MS"/>
                <a:sym typeface="Comic Sans MS"/>
              </a:rPr>
              <a:t>Características generales de las creencias griegas</a:t>
            </a:r>
            <a:endParaRPr sz="1600">
              <a:solidFill>
                <a:srgbClr val="990000"/>
              </a:solidFill>
            </a:endParaRPr>
          </a:p>
        </p:txBody>
      </p:sp>
      <p:sp>
        <p:nvSpPr>
          <p:cNvPr id="480" name="Google Shape;480;p47"/>
          <p:cNvSpPr txBox="1"/>
          <p:nvPr/>
        </p:nvSpPr>
        <p:spPr>
          <a:xfrm>
            <a:off x="5715050" y="938650"/>
            <a:ext cx="3169200" cy="4248300"/>
          </a:xfrm>
          <a:prstGeom prst="rect">
            <a:avLst/>
          </a:prstGeom>
          <a:solidFill>
            <a:srgbClr val="FFFF00">
              <a:alpha val="43020"/>
            </a:srgbClr>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419" sz="1200">
                <a:latin typeface="Roboto"/>
                <a:ea typeface="Roboto"/>
                <a:cs typeface="Roboto"/>
                <a:sym typeface="Roboto"/>
              </a:rPr>
              <a:t>El actuar de las distintas divinidades dependía de las circunstancias y predilecciones de los fieles. </a:t>
            </a:r>
            <a:endParaRPr sz="1200">
              <a:latin typeface="Roboto"/>
              <a:ea typeface="Roboto"/>
              <a:cs typeface="Roboto"/>
              <a:sym typeface="Roboto"/>
            </a:endParaRPr>
          </a:p>
          <a:p>
            <a:pPr marL="0" lvl="0" indent="0" algn="just" rtl="0">
              <a:spcBef>
                <a:spcPts val="0"/>
              </a:spcBef>
              <a:spcAft>
                <a:spcPts val="0"/>
              </a:spcAft>
              <a:buNone/>
            </a:pPr>
            <a:r>
              <a:rPr lang="es-419" sz="1200">
                <a:latin typeface="Roboto"/>
                <a:ea typeface="Roboto"/>
                <a:cs typeface="Roboto"/>
                <a:sym typeface="Roboto"/>
              </a:rPr>
              <a:t>Dotados de la inmortalidad y de otros atributos especiales, los dioses tenían personalidad y defectos humanos. Eran de hecho antropomorfos. </a:t>
            </a:r>
            <a:r>
              <a:rPr lang="es-419" sz="1200">
                <a:solidFill>
                  <a:schemeClr val="dk1"/>
                </a:solidFill>
                <a:latin typeface="Roboto"/>
                <a:ea typeface="Roboto"/>
                <a:cs typeface="Roboto"/>
                <a:sym typeface="Roboto"/>
              </a:rPr>
              <a:t>Los dioses podían manifestarse a los humanos de forma sutil, por medio de sueños, presagios, oráculos, palabras casuales y vuelo de los pájaros. Para entender bien sus  mensajes  se requería  la  ayuda  de  adivinos, sacerdotes e intérpretes de sueños. </a:t>
            </a:r>
            <a:endParaRPr sz="1200">
              <a:solidFill>
                <a:schemeClr val="dk1"/>
              </a:solidFill>
              <a:latin typeface="Roboto"/>
              <a:ea typeface="Roboto"/>
              <a:cs typeface="Roboto"/>
              <a:sym typeface="Roboto"/>
            </a:endParaRPr>
          </a:p>
          <a:p>
            <a:pPr marL="0" lvl="0" indent="0" algn="just" rtl="0">
              <a:spcBef>
                <a:spcPts val="0"/>
              </a:spcBef>
              <a:spcAft>
                <a:spcPts val="0"/>
              </a:spcAft>
              <a:buNone/>
            </a:pPr>
            <a:r>
              <a:rPr lang="es-419" sz="1200">
                <a:solidFill>
                  <a:schemeClr val="dk1"/>
                </a:solidFill>
                <a:latin typeface="Roboto"/>
                <a:ea typeface="Roboto"/>
                <a:cs typeface="Roboto"/>
                <a:sym typeface="Roboto"/>
              </a:rPr>
              <a:t>Las desagracias o catástrofes se achacaban a los dioses y era preciso entender sus causas para poder aplacar la furia divina. Los griegos creían que el destino (moira) de las personas estaba determinado y que apenas se podía cambiar. Los dioses y diosas velaban por la justicia (diké) y castigaban a quienes cometían hybris.</a:t>
            </a:r>
            <a:endParaRPr sz="1200">
              <a:latin typeface="Roboto"/>
              <a:ea typeface="Roboto"/>
              <a:cs typeface="Roboto"/>
              <a:sym typeface="Roboto"/>
            </a:endParaRPr>
          </a:p>
        </p:txBody>
      </p:sp>
      <p:sp>
        <p:nvSpPr>
          <p:cNvPr id="481" name="Google Shape;481;p47"/>
          <p:cNvSpPr txBox="1"/>
          <p:nvPr/>
        </p:nvSpPr>
        <p:spPr>
          <a:xfrm>
            <a:off x="218200" y="938650"/>
            <a:ext cx="3010500" cy="3924900"/>
          </a:xfrm>
          <a:prstGeom prst="rect">
            <a:avLst/>
          </a:prstGeom>
          <a:solidFill>
            <a:srgbClr val="00FF00">
              <a:alpha val="54750"/>
            </a:srgbClr>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En la antigua Grecia la religión fue un agente integrador de la Polis. Los  ciudadanos  mostraban su compromiso con la ciudad al participar en las ceremonias colectivas de carácter cívico. Por otra parte, las creencias comunes y los santuarios panhelénicos funcionaron como elementos de identidad para el conjunto de los griegos. </a:t>
            </a:r>
            <a:endParaRPr sz="1100">
              <a:latin typeface="Roboto"/>
              <a:ea typeface="Roboto"/>
              <a:cs typeface="Roboto"/>
              <a:sym typeface="Roboto"/>
            </a:endParaRPr>
          </a:p>
          <a:p>
            <a:pPr marL="0" lvl="0" indent="0" algn="just" rtl="0">
              <a:spcBef>
                <a:spcPts val="0"/>
              </a:spcBef>
              <a:spcAft>
                <a:spcPts val="0"/>
              </a:spcAft>
              <a:buNone/>
            </a:pPr>
            <a:r>
              <a:rPr lang="es-419" sz="1100">
                <a:latin typeface="Roboto"/>
                <a:ea typeface="Roboto"/>
                <a:cs typeface="Roboto"/>
                <a:sym typeface="Roboto"/>
              </a:rPr>
              <a:t>Es una religión politeísta. El panteón olímpico se componía de dioses con poderes específicos y relacionados entre sí. Estos dioses protagonizaban mitos que permitían explicar el mundo. No eran divinidades todopoderosas, ya que cada una tenía competencias específicas reconocidas por sus fieles.</a:t>
            </a:r>
            <a:r>
              <a:rPr lang="es-419" sz="1200">
                <a:latin typeface="Roboto"/>
                <a:ea typeface="Roboto"/>
                <a:cs typeface="Roboto"/>
                <a:sym typeface="Roboto"/>
              </a:rPr>
              <a:t> </a:t>
            </a:r>
            <a:endParaRPr sz="1200">
              <a:latin typeface="Roboto"/>
              <a:ea typeface="Roboto"/>
              <a:cs typeface="Roboto"/>
              <a:sym typeface="Roboto"/>
            </a:endParaRPr>
          </a:p>
          <a:p>
            <a:pPr marL="0" lvl="0" indent="0" algn="just" rtl="0">
              <a:spcBef>
                <a:spcPts val="0"/>
              </a:spcBef>
              <a:spcAft>
                <a:spcPts val="0"/>
              </a:spcAft>
              <a:buClr>
                <a:schemeClr val="dk1"/>
              </a:buClr>
              <a:buSzPts val="1100"/>
              <a:buFont typeface="Arial"/>
              <a:buNone/>
            </a:pPr>
            <a:r>
              <a:rPr lang="es-419" sz="1100">
                <a:solidFill>
                  <a:schemeClr val="dk1"/>
                </a:solidFill>
                <a:latin typeface="Roboto"/>
                <a:ea typeface="Roboto"/>
                <a:cs typeface="Roboto"/>
                <a:sym typeface="Roboto"/>
              </a:rPr>
              <a:t>Esta especialización en poderes divinos facilitó en Grecia la asimilación de nuevos dioses procedentes de otros pueblos y culturas. La religiosidad no se basaba en un sentimiento de fe, ni en la exclusión de unos dioses para asumir otros.</a:t>
            </a:r>
            <a:endParaRPr sz="1200">
              <a:latin typeface="Roboto"/>
              <a:ea typeface="Roboto"/>
              <a:cs typeface="Roboto"/>
              <a:sym typeface="Roboto"/>
            </a:endParaRPr>
          </a:p>
        </p:txBody>
      </p:sp>
      <p:sp>
        <p:nvSpPr>
          <p:cNvPr id="482" name="Google Shape;482;p47"/>
          <p:cNvSpPr txBox="1"/>
          <p:nvPr/>
        </p:nvSpPr>
        <p:spPr>
          <a:xfrm>
            <a:off x="1676400" y="96975"/>
            <a:ext cx="325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800" b="1">
                <a:solidFill>
                  <a:srgbClr val="9900FF"/>
                </a:solidFill>
                <a:latin typeface="Comic Sans MS"/>
                <a:ea typeface="Comic Sans MS"/>
                <a:cs typeface="Comic Sans MS"/>
                <a:sym typeface="Comic Sans MS"/>
              </a:rPr>
              <a:t>RELIGIÓN</a:t>
            </a:r>
            <a:endParaRPr sz="1800" b="1">
              <a:solidFill>
                <a:srgbClr val="9900FF"/>
              </a:solidFill>
              <a:latin typeface="Comic Sans MS"/>
              <a:ea typeface="Comic Sans MS"/>
              <a:cs typeface="Comic Sans MS"/>
              <a:sym typeface="Comic Sans MS"/>
            </a:endParaRPr>
          </a:p>
        </p:txBody>
      </p:sp>
      <p:sp>
        <p:nvSpPr>
          <p:cNvPr id="483" name="Google Shape;483;p47"/>
          <p:cNvSpPr txBox="1"/>
          <p:nvPr/>
        </p:nvSpPr>
        <p:spPr>
          <a:xfrm>
            <a:off x="4459425" y="173175"/>
            <a:ext cx="30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200" b="1">
                <a:solidFill>
                  <a:srgbClr val="741B47"/>
                </a:solidFill>
                <a:latin typeface="Caveat"/>
                <a:ea typeface="Caveat"/>
                <a:cs typeface="Caveat"/>
                <a:sym typeface="Caveat"/>
              </a:rPr>
              <a:t>Leamos con mucha atención...</a:t>
            </a:r>
            <a:endParaRPr sz="2200" b="1">
              <a:solidFill>
                <a:srgbClr val="741B47"/>
              </a:solidFill>
              <a:latin typeface="Caveat"/>
              <a:ea typeface="Caveat"/>
              <a:cs typeface="Caveat"/>
              <a:sym typeface="Caveat"/>
            </a:endParaRPr>
          </a:p>
        </p:txBody>
      </p:sp>
      <p:pic>
        <p:nvPicPr>
          <p:cNvPr id="484" name="Google Shape;484;p47"/>
          <p:cNvPicPr preferRelativeResize="0"/>
          <p:nvPr/>
        </p:nvPicPr>
        <p:blipFill>
          <a:blip r:embed="rId4">
            <a:alphaModFix/>
          </a:blip>
          <a:stretch>
            <a:fillRect/>
          </a:stretch>
        </p:blipFill>
        <p:spPr>
          <a:xfrm>
            <a:off x="7917400" y="96975"/>
            <a:ext cx="752925" cy="75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p:nvPr/>
        </p:nvSpPr>
        <p:spPr>
          <a:xfrm>
            <a:off x="1676400" y="96975"/>
            <a:ext cx="325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800" b="1">
                <a:solidFill>
                  <a:srgbClr val="9900FF"/>
                </a:solidFill>
                <a:latin typeface="Comic Sans MS"/>
                <a:ea typeface="Comic Sans MS"/>
                <a:cs typeface="Comic Sans MS"/>
                <a:sym typeface="Comic Sans MS"/>
              </a:rPr>
              <a:t>RELIGIÓN</a:t>
            </a:r>
            <a:endParaRPr sz="1800" b="1">
              <a:solidFill>
                <a:srgbClr val="9900FF"/>
              </a:solidFill>
              <a:latin typeface="Comic Sans MS"/>
              <a:ea typeface="Comic Sans MS"/>
              <a:cs typeface="Comic Sans MS"/>
              <a:sym typeface="Comic Sans MS"/>
            </a:endParaRPr>
          </a:p>
        </p:txBody>
      </p:sp>
      <p:pic>
        <p:nvPicPr>
          <p:cNvPr id="490" name="Google Shape;490;p48"/>
          <p:cNvPicPr preferRelativeResize="0"/>
          <p:nvPr/>
        </p:nvPicPr>
        <p:blipFill>
          <a:blip r:embed="rId3">
            <a:alphaModFix/>
          </a:blip>
          <a:stretch>
            <a:fillRect/>
          </a:stretch>
        </p:blipFill>
        <p:spPr>
          <a:xfrm rot="-811079">
            <a:off x="6064825" y="1098700"/>
            <a:ext cx="2619375" cy="1866900"/>
          </a:xfrm>
          <a:prstGeom prst="rect">
            <a:avLst/>
          </a:prstGeom>
          <a:noFill/>
          <a:ln>
            <a:noFill/>
          </a:ln>
        </p:spPr>
      </p:pic>
      <p:sp>
        <p:nvSpPr>
          <p:cNvPr id="491" name="Google Shape;491;p48"/>
          <p:cNvSpPr txBox="1"/>
          <p:nvPr/>
        </p:nvSpPr>
        <p:spPr>
          <a:xfrm>
            <a:off x="239000" y="558675"/>
            <a:ext cx="5694300" cy="4468800"/>
          </a:xfrm>
          <a:prstGeom prst="rect">
            <a:avLst/>
          </a:prstGeom>
          <a:solidFill>
            <a:srgbClr val="00FFFF">
              <a:alpha val="49160"/>
            </a:srgbClr>
          </a:solidFill>
          <a:ln>
            <a:noFill/>
          </a:ln>
        </p:spPr>
        <p:txBody>
          <a:bodyPr spcFirstLastPara="1" wrap="square" lIns="91425" tIns="91425" rIns="91425" bIns="91425" anchor="t" anchorCtr="0">
            <a:spAutoFit/>
          </a:bodyPr>
          <a:lstStyle/>
          <a:p>
            <a:pPr marL="0" lvl="0" indent="0" algn="just" rtl="0">
              <a:lnSpc>
                <a:spcPct val="80000"/>
              </a:lnSpc>
              <a:spcBef>
                <a:spcPts val="200"/>
              </a:spcBef>
              <a:spcAft>
                <a:spcPts val="0"/>
              </a:spcAft>
              <a:buNone/>
            </a:pPr>
            <a:r>
              <a:rPr lang="es-419" sz="1700">
                <a:solidFill>
                  <a:srgbClr val="351C75"/>
                </a:solidFill>
                <a:latin typeface="Roboto"/>
                <a:ea typeface="Roboto"/>
                <a:cs typeface="Roboto"/>
                <a:sym typeface="Roboto"/>
              </a:rPr>
              <a:t>Surgimiento del cristianismo</a:t>
            </a:r>
            <a:endParaRPr sz="1700">
              <a:solidFill>
                <a:srgbClr val="351C75"/>
              </a:solidFill>
              <a:latin typeface="Roboto"/>
              <a:ea typeface="Roboto"/>
              <a:cs typeface="Roboto"/>
              <a:sym typeface="Roboto"/>
            </a:endParaRPr>
          </a:p>
          <a:p>
            <a:pPr marL="0" lvl="0" indent="0" algn="just" rtl="0">
              <a:lnSpc>
                <a:spcPct val="80000"/>
              </a:lnSpc>
              <a:spcBef>
                <a:spcPts val="200"/>
              </a:spcBef>
              <a:spcAft>
                <a:spcPts val="0"/>
              </a:spcAft>
              <a:buNone/>
            </a:pPr>
            <a:endParaRPr sz="1100">
              <a:latin typeface="Roboto"/>
              <a:ea typeface="Roboto"/>
              <a:cs typeface="Roboto"/>
              <a:sym typeface="Roboto"/>
            </a:endParaRPr>
          </a:p>
          <a:p>
            <a:pPr marL="0" lvl="0" indent="0" algn="just" rtl="0">
              <a:lnSpc>
                <a:spcPct val="80000"/>
              </a:lnSpc>
              <a:spcBef>
                <a:spcPts val="200"/>
              </a:spcBef>
              <a:spcAft>
                <a:spcPts val="0"/>
              </a:spcAft>
              <a:buNone/>
            </a:pPr>
            <a:r>
              <a:rPr lang="es-419" sz="1100">
                <a:latin typeface="Roboto"/>
                <a:ea typeface="Roboto"/>
                <a:cs typeface="Roboto"/>
                <a:sym typeface="Roboto"/>
              </a:rPr>
              <a:t>En medio de la confusión y de los conflictos de Judea, Jesús de Nazaret comenzó su predicación pública. Jesús creció en Galilea, importante centro de los militantes zelotes. El mensaje de Jesús, básicamente, era muy simple. Dio seguridades a sus camaradas judíos de que no intentaba minar su religión tradicional: “No piensen que he venido a abolir la ley o los profetas; no he venido a abolirlos, sino a darles cumplimiento”, lo que està plasmados en las Santas Escrituras (la Biblia) .</a:t>
            </a:r>
            <a:endParaRPr sz="1100">
              <a:latin typeface="Roboto"/>
              <a:ea typeface="Roboto"/>
              <a:cs typeface="Roboto"/>
              <a:sym typeface="Roboto"/>
            </a:endParaRPr>
          </a:p>
          <a:p>
            <a:pPr marL="0" lvl="0" indent="0" algn="just" rtl="0">
              <a:lnSpc>
                <a:spcPct val="80000"/>
              </a:lnSpc>
              <a:spcBef>
                <a:spcPts val="200"/>
              </a:spcBef>
              <a:spcAft>
                <a:spcPts val="0"/>
              </a:spcAft>
              <a:buNone/>
            </a:pPr>
            <a:endParaRPr sz="1100">
              <a:latin typeface="Roboto"/>
              <a:ea typeface="Roboto"/>
              <a:cs typeface="Roboto"/>
              <a:sym typeface="Roboto"/>
            </a:endParaRPr>
          </a:p>
          <a:p>
            <a:pPr marL="0" lvl="0" indent="0" algn="just" rtl="0">
              <a:lnSpc>
                <a:spcPct val="80000"/>
              </a:lnSpc>
              <a:spcBef>
                <a:spcPts val="200"/>
              </a:spcBef>
              <a:spcAft>
                <a:spcPts val="0"/>
              </a:spcAft>
              <a:buNone/>
            </a:pPr>
            <a:r>
              <a:rPr lang="es-419" sz="1100">
                <a:latin typeface="Roboto"/>
                <a:ea typeface="Roboto"/>
                <a:cs typeface="Roboto"/>
                <a:sym typeface="Roboto"/>
              </a:rPr>
              <a:t>De acuerdo con Jesús, lo importante no era el rígido fanatismo de la letra de la ley y el sometimiento a las reglas y a las prohibiciones, sino la transformación  de lo íntimo de la persona, practicando el perdón y la reconciliación, al conocer a quien lo envía, Dios, su Padre, que es  Dios Padre, Hijo y Espìritu Santo (Santísima Trinidad).</a:t>
            </a:r>
            <a:endParaRPr sz="1100">
              <a:latin typeface="Roboto"/>
              <a:ea typeface="Roboto"/>
              <a:cs typeface="Roboto"/>
              <a:sym typeface="Roboto"/>
            </a:endParaRPr>
          </a:p>
          <a:p>
            <a:pPr marL="0" lvl="0" indent="0" algn="just" rtl="0">
              <a:lnSpc>
                <a:spcPct val="80000"/>
              </a:lnSpc>
              <a:spcBef>
                <a:spcPts val="200"/>
              </a:spcBef>
              <a:spcAft>
                <a:spcPts val="0"/>
              </a:spcAft>
              <a:buNone/>
            </a:pPr>
            <a:endParaRPr sz="1100">
              <a:latin typeface="Roboto"/>
              <a:ea typeface="Roboto"/>
              <a:cs typeface="Roboto"/>
              <a:sym typeface="Roboto"/>
            </a:endParaRPr>
          </a:p>
          <a:p>
            <a:pPr marL="0" lvl="0" indent="0" algn="just" rtl="0">
              <a:lnSpc>
                <a:spcPct val="80000"/>
              </a:lnSpc>
              <a:spcBef>
                <a:spcPts val="200"/>
              </a:spcBef>
              <a:spcAft>
                <a:spcPts val="0"/>
              </a:spcAft>
              <a:buNone/>
            </a:pPr>
            <a:r>
              <a:rPr lang="es-419" sz="1100">
                <a:latin typeface="Roboto"/>
                <a:ea typeface="Roboto"/>
                <a:cs typeface="Roboto"/>
                <a:sym typeface="Roboto"/>
              </a:rPr>
              <a:t>El mandamiento de Dios era muy sencillo, amar a Dios y al prójimo: “Ama al Señor tu Dios con todo tu corazón, toda tu alma, toda tu mente y con toda tu fuerza. El segundo mandamiento es: ama a tu prójimo como a ti mismo”.</a:t>
            </a:r>
            <a:endParaRPr sz="1100">
              <a:latin typeface="Roboto"/>
              <a:ea typeface="Roboto"/>
              <a:cs typeface="Roboto"/>
              <a:sym typeface="Roboto"/>
            </a:endParaRPr>
          </a:p>
          <a:p>
            <a:pPr marL="0" lvl="0" indent="0" algn="just" rtl="0">
              <a:lnSpc>
                <a:spcPct val="80000"/>
              </a:lnSpc>
              <a:spcBef>
                <a:spcPts val="200"/>
              </a:spcBef>
              <a:spcAft>
                <a:spcPts val="0"/>
              </a:spcAft>
              <a:buNone/>
            </a:pPr>
            <a:endParaRPr sz="1100">
              <a:latin typeface="Roboto"/>
              <a:ea typeface="Roboto"/>
              <a:cs typeface="Roboto"/>
              <a:sym typeface="Roboto"/>
            </a:endParaRPr>
          </a:p>
          <a:p>
            <a:pPr marL="0" lvl="0" indent="0" algn="just" rtl="0">
              <a:lnSpc>
                <a:spcPct val="80000"/>
              </a:lnSpc>
              <a:spcBef>
                <a:spcPts val="200"/>
              </a:spcBef>
              <a:spcAft>
                <a:spcPts val="0"/>
              </a:spcAft>
              <a:buNone/>
            </a:pPr>
            <a:r>
              <a:rPr lang="es-419" sz="1100">
                <a:latin typeface="Roboto"/>
                <a:ea typeface="Roboto"/>
                <a:cs typeface="Roboto"/>
                <a:sym typeface="Roboto"/>
              </a:rPr>
              <a:t>En el Sermón de la montaña , Jesús expresó los conceptos éticos —humildad, caridad y amor fraterno— que conformarían las bases del sistema de valores de la civilización occidental medieval.</a:t>
            </a:r>
            <a:endParaRPr sz="1100">
              <a:latin typeface="Roboto"/>
              <a:ea typeface="Roboto"/>
              <a:cs typeface="Roboto"/>
              <a:sym typeface="Roboto"/>
            </a:endParaRPr>
          </a:p>
          <a:p>
            <a:pPr marL="0" lvl="0" indent="0" algn="just" rtl="0">
              <a:lnSpc>
                <a:spcPct val="80000"/>
              </a:lnSpc>
              <a:spcBef>
                <a:spcPts val="200"/>
              </a:spcBef>
              <a:spcAft>
                <a:spcPts val="0"/>
              </a:spcAft>
              <a:buNone/>
            </a:pPr>
            <a:endParaRPr sz="1100">
              <a:latin typeface="Roboto"/>
              <a:ea typeface="Roboto"/>
              <a:cs typeface="Roboto"/>
              <a:sym typeface="Roboto"/>
            </a:endParaRPr>
          </a:p>
          <a:p>
            <a:pPr marL="0" lvl="0" indent="0" algn="just" rtl="0">
              <a:lnSpc>
                <a:spcPct val="80000"/>
              </a:lnSpc>
              <a:spcBef>
                <a:spcPts val="200"/>
              </a:spcBef>
              <a:spcAft>
                <a:spcPts val="0"/>
              </a:spcAft>
              <a:buNone/>
            </a:pPr>
            <a:r>
              <a:rPr lang="es-419" sz="1100">
                <a:latin typeface="Roboto"/>
                <a:ea typeface="Roboto"/>
                <a:cs typeface="Roboto"/>
                <a:sym typeface="Roboto"/>
              </a:rPr>
              <a:t>Los grupos de primeros cristianos se reunían al atardecer en casas privadas para compartir una comida comunal, llamada ágape, o banquete de amor, y para celebrar lo que llegó a conocerse como el sacramento de la eucaristía, o cena del Señor, celebración comunal de la última cena de Cristo.</a:t>
            </a:r>
            <a:endParaRPr sz="1100">
              <a:latin typeface="Roboto"/>
              <a:ea typeface="Roboto"/>
              <a:cs typeface="Roboto"/>
              <a:sym typeface="Roboto"/>
            </a:endParaRPr>
          </a:p>
          <a:p>
            <a:pPr marL="0" lvl="0" indent="0" algn="just" rtl="0">
              <a:lnSpc>
                <a:spcPct val="80000"/>
              </a:lnSpc>
              <a:spcBef>
                <a:spcPts val="200"/>
              </a:spcBef>
              <a:spcAft>
                <a:spcPts val="200"/>
              </a:spcAft>
              <a:buNone/>
            </a:pPr>
            <a:r>
              <a:rPr lang="es-419" sz="1100">
                <a:latin typeface="Roboto"/>
                <a:ea typeface="Roboto"/>
                <a:cs typeface="Roboto"/>
                <a:sym typeface="Roboto"/>
              </a:rPr>
              <a:t>Al formarse las primeras comunidades cristianas tenían una organización flexible, en la que hombres y mujeres desempeñaban funciones importantes. Algunas mujeres ejercían posiciones relevantes y, a menudo, como predicadoras</a:t>
            </a:r>
            <a:endParaRPr sz="1100">
              <a:latin typeface="Roboto"/>
              <a:ea typeface="Roboto"/>
              <a:cs typeface="Roboto"/>
              <a:sym typeface="Roboto"/>
            </a:endParaRPr>
          </a:p>
        </p:txBody>
      </p:sp>
      <p:pic>
        <p:nvPicPr>
          <p:cNvPr id="492" name="Google Shape;492;p48"/>
          <p:cNvPicPr preferRelativeResize="0"/>
          <p:nvPr/>
        </p:nvPicPr>
        <p:blipFill>
          <a:blip r:embed="rId4">
            <a:alphaModFix/>
          </a:blip>
          <a:stretch>
            <a:fillRect/>
          </a:stretch>
        </p:blipFill>
        <p:spPr>
          <a:xfrm>
            <a:off x="6908425" y="2844950"/>
            <a:ext cx="1414700" cy="2060425"/>
          </a:xfrm>
          <a:prstGeom prst="rect">
            <a:avLst/>
          </a:prstGeom>
          <a:noFill/>
          <a:ln>
            <a:noFill/>
          </a:ln>
        </p:spPr>
      </p:pic>
      <p:sp>
        <p:nvSpPr>
          <p:cNvPr id="493" name="Google Shape;493;p48"/>
          <p:cNvSpPr/>
          <p:nvPr/>
        </p:nvSpPr>
        <p:spPr>
          <a:xfrm rot="-5277820">
            <a:off x="5602153" y="-308724"/>
            <a:ext cx="810512" cy="1919997"/>
          </a:xfrm>
          <a:prstGeom prst="curvedLeftArrow">
            <a:avLst>
              <a:gd name="adj1" fmla="val 25000"/>
              <a:gd name="adj2" fmla="val 50000"/>
              <a:gd name="adj3"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49"/>
          <p:cNvPicPr preferRelativeResize="0"/>
          <p:nvPr/>
        </p:nvPicPr>
        <p:blipFill>
          <a:blip r:embed="rId3">
            <a:alphaModFix/>
          </a:blip>
          <a:stretch>
            <a:fillRect/>
          </a:stretch>
        </p:blipFill>
        <p:spPr>
          <a:xfrm>
            <a:off x="7834875" y="3882000"/>
            <a:ext cx="1185300" cy="1185300"/>
          </a:xfrm>
          <a:prstGeom prst="rect">
            <a:avLst/>
          </a:prstGeom>
          <a:noFill/>
          <a:ln>
            <a:noFill/>
          </a:ln>
        </p:spPr>
      </p:pic>
      <p:sp>
        <p:nvSpPr>
          <p:cNvPr id="499" name="Google Shape;499;p49"/>
          <p:cNvSpPr txBox="1"/>
          <p:nvPr/>
        </p:nvSpPr>
        <p:spPr>
          <a:xfrm>
            <a:off x="1676400" y="96975"/>
            <a:ext cx="325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800" b="1">
                <a:solidFill>
                  <a:srgbClr val="9900FF"/>
                </a:solidFill>
                <a:latin typeface="Roboto"/>
                <a:ea typeface="Roboto"/>
                <a:cs typeface="Roboto"/>
                <a:sym typeface="Roboto"/>
              </a:rPr>
              <a:t>RELIGIÓN</a:t>
            </a:r>
            <a:endParaRPr sz="1800" b="1">
              <a:solidFill>
                <a:srgbClr val="9900FF"/>
              </a:solidFill>
              <a:latin typeface="Roboto"/>
              <a:ea typeface="Roboto"/>
              <a:cs typeface="Roboto"/>
              <a:sym typeface="Roboto"/>
            </a:endParaRPr>
          </a:p>
        </p:txBody>
      </p:sp>
      <p:pic>
        <p:nvPicPr>
          <p:cNvPr id="500" name="Google Shape;500;p49"/>
          <p:cNvPicPr preferRelativeResize="0"/>
          <p:nvPr/>
        </p:nvPicPr>
        <p:blipFill rotWithShape="1">
          <a:blip r:embed="rId4">
            <a:alphaModFix/>
          </a:blip>
          <a:srcRect l="23580" t="18672" r="27335" b="16827"/>
          <a:stretch/>
        </p:blipFill>
        <p:spPr>
          <a:xfrm>
            <a:off x="-44524" y="1694073"/>
            <a:ext cx="1722545" cy="1523534"/>
          </a:xfrm>
          <a:prstGeom prst="rect">
            <a:avLst/>
          </a:prstGeom>
          <a:noFill/>
          <a:ln>
            <a:noFill/>
          </a:ln>
        </p:spPr>
      </p:pic>
      <p:sp>
        <p:nvSpPr>
          <p:cNvPr id="501" name="Google Shape;501;p49"/>
          <p:cNvSpPr txBox="1"/>
          <p:nvPr/>
        </p:nvSpPr>
        <p:spPr>
          <a:xfrm>
            <a:off x="177000" y="1815525"/>
            <a:ext cx="1365600" cy="785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419" sz="2000" b="1">
                <a:solidFill>
                  <a:srgbClr val="351C75"/>
                </a:solidFill>
                <a:latin typeface="Comic Sans MS"/>
                <a:ea typeface="Comic Sans MS"/>
                <a:cs typeface="Comic Sans MS"/>
                <a:sym typeface="Comic Sans MS"/>
              </a:rPr>
              <a:t>Actividad</a:t>
            </a:r>
            <a:endParaRPr sz="2000" b="1">
              <a:solidFill>
                <a:srgbClr val="351C75"/>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600" b="1">
              <a:solidFill>
                <a:srgbClr val="000000"/>
              </a:solidFill>
              <a:latin typeface="Comic Sans MS"/>
              <a:ea typeface="Comic Sans MS"/>
              <a:cs typeface="Comic Sans MS"/>
              <a:sym typeface="Comic Sans MS"/>
            </a:endParaRPr>
          </a:p>
        </p:txBody>
      </p:sp>
      <p:sp>
        <p:nvSpPr>
          <p:cNvPr id="502" name="Google Shape;502;p49"/>
          <p:cNvSpPr txBox="1"/>
          <p:nvPr/>
        </p:nvSpPr>
        <p:spPr>
          <a:xfrm>
            <a:off x="1007925" y="576825"/>
            <a:ext cx="7699800" cy="923400"/>
          </a:xfrm>
          <a:prstGeom prst="rect">
            <a:avLst/>
          </a:prstGeom>
          <a:solidFill>
            <a:srgbClr val="00FFFF">
              <a:alpha val="34080"/>
            </a:srgbClr>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419" sz="1200">
                <a:latin typeface="Roboto"/>
                <a:ea typeface="Roboto"/>
                <a:cs typeface="Roboto"/>
                <a:sym typeface="Roboto"/>
              </a:rPr>
              <a:t>Recuerda que estás creando una revista, cuyo tema central es la cultura Griega, por lo que desde la asignatura de Religión, te invito a crear un artìculo, representado en un cuadro comparativo que sintetice las formas de creer de los griegos y de los cristianos y los aportes que estas creencias entregan a la sociedad en que se desarrollan, para ello, debes centrarte en los siguientes temas:</a:t>
            </a:r>
            <a:endParaRPr sz="1200">
              <a:latin typeface="Roboto"/>
              <a:ea typeface="Roboto"/>
              <a:cs typeface="Roboto"/>
              <a:sym typeface="Roboto"/>
            </a:endParaRPr>
          </a:p>
        </p:txBody>
      </p:sp>
      <p:sp>
        <p:nvSpPr>
          <p:cNvPr id="503" name="Google Shape;503;p49"/>
          <p:cNvSpPr txBox="1"/>
          <p:nvPr/>
        </p:nvSpPr>
        <p:spPr>
          <a:xfrm>
            <a:off x="1600200" y="1586925"/>
            <a:ext cx="3255900" cy="26352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s-419" b="1">
                <a:solidFill>
                  <a:schemeClr val="dk1"/>
                </a:solidFill>
                <a:latin typeface="Roboto"/>
                <a:ea typeface="Roboto"/>
                <a:cs typeface="Roboto"/>
                <a:sym typeface="Roboto"/>
              </a:rPr>
              <a:t>Características</a:t>
            </a:r>
            <a:endParaRPr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s-419" sz="1200">
                <a:solidFill>
                  <a:schemeClr val="dk1"/>
                </a:solidFill>
                <a:latin typeface="Roboto"/>
                <a:ea typeface="Roboto"/>
                <a:cs typeface="Roboto"/>
                <a:sym typeface="Roboto"/>
              </a:rPr>
              <a:t>En qué creen</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s-419" sz="1200">
                <a:solidFill>
                  <a:schemeClr val="dk1"/>
                </a:solidFill>
                <a:latin typeface="Roboto"/>
                <a:ea typeface="Roboto"/>
                <a:cs typeface="Roboto"/>
                <a:sym typeface="Roboto"/>
              </a:rPr>
              <a:t>Formas de expresar o celebrar la fe</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s-419" sz="1200">
                <a:solidFill>
                  <a:schemeClr val="dk1"/>
                </a:solidFill>
                <a:latin typeface="Roboto"/>
                <a:ea typeface="Roboto"/>
                <a:cs typeface="Roboto"/>
                <a:sym typeface="Roboto"/>
              </a:rPr>
              <a:t>Valores que transmiten a la sociedad</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s-419" sz="1200">
                <a:solidFill>
                  <a:schemeClr val="dk1"/>
                </a:solidFill>
                <a:latin typeface="Roboto"/>
                <a:ea typeface="Roboto"/>
                <a:cs typeface="Roboto"/>
                <a:sym typeface="Roboto"/>
              </a:rPr>
              <a:t>Principales representantes de la divinidad</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s-419" sz="1200">
                <a:solidFill>
                  <a:schemeClr val="dk1"/>
                </a:solidFill>
                <a:latin typeface="Roboto"/>
                <a:ea typeface="Roboto"/>
                <a:cs typeface="Roboto"/>
                <a:sym typeface="Roboto"/>
              </a:rPr>
              <a:t>Actitudes que promueve en la comunidad</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s-419" sz="1200">
                <a:solidFill>
                  <a:schemeClr val="dk1"/>
                </a:solidFill>
                <a:latin typeface="Roboto"/>
                <a:ea typeface="Roboto"/>
                <a:cs typeface="Roboto"/>
                <a:sym typeface="Roboto"/>
              </a:rPr>
              <a:t>Opinión personal acerca de estas creencias (tu opinión)</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cxnSp>
        <p:nvCxnSpPr>
          <p:cNvPr id="504" name="Google Shape;504;p49"/>
          <p:cNvCxnSpPr/>
          <p:nvPr/>
        </p:nvCxnSpPr>
        <p:spPr>
          <a:xfrm>
            <a:off x="2157850" y="1963875"/>
            <a:ext cx="6234600" cy="10500"/>
          </a:xfrm>
          <a:prstGeom prst="straightConnector1">
            <a:avLst/>
          </a:prstGeom>
          <a:noFill/>
          <a:ln w="9525" cap="flat" cmpd="sng">
            <a:solidFill>
              <a:srgbClr val="1155CC"/>
            </a:solidFill>
            <a:prstDash val="solid"/>
            <a:round/>
            <a:headEnd type="none" w="med" len="med"/>
            <a:tailEnd type="none" w="med" len="med"/>
          </a:ln>
        </p:spPr>
      </p:cxnSp>
      <p:cxnSp>
        <p:nvCxnSpPr>
          <p:cNvPr id="505" name="Google Shape;505;p49"/>
          <p:cNvCxnSpPr/>
          <p:nvPr/>
        </p:nvCxnSpPr>
        <p:spPr>
          <a:xfrm flipH="1">
            <a:off x="4811025" y="1596725"/>
            <a:ext cx="6900" cy="231030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49"/>
          <p:cNvCxnSpPr/>
          <p:nvPr/>
        </p:nvCxnSpPr>
        <p:spPr>
          <a:xfrm>
            <a:off x="6851075" y="1596725"/>
            <a:ext cx="6900" cy="2279100"/>
          </a:xfrm>
          <a:prstGeom prst="straightConnector1">
            <a:avLst/>
          </a:prstGeom>
          <a:noFill/>
          <a:ln w="9525" cap="flat" cmpd="sng">
            <a:solidFill>
              <a:schemeClr val="dk2"/>
            </a:solidFill>
            <a:prstDash val="solid"/>
            <a:round/>
            <a:headEnd type="none" w="med" len="med"/>
            <a:tailEnd type="none" w="med" len="med"/>
          </a:ln>
        </p:spPr>
      </p:cxnSp>
      <p:sp>
        <p:nvSpPr>
          <p:cNvPr id="507" name="Google Shape;507;p49"/>
          <p:cNvSpPr txBox="1"/>
          <p:nvPr/>
        </p:nvSpPr>
        <p:spPr>
          <a:xfrm>
            <a:off x="5015350" y="1555175"/>
            <a:ext cx="17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Cultura Griega</a:t>
            </a:r>
            <a:endParaRPr b="1">
              <a:latin typeface="Calibri"/>
              <a:ea typeface="Calibri"/>
              <a:cs typeface="Calibri"/>
              <a:sym typeface="Calibri"/>
            </a:endParaRPr>
          </a:p>
        </p:txBody>
      </p:sp>
      <p:sp>
        <p:nvSpPr>
          <p:cNvPr id="508" name="Google Shape;508;p49"/>
          <p:cNvSpPr txBox="1"/>
          <p:nvPr/>
        </p:nvSpPr>
        <p:spPr>
          <a:xfrm>
            <a:off x="7016100" y="1584375"/>
            <a:ext cx="17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Cristianismo</a:t>
            </a:r>
            <a:endParaRPr b="1">
              <a:latin typeface="Calibri"/>
              <a:ea typeface="Calibri"/>
              <a:cs typeface="Calibri"/>
              <a:sym typeface="Calibri"/>
            </a:endParaRPr>
          </a:p>
        </p:txBody>
      </p:sp>
      <p:sp>
        <p:nvSpPr>
          <p:cNvPr id="509" name="Google Shape;509;p49"/>
          <p:cNvSpPr txBox="1"/>
          <p:nvPr/>
        </p:nvSpPr>
        <p:spPr>
          <a:xfrm>
            <a:off x="1007925" y="4006825"/>
            <a:ext cx="6802500" cy="692700"/>
          </a:xfrm>
          <a:prstGeom prst="rect">
            <a:avLst/>
          </a:prstGeom>
          <a:solidFill>
            <a:srgbClr val="EDA29B">
              <a:alpha val="5978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100">
                <a:latin typeface="Roboto"/>
                <a:ea typeface="Roboto"/>
                <a:cs typeface="Roboto"/>
                <a:sym typeface="Roboto"/>
              </a:rPr>
              <a:t>Después de realizar el cuadro resumen con todo lo que aprendiste de esta dos grandes creencias, para ilustrar tu artìculo, realiza un signo que represente a las creencias griegas y otro al Cristianismo, considerando su gran aporte para la sociedad.</a:t>
            </a:r>
            <a:endParaRPr sz="1100">
              <a:latin typeface="Roboto"/>
              <a:ea typeface="Roboto"/>
              <a:cs typeface="Roboto"/>
              <a:sym typeface="Roboto"/>
            </a:endParaRPr>
          </a:p>
        </p:txBody>
      </p:sp>
      <p:sp>
        <p:nvSpPr>
          <p:cNvPr id="510" name="Google Shape;510;p49"/>
          <p:cNvSpPr/>
          <p:nvPr/>
        </p:nvSpPr>
        <p:spPr>
          <a:xfrm>
            <a:off x="4105275" y="4547125"/>
            <a:ext cx="3183900" cy="538800"/>
          </a:xfrm>
          <a:prstGeom prst="wedgeEllipseCallout">
            <a:avLst>
              <a:gd name="adj1" fmla="val 71220"/>
              <a:gd name="adj2" fmla="val -6553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9"/>
          <p:cNvSpPr txBox="1"/>
          <p:nvPr/>
        </p:nvSpPr>
        <p:spPr>
          <a:xfrm>
            <a:off x="4077850" y="4528650"/>
            <a:ext cx="3309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1200" b="1">
                <a:solidFill>
                  <a:srgbClr val="0000FF"/>
                </a:solidFill>
                <a:latin typeface="Comic Sans MS"/>
                <a:ea typeface="Comic Sans MS"/>
                <a:cs typeface="Comic Sans MS"/>
                <a:sym typeface="Comic Sans MS"/>
              </a:rPr>
              <a:t>Envía tu trabajo completo a p.valenzuela@colegioarrupe.cl</a:t>
            </a:r>
            <a:endParaRPr sz="1200" b="1">
              <a:solidFill>
                <a:srgbClr val="0000FF"/>
              </a:solidFill>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0"/>
          <p:cNvSpPr txBox="1"/>
          <p:nvPr/>
        </p:nvSpPr>
        <p:spPr>
          <a:xfrm>
            <a:off x="2028825" y="155525"/>
            <a:ext cx="2995500" cy="492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s-419" sz="2000" b="1">
                <a:solidFill>
                  <a:srgbClr val="FF3E77"/>
                </a:solidFill>
                <a:latin typeface="Roboto"/>
                <a:ea typeface="Roboto"/>
                <a:cs typeface="Roboto"/>
                <a:sym typeface="Roboto"/>
              </a:rPr>
              <a:t>PAUTA DE EVALUACIÓN </a:t>
            </a:r>
            <a:endParaRPr sz="2000" b="1">
              <a:solidFill>
                <a:srgbClr val="FF3E77"/>
              </a:solidFill>
              <a:latin typeface="Calibri"/>
              <a:ea typeface="Calibri"/>
              <a:cs typeface="Calibri"/>
              <a:sym typeface="Calibri"/>
            </a:endParaRPr>
          </a:p>
        </p:txBody>
      </p:sp>
      <p:graphicFrame>
        <p:nvGraphicFramePr>
          <p:cNvPr id="517" name="Google Shape;517;p50"/>
          <p:cNvGraphicFramePr/>
          <p:nvPr/>
        </p:nvGraphicFramePr>
        <p:xfrm>
          <a:off x="57525" y="648131"/>
          <a:ext cx="3000000" cy="3000000"/>
        </p:xfrm>
        <a:graphic>
          <a:graphicData uri="http://schemas.openxmlformats.org/drawingml/2006/table">
            <a:tbl>
              <a:tblPr>
                <a:noFill/>
                <a:tableStyleId>{4AEED366-41AE-4A12-8161-D9BCBA3A5523}</a:tableStyleId>
              </a:tblPr>
              <a:tblGrid>
                <a:gridCol w="1835925">
                  <a:extLst>
                    <a:ext uri="{9D8B030D-6E8A-4147-A177-3AD203B41FA5}">
                      <a16:colId xmlns:a16="http://schemas.microsoft.com/office/drawing/2014/main" val="20000"/>
                    </a:ext>
                  </a:extLst>
                </a:gridCol>
                <a:gridCol w="1798250">
                  <a:extLst>
                    <a:ext uri="{9D8B030D-6E8A-4147-A177-3AD203B41FA5}">
                      <a16:colId xmlns:a16="http://schemas.microsoft.com/office/drawing/2014/main" val="20001"/>
                    </a:ext>
                  </a:extLst>
                </a:gridCol>
                <a:gridCol w="1798250">
                  <a:extLst>
                    <a:ext uri="{9D8B030D-6E8A-4147-A177-3AD203B41FA5}">
                      <a16:colId xmlns:a16="http://schemas.microsoft.com/office/drawing/2014/main" val="20002"/>
                    </a:ext>
                  </a:extLst>
                </a:gridCol>
                <a:gridCol w="1798250">
                  <a:extLst>
                    <a:ext uri="{9D8B030D-6E8A-4147-A177-3AD203B41FA5}">
                      <a16:colId xmlns:a16="http://schemas.microsoft.com/office/drawing/2014/main" val="20003"/>
                    </a:ext>
                  </a:extLst>
                </a:gridCol>
                <a:gridCol w="1798250">
                  <a:extLst>
                    <a:ext uri="{9D8B030D-6E8A-4147-A177-3AD203B41FA5}">
                      <a16:colId xmlns:a16="http://schemas.microsoft.com/office/drawing/2014/main" val="20004"/>
                    </a:ext>
                  </a:extLst>
                </a:gridCol>
              </a:tblGrid>
              <a:tr h="100000">
                <a:tc gridSpan="5">
                  <a:txBody>
                    <a:bodyPr/>
                    <a:lstStyle/>
                    <a:p>
                      <a:pPr marL="0" lvl="0" indent="0" algn="ctr" rtl="0">
                        <a:lnSpc>
                          <a:spcPct val="115000"/>
                        </a:lnSpc>
                        <a:spcBef>
                          <a:spcPts val="0"/>
                        </a:spcBef>
                        <a:spcAft>
                          <a:spcPts val="0"/>
                        </a:spcAft>
                        <a:buNone/>
                      </a:pPr>
                      <a:r>
                        <a:rPr lang="es-419" sz="900" b="1">
                          <a:latin typeface="Roboto"/>
                          <a:ea typeface="Roboto"/>
                          <a:cs typeface="Roboto"/>
                          <a:sym typeface="Roboto"/>
                        </a:rPr>
                        <a:t>ASPECTOS GENERALES</a:t>
                      </a:r>
                      <a:endParaRPr sz="9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FF"/>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190425">
                <a:tc>
                  <a:txBody>
                    <a:bodyPr/>
                    <a:lstStyle/>
                    <a:p>
                      <a:pPr marL="0" lvl="0" indent="0" algn="l" rtl="0">
                        <a:lnSpc>
                          <a:spcPct val="115000"/>
                        </a:lnSpc>
                        <a:spcBef>
                          <a:spcPts val="0"/>
                        </a:spcBef>
                        <a:spcAft>
                          <a:spcPts val="0"/>
                        </a:spcAft>
                        <a:buNone/>
                      </a:pPr>
                      <a:r>
                        <a:rPr lang="es-419" sz="1000" b="1">
                          <a:latin typeface="Roboto"/>
                          <a:ea typeface="Roboto"/>
                          <a:cs typeface="Roboto"/>
                          <a:sym typeface="Roboto"/>
                        </a:rPr>
                        <a:t>Indicadores. El / La estudiante:</a:t>
                      </a:r>
                      <a:endParaRPr sz="10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s-419" sz="1000" b="1">
                          <a:latin typeface="Roboto"/>
                          <a:ea typeface="Roboto"/>
                          <a:cs typeface="Roboto"/>
                          <a:sym typeface="Roboto"/>
                        </a:rPr>
                        <a:t>Excelente (4P)</a:t>
                      </a:r>
                      <a:endParaRPr sz="1000" b="1">
                        <a:latin typeface="Roboto"/>
                        <a:ea typeface="Roboto"/>
                        <a:cs typeface="Roboto"/>
                        <a:sym typeface="Robo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s-419" sz="1000" b="1">
                          <a:latin typeface="Roboto"/>
                          <a:ea typeface="Roboto"/>
                          <a:cs typeface="Roboto"/>
                          <a:sym typeface="Roboto"/>
                        </a:rPr>
                        <a:t>Satisfactorio (3P)</a:t>
                      </a:r>
                      <a:endParaRPr sz="1000" b="1">
                        <a:latin typeface="Roboto"/>
                        <a:ea typeface="Roboto"/>
                        <a:cs typeface="Roboto"/>
                        <a:sym typeface="Robo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s-419" sz="1000" b="1">
                          <a:latin typeface="Roboto"/>
                          <a:ea typeface="Roboto"/>
                          <a:cs typeface="Roboto"/>
                          <a:sym typeface="Roboto"/>
                        </a:rPr>
                        <a:t>Puede Mejorar (2P)</a:t>
                      </a:r>
                      <a:endParaRPr sz="1000" b="1">
                        <a:latin typeface="Roboto"/>
                        <a:ea typeface="Roboto"/>
                        <a:cs typeface="Roboto"/>
                        <a:sym typeface="Robo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s-419" sz="1000" b="1">
                          <a:latin typeface="Roboto"/>
                          <a:ea typeface="Roboto"/>
                          <a:cs typeface="Roboto"/>
                          <a:sym typeface="Roboto"/>
                        </a:rPr>
                        <a:t>No Observado (0P)</a:t>
                      </a:r>
                      <a:endParaRPr sz="1000" b="1">
                        <a:latin typeface="Roboto"/>
                        <a:ea typeface="Roboto"/>
                        <a:cs typeface="Roboto"/>
                        <a:sym typeface="Robo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1080950">
                <a:tc>
                  <a:txBody>
                    <a:bodyPr/>
                    <a:lstStyle/>
                    <a:p>
                      <a:pPr marL="0" lvl="0" indent="0" algn="just" rtl="0">
                        <a:spcBef>
                          <a:spcPts val="0"/>
                        </a:spcBef>
                        <a:spcAft>
                          <a:spcPts val="0"/>
                        </a:spcAft>
                        <a:buNone/>
                      </a:pPr>
                      <a:r>
                        <a:rPr lang="es-419" sz="1000">
                          <a:latin typeface="Roboto"/>
                          <a:ea typeface="Roboto"/>
                          <a:cs typeface="Roboto"/>
                          <a:sym typeface="Roboto"/>
                        </a:rPr>
                        <a:t>El o la estudiante entrega las actividades a su profesor/a y respeta el plazo de entrega.</a:t>
                      </a: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Identifica completamente (nombre, apellido, curso y asignatura), ya sea para entregar sus trabajos y/o resolver dudas</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Desarrolla la actividad propuesta y la entrega en el plazo estipulado. Se identifica con:</a:t>
                      </a:r>
                      <a:endParaRPr sz="1000">
                        <a:latin typeface="Roboto"/>
                        <a:ea typeface="Roboto"/>
                        <a:cs typeface="Roboto"/>
                        <a:sym typeface="Roboto"/>
                      </a:endParaRPr>
                    </a:p>
                    <a:p>
                      <a:pPr marL="457200" lvl="0" indent="-292100" algn="just" rtl="0">
                        <a:spcBef>
                          <a:spcPts val="0"/>
                        </a:spcBef>
                        <a:spcAft>
                          <a:spcPts val="0"/>
                        </a:spcAft>
                        <a:buSzPts val="1000"/>
                        <a:buFont typeface="Roboto"/>
                        <a:buAutoNum type="arabicPeriod"/>
                      </a:pPr>
                      <a:r>
                        <a:rPr lang="es-419" sz="1000">
                          <a:latin typeface="Roboto"/>
                          <a:ea typeface="Roboto"/>
                          <a:cs typeface="Roboto"/>
                          <a:sym typeface="Roboto"/>
                        </a:rPr>
                        <a:t>Nombre</a:t>
                      </a:r>
                      <a:endParaRPr sz="1000">
                        <a:latin typeface="Roboto"/>
                        <a:ea typeface="Roboto"/>
                        <a:cs typeface="Roboto"/>
                        <a:sym typeface="Roboto"/>
                      </a:endParaRPr>
                    </a:p>
                    <a:p>
                      <a:pPr marL="457200" lvl="0" indent="-292100" algn="just" rtl="0">
                        <a:spcBef>
                          <a:spcPts val="0"/>
                        </a:spcBef>
                        <a:spcAft>
                          <a:spcPts val="0"/>
                        </a:spcAft>
                        <a:buSzPts val="1000"/>
                        <a:buFont typeface="Roboto"/>
                        <a:buAutoNum type="arabicPeriod"/>
                      </a:pPr>
                      <a:r>
                        <a:rPr lang="es-419" sz="1000">
                          <a:latin typeface="Roboto"/>
                          <a:ea typeface="Roboto"/>
                          <a:cs typeface="Roboto"/>
                          <a:sym typeface="Roboto"/>
                        </a:rPr>
                        <a:t>Apellido</a:t>
                      </a:r>
                      <a:endParaRPr sz="1000">
                        <a:latin typeface="Roboto"/>
                        <a:ea typeface="Roboto"/>
                        <a:cs typeface="Roboto"/>
                        <a:sym typeface="Roboto"/>
                      </a:endParaRPr>
                    </a:p>
                    <a:p>
                      <a:pPr marL="457200" lvl="0" indent="-292100" algn="just" rtl="0">
                        <a:spcBef>
                          <a:spcPts val="0"/>
                        </a:spcBef>
                        <a:spcAft>
                          <a:spcPts val="0"/>
                        </a:spcAft>
                        <a:buSzPts val="1000"/>
                        <a:buFont typeface="Roboto"/>
                        <a:buAutoNum type="arabicPeriod"/>
                      </a:pPr>
                      <a:r>
                        <a:rPr lang="es-419" sz="1000">
                          <a:latin typeface="Roboto"/>
                          <a:ea typeface="Roboto"/>
                          <a:cs typeface="Roboto"/>
                          <a:sym typeface="Roboto"/>
                        </a:rPr>
                        <a:t>Curso</a:t>
                      </a:r>
                      <a:endParaRPr sz="1000">
                        <a:latin typeface="Roboto"/>
                        <a:ea typeface="Roboto"/>
                        <a:cs typeface="Roboto"/>
                        <a:sym typeface="Roboto"/>
                      </a:endParaRPr>
                    </a:p>
                    <a:p>
                      <a:pPr marL="457200" lvl="0" indent="-292100" algn="just" rtl="0">
                        <a:spcBef>
                          <a:spcPts val="0"/>
                        </a:spcBef>
                        <a:spcAft>
                          <a:spcPts val="0"/>
                        </a:spcAft>
                        <a:buSzPts val="1000"/>
                        <a:buFont typeface="Roboto"/>
                        <a:buAutoNum type="arabicPeriod"/>
                      </a:pPr>
                      <a:r>
                        <a:rPr lang="es-419" sz="1000">
                          <a:latin typeface="Roboto"/>
                          <a:ea typeface="Roboto"/>
                          <a:cs typeface="Roboto"/>
                          <a:sym typeface="Roboto"/>
                        </a:rPr>
                        <a:t>Asignatura</a:t>
                      </a:r>
                      <a:endParaRPr sz="1000">
                        <a:latin typeface="Roboto"/>
                        <a:ea typeface="Roboto"/>
                        <a:cs typeface="Roboto"/>
                        <a:sym typeface="Roboto"/>
                      </a:endParaRPr>
                    </a:p>
                    <a:p>
                      <a:pPr marL="457200" lvl="0" indent="-292100" algn="just" rtl="0">
                        <a:spcBef>
                          <a:spcPts val="0"/>
                        </a:spcBef>
                        <a:spcAft>
                          <a:spcPts val="0"/>
                        </a:spcAft>
                        <a:buSzPts val="1000"/>
                        <a:buFont typeface="Roboto"/>
                        <a:buAutoNum type="arabicPeriod"/>
                      </a:pPr>
                      <a:r>
                        <a:rPr lang="es-419" sz="1000">
                          <a:latin typeface="Roboto"/>
                          <a:ea typeface="Roboto"/>
                          <a:cs typeface="Roboto"/>
                          <a:sym typeface="Roboto"/>
                        </a:rPr>
                        <a:t>Número de trabajo</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solidFill>
                            <a:srgbClr val="000000"/>
                          </a:solidFill>
                          <a:latin typeface="Roboto"/>
                          <a:ea typeface="Roboto"/>
                          <a:cs typeface="Roboto"/>
                          <a:sym typeface="Roboto"/>
                        </a:rPr>
                        <a:t>Desarrolla la actividad propuesta, pero la entrega hasta 7 días después del plazo estipulado.</a:t>
                      </a:r>
                      <a:endParaRPr sz="1000">
                        <a:solidFill>
                          <a:srgbClr val="000000"/>
                        </a:solidFill>
                        <a:latin typeface="Roboto"/>
                        <a:ea typeface="Roboto"/>
                        <a:cs typeface="Roboto"/>
                        <a:sym typeface="Roboto"/>
                      </a:endParaRPr>
                    </a:p>
                    <a:p>
                      <a:pPr marL="0" lvl="0" indent="0" algn="just" rtl="0">
                        <a:spcBef>
                          <a:spcPts val="0"/>
                        </a:spcBef>
                        <a:spcAft>
                          <a:spcPts val="0"/>
                        </a:spcAft>
                        <a:buNone/>
                      </a:pPr>
                      <a:r>
                        <a:rPr lang="es-419" sz="1000">
                          <a:solidFill>
                            <a:srgbClr val="000000"/>
                          </a:solidFill>
                          <a:latin typeface="Roboto"/>
                          <a:ea typeface="Roboto"/>
                          <a:cs typeface="Roboto"/>
                          <a:sym typeface="Roboto"/>
                        </a:rPr>
                        <a:t>Logra entre 3 y 4 características antes mencionadas.</a:t>
                      </a:r>
                      <a:endParaRPr sz="1000">
                        <a:solidFill>
                          <a:srgbClr val="000000"/>
                        </a:solidFill>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Desarrolla la actividad propuesta, pero la entrega con más de 7 días de retraso.</a:t>
                      </a: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logra menos de 3 características antes mencionadas.</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No hace entrega de las actividades</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34225">
                <a:tc>
                  <a:txBody>
                    <a:bodyPr/>
                    <a:lstStyle/>
                    <a:p>
                      <a:pPr marL="0" lvl="0" indent="0" algn="just" rtl="0">
                        <a:spcBef>
                          <a:spcPts val="0"/>
                        </a:spcBef>
                        <a:spcAft>
                          <a:spcPts val="0"/>
                        </a:spcAft>
                        <a:buNone/>
                      </a:pPr>
                      <a:r>
                        <a:rPr lang="es-419" sz="1000">
                          <a:latin typeface="Roboto"/>
                          <a:ea typeface="Roboto"/>
                          <a:cs typeface="Roboto"/>
                          <a:sym typeface="Roboto"/>
                        </a:rPr>
                        <a:t>El o la estudiante entrega evidencia completa de acuerdo a las instrucciones entregadas por los docentes. desarrolla trabajo original y ordenado</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Entrega todas las evidencias solicitadas, siguiendo las instrucciones del profesor. desarrolla y entrega un trabajo original y ordenado.</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solidFill>
                            <a:schemeClr val="dk1"/>
                          </a:solidFill>
                          <a:latin typeface="Roboto"/>
                          <a:ea typeface="Roboto"/>
                          <a:cs typeface="Roboto"/>
                          <a:sym typeface="Roboto"/>
                        </a:rPr>
                        <a:t>Entrega algunas evidencias solicitadas, sigue parcialmente instrucciones dadas por el profesor. desarrolla y entrega su trabajo, contemplando una de las características mencionadas</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Entrega alguna evidencia, sin seguir instrucciones dadas por el profesor. No contempla ninguna de las características mencionadas. </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No hace entrega de las actividades</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029575">
                <a:tc>
                  <a:txBody>
                    <a:bodyPr/>
                    <a:lstStyle/>
                    <a:p>
                      <a:pPr marL="0" lvl="0" indent="0" algn="just" rtl="0">
                        <a:spcBef>
                          <a:spcPts val="0"/>
                        </a:spcBef>
                        <a:spcAft>
                          <a:spcPts val="0"/>
                        </a:spcAft>
                        <a:buNone/>
                      </a:pPr>
                      <a:r>
                        <a:rPr lang="es-419" sz="1000">
                          <a:latin typeface="Roboto"/>
                          <a:ea typeface="Roboto"/>
                          <a:cs typeface="Roboto"/>
                          <a:sym typeface="Roboto"/>
                        </a:rPr>
                        <a:t>El o la estudiante desarrolla sus respuestas cuidando el uso de las reglas ortográficas (literal y acentual). Utiliza letra legible.</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Presenta un máximo de cinco faltas de ortografía (literal y acentual). Letra legible.</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Presenta entre 6 y 10 faltas de ortografía (literal y acentual). Letra poco legible</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Presenta 10 o más faltas de ortografía (literal y acentual). Letra ilegible</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No hace entrega de las actividades</a:t>
                      </a:r>
                      <a:endParaRPr sz="10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518" name="Google Shape;518;p50"/>
          <p:cNvSpPr/>
          <p:nvPr/>
        </p:nvSpPr>
        <p:spPr>
          <a:xfrm>
            <a:off x="5109650" y="0"/>
            <a:ext cx="3113154" cy="767016"/>
          </a:xfrm>
          <a:prstGeom prst="irregularSeal2">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a:latin typeface="Roboto"/>
                <a:ea typeface="Roboto"/>
                <a:cs typeface="Roboto"/>
                <a:sym typeface="Roboto"/>
              </a:rPr>
              <a:t>El trabajo tiene un total de 100 puntos</a:t>
            </a:r>
            <a:endParaRPr sz="120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1"/>
          <p:cNvSpPr txBox="1"/>
          <p:nvPr/>
        </p:nvSpPr>
        <p:spPr>
          <a:xfrm>
            <a:off x="2230925" y="1561650"/>
            <a:ext cx="41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24" name="Google Shape;524;p5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444500" algn="just" rtl="0">
              <a:lnSpc>
                <a:spcPct val="115000"/>
              </a:lnSpc>
              <a:spcBef>
                <a:spcPts val="1200"/>
              </a:spcBef>
              <a:spcAft>
                <a:spcPts val="0"/>
              </a:spcAft>
              <a:buNone/>
            </a:pPr>
            <a:r>
              <a:rPr lang="es-419" sz="1100">
                <a:latin typeface="Calibri"/>
                <a:ea typeface="Calibri"/>
                <a:cs typeface="Calibri"/>
                <a:sym typeface="Calibri"/>
              </a:rPr>
              <a:t> </a:t>
            </a:r>
            <a:endParaRPr sz="1100">
              <a:latin typeface="Calibri"/>
              <a:ea typeface="Calibri"/>
              <a:cs typeface="Calibri"/>
              <a:sym typeface="Calibri"/>
            </a:endParaRPr>
          </a:p>
          <a:p>
            <a:pPr marL="0" lvl="0" indent="444500" algn="just" rtl="0">
              <a:lnSpc>
                <a:spcPct val="115000"/>
              </a:lnSpc>
              <a:spcBef>
                <a:spcPts val="1200"/>
              </a:spcBef>
              <a:spcAft>
                <a:spcPts val="1200"/>
              </a:spcAft>
              <a:buNone/>
            </a:pPr>
            <a:r>
              <a:rPr lang="es-419" sz="1100">
                <a:latin typeface="Calibri"/>
                <a:ea typeface="Calibri"/>
                <a:cs typeface="Calibri"/>
                <a:sym typeface="Calibri"/>
              </a:rPr>
              <a:t> </a:t>
            </a:r>
            <a:endParaRPr sz="1100">
              <a:latin typeface="Calibri"/>
              <a:ea typeface="Calibri"/>
              <a:cs typeface="Calibri"/>
              <a:sym typeface="Calibri"/>
            </a:endParaRPr>
          </a:p>
        </p:txBody>
      </p:sp>
      <p:sp>
        <p:nvSpPr>
          <p:cNvPr id="525" name="Google Shape;525;p51"/>
          <p:cNvSpPr txBox="1"/>
          <p:nvPr/>
        </p:nvSpPr>
        <p:spPr>
          <a:xfrm>
            <a:off x="157925" y="153900"/>
            <a:ext cx="88833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Roboto"/>
                <a:ea typeface="Roboto"/>
                <a:cs typeface="Roboto"/>
                <a:sym typeface="Roboto"/>
              </a:rPr>
              <a:t>Historia</a:t>
            </a:r>
            <a:endParaRPr b="1">
              <a:latin typeface="Roboto"/>
              <a:ea typeface="Roboto"/>
              <a:cs typeface="Roboto"/>
              <a:sym typeface="Roboto"/>
            </a:endParaRPr>
          </a:p>
        </p:txBody>
      </p:sp>
      <p:graphicFrame>
        <p:nvGraphicFramePr>
          <p:cNvPr id="526" name="Google Shape;526;p51"/>
          <p:cNvGraphicFramePr/>
          <p:nvPr/>
        </p:nvGraphicFramePr>
        <p:xfrm>
          <a:off x="102875" y="554100"/>
          <a:ext cx="3000000" cy="3000000"/>
        </p:xfrm>
        <a:graphic>
          <a:graphicData uri="http://schemas.openxmlformats.org/drawingml/2006/table">
            <a:tbl>
              <a:tblPr>
                <a:noFill/>
                <a:tableStyleId>{90E5FDC3-1344-41C1-AF3D-BF4B4ADD9981}</a:tableStyleId>
              </a:tblPr>
              <a:tblGrid>
                <a:gridCol w="2258500">
                  <a:extLst>
                    <a:ext uri="{9D8B030D-6E8A-4147-A177-3AD203B41FA5}">
                      <a16:colId xmlns:a16="http://schemas.microsoft.com/office/drawing/2014/main" val="20000"/>
                    </a:ext>
                  </a:extLst>
                </a:gridCol>
                <a:gridCol w="1607675">
                  <a:extLst>
                    <a:ext uri="{9D8B030D-6E8A-4147-A177-3AD203B41FA5}">
                      <a16:colId xmlns:a16="http://schemas.microsoft.com/office/drawing/2014/main" val="20001"/>
                    </a:ext>
                  </a:extLst>
                </a:gridCol>
                <a:gridCol w="2121000">
                  <a:extLst>
                    <a:ext uri="{9D8B030D-6E8A-4147-A177-3AD203B41FA5}">
                      <a16:colId xmlns:a16="http://schemas.microsoft.com/office/drawing/2014/main" val="20002"/>
                    </a:ext>
                  </a:extLst>
                </a:gridCol>
                <a:gridCol w="2111000">
                  <a:extLst>
                    <a:ext uri="{9D8B030D-6E8A-4147-A177-3AD203B41FA5}">
                      <a16:colId xmlns:a16="http://schemas.microsoft.com/office/drawing/2014/main" val="20003"/>
                    </a:ext>
                  </a:extLst>
                </a:gridCol>
                <a:gridCol w="840075">
                  <a:extLst>
                    <a:ext uri="{9D8B030D-6E8A-4147-A177-3AD203B41FA5}">
                      <a16:colId xmlns:a16="http://schemas.microsoft.com/office/drawing/2014/main" val="20004"/>
                    </a:ext>
                  </a:extLst>
                </a:gridCol>
              </a:tblGrid>
              <a:tr h="804475">
                <a:tc>
                  <a:txBody>
                    <a:bodyPr/>
                    <a:lstStyle/>
                    <a:p>
                      <a:pPr marL="0" lvl="0" indent="0" algn="just" rtl="0">
                        <a:spcBef>
                          <a:spcPts val="0"/>
                        </a:spcBef>
                        <a:spcAft>
                          <a:spcPts val="0"/>
                        </a:spcAft>
                        <a:buNone/>
                      </a:pPr>
                      <a:endParaRPr sz="1000" b="1">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El o +la estudiante  realiza los 5 pasos solicitados cumpliendo la estructura de reportaje explicada. (Título, primer párrafo, segundo párrafo, cuadro comparativo y dibujo). Además</a:t>
                      </a:r>
                      <a:r>
                        <a:rPr lang="es-419" sz="1000">
                          <a:solidFill>
                            <a:schemeClr val="dk1"/>
                          </a:solidFill>
                          <a:latin typeface="Roboto"/>
                          <a:ea typeface="Roboto"/>
                          <a:cs typeface="Roboto"/>
                          <a:sym typeface="Roboto"/>
                        </a:rPr>
                        <a:t>, crean cuadro comparativo de la democracia ateniense y actual dando dos características distintas de cada una y complementa su reportaje dibujando mapa o imagen de la cultura griega.</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Realiza 5 de los pasos solicitados del reportaje. Además, </a:t>
                      </a:r>
                      <a:r>
                        <a:rPr lang="es-419" sz="1000">
                          <a:solidFill>
                            <a:schemeClr val="dk1"/>
                          </a:solidFill>
                          <a:latin typeface="Roboto"/>
                          <a:ea typeface="Roboto"/>
                          <a:cs typeface="Roboto"/>
                          <a:sym typeface="Roboto"/>
                        </a:rPr>
                        <a:t>crea cuadro comparativo de la democracia ateniense y actual dando dos características distintas de cada una, dibujando mapa o imagen correspondiente.</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Realiza 4 o 3 de los pasos solicitados del reportaje. Además, </a:t>
                      </a:r>
                      <a:r>
                        <a:rPr lang="es-419" sz="1000">
                          <a:solidFill>
                            <a:schemeClr val="dk1"/>
                          </a:solidFill>
                          <a:latin typeface="Roboto"/>
                          <a:ea typeface="Roboto"/>
                          <a:cs typeface="Roboto"/>
                          <a:sym typeface="Roboto"/>
                        </a:rPr>
                        <a:t>crean cuadro comparativo pero solo dan una característica de cada una de las democracias y además dibuja. O estudiantes crean cuadro comparativo completo pero sin dibujo.</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Realiza 2 o 1 de los pasos solicitados del reportaje. Ademá</a:t>
                      </a:r>
                      <a:r>
                        <a:rPr lang="es-419" sz="1000">
                          <a:solidFill>
                            <a:schemeClr val="dk1"/>
                          </a:solidFill>
                          <a:latin typeface="Roboto"/>
                          <a:ea typeface="Roboto"/>
                          <a:cs typeface="Roboto"/>
                          <a:sym typeface="Roboto"/>
                        </a:rPr>
                        <a:t>s, realiza cuadro comparativo incompleto dando 1 característica de solo un tipo de democracia y sin dibujo.</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Estudiantes no realizan actividad.</a:t>
                      </a:r>
                      <a:endParaRPr sz="1000">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0"/>
                  </a:ext>
                </a:extLst>
              </a:tr>
              <a:tr h="1752575">
                <a:tc>
                  <a:txBody>
                    <a:bodyPr/>
                    <a:lstStyle/>
                    <a:p>
                      <a:pPr marL="0" lvl="0" indent="0" algn="just" rtl="0">
                        <a:spcBef>
                          <a:spcPts val="0"/>
                        </a:spcBef>
                        <a:spcAft>
                          <a:spcPts val="0"/>
                        </a:spcAft>
                        <a:buNone/>
                      </a:pPr>
                      <a:r>
                        <a:rPr lang="es-419" sz="1000">
                          <a:solidFill>
                            <a:schemeClr val="dk1"/>
                          </a:solidFill>
                          <a:latin typeface="Roboto"/>
                          <a:ea typeface="Roboto"/>
                          <a:cs typeface="Roboto"/>
                          <a:sym typeface="Roboto"/>
                        </a:rPr>
                        <a:t>El o la estudiante </a:t>
                      </a:r>
                      <a:r>
                        <a:rPr lang="es-419" sz="1000">
                          <a:latin typeface="Roboto"/>
                          <a:ea typeface="Roboto"/>
                          <a:cs typeface="Roboto"/>
                          <a:sym typeface="Roboto"/>
                        </a:rPr>
                        <a:t>logra responder la pregunta inicial del trabajo usando las fuentes presentadas, relacionando la importancia de la Democracia en el pasado con el presente. Además, logra responder las 3 preguntas relacionadas a la geografía griega, justificando su respuesta en caso correspondiente.</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Responde la pregunta inicial del trabajo justificando con la información entregada. Además, responde las 3 preguntas relacionadas con la geografía de manera completa y correcta.</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Responde la pregunta inicial justificando con la información entregada. Pero solo responde 2 o 1 respuesta de geografía o responde las 3 sin justificar o de forma incorrecta.</a:t>
                      </a: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Responde 3 preguntas de geografía de forma correcta, pero no justifica la pregunta inicial y está incompleta.</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Responde de manera incorrecta e incompleta la pregunta inicial del trabajo y además las 3 preguntas relacionadas con geografía.</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just" rtl="0">
                        <a:spcBef>
                          <a:spcPts val="0"/>
                        </a:spcBef>
                        <a:spcAft>
                          <a:spcPts val="0"/>
                        </a:spcAft>
                        <a:buNone/>
                      </a:pPr>
                      <a:r>
                        <a:rPr lang="es-419" sz="1000">
                          <a:latin typeface="Roboto"/>
                          <a:ea typeface="Roboto"/>
                          <a:cs typeface="Roboto"/>
                          <a:sym typeface="Roboto"/>
                        </a:rPr>
                        <a:t>Estudiantes no realizan actividad.</a:t>
                      </a:r>
                      <a:endParaRPr sz="1000">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2"/>
          <p:cNvSpPr txBox="1"/>
          <p:nvPr/>
        </p:nvSpPr>
        <p:spPr>
          <a:xfrm>
            <a:off x="2230925" y="1561650"/>
            <a:ext cx="41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32" name="Google Shape;532;p52"/>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444500" algn="just" rtl="0">
              <a:lnSpc>
                <a:spcPct val="115000"/>
              </a:lnSpc>
              <a:spcBef>
                <a:spcPts val="1200"/>
              </a:spcBef>
              <a:spcAft>
                <a:spcPts val="0"/>
              </a:spcAft>
              <a:buNone/>
            </a:pPr>
            <a:r>
              <a:rPr lang="es-419" sz="1100">
                <a:latin typeface="Calibri"/>
                <a:ea typeface="Calibri"/>
                <a:cs typeface="Calibri"/>
                <a:sym typeface="Calibri"/>
              </a:rPr>
              <a:t> </a:t>
            </a:r>
            <a:endParaRPr sz="1100">
              <a:latin typeface="Calibri"/>
              <a:ea typeface="Calibri"/>
              <a:cs typeface="Calibri"/>
              <a:sym typeface="Calibri"/>
            </a:endParaRPr>
          </a:p>
          <a:p>
            <a:pPr marL="0" lvl="0" indent="444500" algn="just" rtl="0">
              <a:lnSpc>
                <a:spcPct val="115000"/>
              </a:lnSpc>
              <a:spcBef>
                <a:spcPts val="1200"/>
              </a:spcBef>
              <a:spcAft>
                <a:spcPts val="1200"/>
              </a:spcAft>
              <a:buNone/>
            </a:pPr>
            <a:r>
              <a:rPr lang="es-419" sz="1100">
                <a:latin typeface="Calibri"/>
                <a:ea typeface="Calibri"/>
                <a:cs typeface="Calibri"/>
                <a:sym typeface="Calibri"/>
              </a:rPr>
              <a:t> </a:t>
            </a:r>
            <a:endParaRPr sz="1100">
              <a:latin typeface="Calibri"/>
              <a:ea typeface="Calibri"/>
              <a:cs typeface="Calibri"/>
              <a:sym typeface="Calibri"/>
            </a:endParaRPr>
          </a:p>
        </p:txBody>
      </p:sp>
      <p:graphicFrame>
        <p:nvGraphicFramePr>
          <p:cNvPr id="533" name="Google Shape;533;p52"/>
          <p:cNvGraphicFramePr/>
          <p:nvPr/>
        </p:nvGraphicFramePr>
        <p:xfrm>
          <a:off x="363125" y="624680"/>
          <a:ext cx="3000000" cy="3000000"/>
        </p:xfrm>
        <a:graphic>
          <a:graphicData uri="http://schemas.openxmlformats.org/drawingml/2006/table">
            <a:tbl>
              <a:tblPr>
                <a:noFill/>
                <a:tableStyleId>{90E5FDC3-1344-41C1-AF3D-BF4B4ADD9981}</a:tableStyleId>
              </a:tblPr>
              <a:tblGrid>
                <a:gridCol w="1725400">
                  <a:extLst>
                    <a:ext uri="{9D8B030D-6E8A-4147-A177-3AD203B41FA5}">
                      <a16:colId xmlns:a16="http://schemas.microsoft.com/office/drawing/2014/main" val="20000"/>
                    </a:ext>
                  </a:extLst>
                </a:gridCol>
                <a:gridCol w="1725400">
                  <a:extLst>
                    <a:ext uri="{9D8B030D-6E8A-4147-A177-3AD203B41FA5}">
                      <a16:colId xmlns:a16="http://schemas.microsoft.com/office/drawing/2014/main" val="20001"/>
                    </a:ext>
                  </a:extLst>
                </a:gridCol>
                <a:gridCol w="1725400">
                  <a:extLst>
                    <a:ext uri="{9D8B030D-6E8A-4147-A177-3AD203B41FA5}">
                      <a16:colId xmlns:a16="http://schemas.microsoft.com/office/drawing/2014/main" val="20002"/>
                    </a:ext>
                  </a:extLst>
                </a:gridCol>
                <a:gridCol w="1725400">
                  <a:extLst>
                    <a:ext uri="{9D8B030D-6E8A-4147-A177-3AD203B41FA5}">
                      <a16:colId xmlns:a16="http://schemas.microsoft.com/office/drawing/2014/main" val="20003"/>
                    </a:ext>
                  </a:extLst>
                </a:gridCol>
                <a:gridCol w="1879275">
                  <a:extLst>
                    <a:ext uri="{9D8B030D-6E8A-4147-A177-3AD203B41FA5}">
                      <a16:colId xmlns:a16="http://schemas.microsoft.com/office/drawing/2014/main" val="20004"/>
                    </a:ext>
                  </a:extLst>
                </a:gridCol>
              </a:tblGrid>
              <a:tr h="1348550">
                <a:tc>
                  <a:txBody>
                    <a:bodyPr/>
                    <a:lstStyle/>
                    <a:p>
                      <a:pPr marL="0" lvl="0" indent="0" algn="l" rtl="0">
                        <a:spcBef>
                          <a:spcPts val="0"/>
                        </a:spcBef>
                        <a:spcAft>
                          <a:spcPts val="0"/>
                        </a:spcAft>
                        <a:buNone/>
                      </a:pPr>
                      <a:r>
                        <a:rPr lang="es-419" sz="1000">
                          <a:latin typeface="Roboto"/>
                          <a:ea typeface="Roboto"/>
                          <a:cs typeface="Roboto"/>
                          <a:sym typeface="Roboto"/>
                        </a:rPr>
                        <a:t>El o la estudiante selecciona manifestaciones visuales o temas como</a:t>
                      </a:r>
                      <a:endParaRPr sz="1000">
                        <a:latin typeface="Roboto"/>
                        <a:ea typeface="Roboto"/>
                        <a:cs typeface="Roboto"/>
                        <a:sym typeface="Roboto"/>
                      </a:endParaRPr>
                    </a:p>
                    <a:p>
                      <a:pPr marL="0" lvl="0" indent="0" algn="l" rtl="0">
                        <a:spcBef>
                          <a:spcPts val="0"/>
                        </a:spcBef>
                        <a:spcAft>
                          <a:spcPts val="0"/>
                        </a:spcAft>
                        <a:buNone/>
                      </a:pPr>
                      <a:r>
                        <a:rPr lang="es-419" sz="1000">
                          <a:latin typeface="Roboto"/>
                          <a:ea typeface="Roboto"/>
                          <a:cs typeface="Roboto"/>
                          <a:sym typeface="Roboto"/>
                        </a:rPr>
                        <a:t>referentes para el desarrollo de sus trabajos visuales.</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El o la estudiante selecciona una escultura griega y cumple con la secuencia de los pasos solicitados para la creación del pop up, demostrando prolijidad y orden en su creación</a:t>
                      </a:r>
                      <a:endParaRPr sz="1000">
                        <a:latin typeface="Roboto"/>
                        <a:ea typeface="Roboto"/>
                        <a:cs typeface="Roboto"/>
                        <a:sym typeface="Roboto"/>
                      </a:endParaRPr>
                    </a:p>
                    <a:p>
                      <a:pPr marL="45720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El o la estudiante cumple con la selección de obra y creación de pop up.</a:t>
                      </a:r>
                      <a:endParaRPr sz="1000">
                        <a:latin typeface="Roboto"/>
                        <a:ea typeface="Roboto"/>
                        <a:cs typeface="Roboto"/>
                        <a:sym typeface="Roboto"/>
                      </a:endParaRPr>
                    </a:p>
                    <a:p>
                      <a:pPr marL="457200" lvl="0" indent="0" algn="l" rtl="0">
                        <a:spcBef>
                          <a:spcPts val="0"/>
                        </a:spcBef>
                        <a:spcAft>
                          <a:spcPts val="0"/>
                        </a:spcAft>
                        <a:buNone/>
                      </a:pPr>
                      <a:endParaRPr sz="1000">
                        <a:latin typeface="Roboto"/>
                        <a:ea typeface="Roboto"/>
                        <a:cs typeface="Roboto"/>
                        <a:sym typeface="Roboto"/>
                      </a:endParaRPr>
                    </a:p>
                    <a:p>
                      <a:pPr marL="457200" lvl="0" indent="0" algn="l" rtl="0">
                        <a:spcBef>
                          <a:spcPts val="0"/>
                        </a:spcBef>
                        <a:spcAft>
                          <a:spcPts val="0"/>
                        </a:spcAft>
                        <a:buNone/>
                      </a:pPr>
                      <a:endParaRPr sz="1000">
                        <a:latin typeface="Roboto"/>
                        <a:ea typeface="Roboto"/>
                        <a:cs typeface="Roboto"/>
                        <a:sym typeface="Roboto"/>
                      </a:endParaRPr>
                    </a:p>
                    <a:p>
                      <a:pPr marL="457200" lvl="0" indent="0" algn="l" rtl="0">
                        <a:spcBef>
                          <a:spcPts val="0"/>
                        </a:spcBef>
                        <a:spcAft>
                          <a:spcPts val="0"/>
                        </a:spcAft>
                        <a:buNone/>
                      </a:pPr>
                      <a:endParaRPr sz="1000">
                        <a:latin typeface="Roboto"/>
                        <a:ea typeface="Roboto"/>
                        <a:cs typeface="Roboto"/>
                        <a:sym typeface="Roboto"/>
                      </a:endParaRPr>
                    </a:p>
                    <a:p>
                      <a:pPr marL="45720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El o la estudiante cumple vagamente con la selección de obra y/o el pop presenta dificultades.</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No se observa</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1386825">
                <a:tc>
                  <a:txBody>
                    <a:bodyPr/>
                    <a:lstStyle/>
                    <a:p>
                      <a:pPr marL="0" lvl="0" indent="0" algn="l" rtl="0">
                        <a:spcBef>
                          <a:spcPts val="0"/>
                        </a:spcBef>
                        <a:spcAft>
                          <a:spcPts val="0"/>
                        </a:spcAft>
                        <a:buClr>
                          <a:schemeClr val="dk1"/>
                        </a:buClr>
                        <a:buSzPts val="1100"/>
                        <a:buFont typeface="Arial"/>
                        <a:buNone/>
                      </a:pPr>
                      <a:r>
                        <a:rPr lang="es-419" sz="1000">
                          <a:solidFill>
                            <a:schemeClr val="dk1"/>
                          </a:solidFill>
                          <a:latin typeface="Roboto"/>
                          <a:ea typeface="Roboto"/>
                          <a:cs typeface="Roboto"/>
                          <a:sym typeface="Roboto"/>
                        </a:rPr>
                        <a:t>El o la estudiante crea trabajos visuales considerando los bocetos y la selección de materiales, herramientas y procedimientos</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El o la estudiante crea su pop up tanto como dibujo y ensamble en total congruencias con los pasos sugeridos, incluso agregando color u otra técnica.</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El o la estudiante crea el pop up, cumpliendo con el volumen.</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419" sz="1000">
                          <a:solidFill>
                            <a:schemeClr val="dk1"/>
                          </a:solidFill>
                          <a:latin typeface="Roboto"/>
                          <a:ea typeface="Roboto"/>
                          <a:cs typeface="Roboto"/>
                          <a:sym typeface="Roboto"/>
                        </a:rPr>
                        <a:t>El o la estudiante crea un trabajo visual carente de procedimiento y selección de materiales.</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No se observa</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sp>
        <p:nvSpPr>
          <p:cNvPr id="534" name="Google Shape;534;p52"/>
          <p:cNvSpPr txBox="1"/>
          <p:nvPr/>
        </p:nvSpPr>
        <p:spPr>
          <a:xfrm>
            <a:off x="363063" y="158175"/>
            <a:ext cx="8781000" cy="400200"/>
          </a:xfrm>
          <a:prstGeom prst="rect">
            <a:avLst/>
          </a:prstGeom>
          <a:solidFill>
            <a:srgbClr val="45818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Roboto"/>
                <a:ea typeface="Roboto"/>
                <a:cs typeface="Roboto"/>
                <a:sym typeface="Roboto"/>
              </a:rPr>
              <a:t>Arte</a:t>
            </a:r>
            <a:endParaRPr b="1">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3"/>
          <p:cNvSpPr txBox="1"/>
          <p:nvPr/>
        </p:nvSpPr>
        <p:spPr>
          <a:xfrm>
            <a:off x="2230925" y="1561650"/>
            <a:ext cx="41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40" name="Google Shape;540;p53"/>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444500" algn="just" rtl="0">
              <a:lnSpc>
                <a:spcPct val="115000"/>
              </a:lnSpc>
              <a:spcBef>
                <a:spcPts val="1200"/>
              </a:spcBef>
              <a:spcAft>
                <a:spcPts val="0"/>
              </a:spcAft>
              <a:buNone/>
            </a:pPr>
            <a:r>
              <a:rPr lang="es-419" sz="1100">
                <a:latin typeface="Calibri"/>
                <a:ea typeface="Calibri"/>
                <a:cs typeface="Calibri"/>
                <a:sym typeface="Calibri"/>
              </a:rPr>
              <a:t> </a:t>
            </a:r>
            <a:endParaRPr sz="1100">
              <a:latin typeface="Calibri"/>
              <a:ea typeface="Calibri"/>
              <a:cs typeface="Calibri"/>
              <a:sym typeface="Calibri"/>
            </a:endParaRPr>
          </a:p>
          <a:p>
            <a:pPr marL="0" lvl="0" indent="444500" algn="just" rtl="0">
              <a:lnSpc>
                <a:spcPct val="115000"/>
              </a:lnSpc>
              <a:spcBef>
                <a:spcPts val="1200"/>
              </a:spcBef>
              <a:spcAft>
                <a:spcPts val="1200"/>
              </a:spcAft>
              <a:buNone/>
            </a:pPr>
            <a:r>
              <a:rPr lang="es-419" sz="1100">
                <a:latin typeface="Calibri"/>
                <a:ea typeface="Calibri"/>
                <a:cs typeface="Calibri"/>
                <a:sym typeface="Calibri"/>
              </a:rPr>
              <a:t> </a:t>
            </a:r>
            <a:endParaRPr sz="1100">
              <a:latin typeface="Calibri"/>
              <a:ea typeface="Calibri"/>
              <a:cs typeface="Calibri"/>
              <a:sym typeface="Calibri"/>
            </a:endParaRPr>
          </a:p>
        </p:txBody>
      </p:sp>
      <p:graphicFrame>
        <p:nvGraphicFramePr>
          <p:cNvPr id="541" name="Google Shape;541;p53"/>
          <p:cNvGraphicFramePr/>
          <p:nvPr/>
        </p:nvGraphicFramePr>
        <p:xfrm>
          <a:off x="258500" y="554105"/>
          <a:ext cx="3000000" cy="3000000"/>
        </p:xfrm>
        <a:graphic>
          <a:graphicData uri="http://schemas.openxmlformats.org/drawingml/2006/table">
            <a:tbl>
              <a:tblPr>
                <a:noFill/>
                <a:tableStyleId>{90E5FDC3-1344-41C1-AF3D-BF4B4ADD9981}</a:tableStyleId>
              </a:tblPr>
              <a:tblGrid>
                <a:gridCol w="1658250">
                  <a:extLst>
                    <a:ext uri="{9D8B030D-6E8A-4147-A177-3AD203B41FA5}">
                      <a16:colId xmlns:a16="http://schemas.microsoft.com/office/drawing/2014/main" val="20000"/>
                    </a:ext>
                  </a:extLst>
                </a:gridCol>
                <a:gridCol w="1792550">
                  <a:extLst>
                    <a:ext uri="{9D8B030D-6E8A-4147-A177-3AD203B41FA5}">
                      <a16:colId xmlns:a16="http://schemas.microsoft.com/office/drawing/2014/main" val="20001"/>
                    </a:ext>
                  </a:extLst>
                </a:gridCol>
                <a:gridCol w="1725400">
                  <a:extLst>
                    <a:ext uri="{9D8B030D-6E8A-4147-A177-3AD203B41FA5}">
                      <a16:colId xmlns:a16="http://schemas.microsoft.com/office/drawing/2014/main" val="20002"/>
                    </a:ext>
                  </a:extLst>
                </a:gridCol>
                <a:gridCol w="1725400">
                  <a:extLst>
                    <a:ext uri="{9D8B030D-6E8A-4147-A177-3AD203B41FA5}">
                      <a16:colId xmlns:a16="http://schemas.microsoft.com/office/drawing/2014/main" val="20003"/>
                    </a:ext>
                  </a:extLst>
                </a:gridCol>
                <a:gridCol w="1725400">
                  <a:extLst>
                    <a:ext uri="{9D8B030D-6E8A-4147-A177-3AD203B41FA5}">
                      <a16:colId xmlns:a16="http://schemas.microsoft.com/office/drawing/2014/main" val="20004"/>
                    </a:ext>
                  </a:extLst>
                </a:gridCol>
              </a:tblGrid>
              <a:tr h="994700">
                <a:tc>
                  <a:txBody>
                    <a:bodyPr/>
                    <a:lstStyle/>
                    <a:p>
                      <a:pPr marL="0" lvl="0" indent="0" algn="l" rtl="0">
                        <a:spcBef>
                          <a:spcPts val="0"/>
                        </a:spcBef>
                        <a:spcAft>
                          <a:spcPts val="0"/>
                        </a:spcAft>
                        <a:buNone/>
                      </a:pPr>
                      <a:r>
                        <a:rPr lang="es-419" sz="1000">
                          <a:latin typeface="Roboto"/>
                          <a:ea typeface="Roboto"/>
                          <a:cs typeface="Roboto"/>
                          <a:sym typeface="Roboto"/>
                        </a:rPr>
                        <a:t>Él o la estudiante usan los conectores  temporales solicitados en la narración</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Usa los tres conectores mínimos solicitados  en su perfil de red(posteo)</a:t>
                      </a:r>
                      <a:endParaRPr sz="1000">
                        <a:latin typeface="Roboto"/>
                        <a:ea typeface="Roboto"/>
                        <a:cs typeface="Roboto"/>
                        <a:sym typeface="Roboto"/>
                      </a:endParaRPr>
                    </a:p>
                    <a:p>
                      <a:pPr marL="0" lvl="0" indent="0" algn="l" rtl="0">
                        <a:spcBef>
                          <a:spcPts val="0"/>
                        </a:spcBef>
                        <a:spcAft>
                          <a:spcPts val="0"/>
                        </a:spcAft>
                        <a:buNone/>
                      </a:pPr>
                      <a:r>
                        <a:rPr lang="es-419" sz="1000">
                          <a:latin typeface="Roboto"/>
                          <a:ea typeface="Roboto"/>
                          <a:cs typeface="Roboto"/>
                          <a:sym typeface="Roboto"/>
                        </a:rPr>
                        <a:t>demostrando coherencia y cohesión en el texto.</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Usa dos o un conector(es) solicitados en su perfil de red (posteo)  demostrando coherencia y cohesión del texto.</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No usa los conectores solicitados en su perfil de red ( posteo),  pero demuestra coherencia en la redacción de su posteo.</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Estudiante no entrega trabajo</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1224675">
                <a:tc>
                  <a:txBody>
                    <a:bodyPr/>
                    <a:lstStyle/>
                    <a:p>
                      <a:pPr marL="0" lvl="0" indent="0" algn="l" rtl="0">
                        <a:spcBef>
                          <a:spcPts val="0"/>
                        </a:spcBef>
                        <a:spcAft>
                          <a:spcPts val="0"/>
                        </a:spcAft>
                        <a:buClr>
                          <a:schemeClr val="dk1"/>
                        </a:buClr>
                        <a:buSzPts val="1100"/>
                        <a:buFont typeface="Arial"/>
                        <a:buNone/>
                      </a:pPr>
                      <a:r>
                        <a:rPr lang="es-419" sz="1000">
                          <a:solidFill>
                            <a:schemeClr val="dk1"/>
                          </a:solidFill>
                          <a:latin typeface="Roboto"/>
                          <a:ea typeface="Roboto"/>
                          <a:cs typeface="Roboto"/>
                          <a:sym typeface="Roboto"/>
                        </a:rPr>
                        <a:t>Él o la estudiante narran  un día en la vida del Héroe a través del posteo de red social.</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None/>
                      </a:pPr>
                      <a:r>
                        <a:rPr lang="es-419" b="1">
                          <a:latin typeface="Roboto"/>
                          <a:ea typeface="Roboto"/>
                          <a:cs typeface="Roboto"/>
                          <a:sym typeface="Roboto"/>
                        </a:rPr>
                        <a:t>Inglés</a:t>
                      </a: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Crea un narración donde se aprecie un inicio, desarrollo y  un final claros sobre un día en la vida de Hércules.</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Crea una narración donde se aprecia de manera parcial el inicio, desarrollo y final sobre un día en la vida de hércules</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Crea una narración donde no se aprecian los elementos mencionados anteriormente,  pero logran contar de manera coherente un día en la vida de Hércules.</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Estudiante no entrega trabajo</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723975">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 El estudiante utiliza los adverbios correctamente </a:t>
                      </a:r>
                      <a:endParaRPr sz="1000">
                        <a:solidFill>
                          <a:schemeClr val="dk1"/>
                        </a:solidFill>
                        <a:latin typeface="Roboto"/>
                        <a:ea typeface="Roboto"/>
                        <a:cs typeface="Roboto"/>
                        <a:sym typeface="Roboto"/>
                      </a:endParaRPr>
                    </a:p>
                    <a:p>
                      <a:pPr marL="0" lvl="0" indent="0" algn="l" rtl="0">
                        <a:spcBef>
                          <a:spcPts val="0"/>
                        </a:spcBef>
                        <a:spcAft>
                          <a:spcPts val="0"/>
                        </a:spcAft>
                        <a:buNone/>
                      </a:pP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Utiliza correctamente al menos 3 adverbios de secuencia.</a:t>
                      </a:r>
                      <a:endParaRPr sz="1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Utiliza correctamente al menos 2  adverbios de secuencia.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Utiliza correctamente al menos 1  adverbio de secuencia.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El estudiantes no presenta trabajo.</a:t>
                      </a:r>
                      <a:endParaRPr sz="1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723975">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El estudiante ilustra   los eventos que le fueron solicitados</a:t>
                      </a: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Ilustra 3 eventos en la secuencia correcta</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Ilustra 2  eventos en la secuencia correcta</a:t>
                      </a: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Ilustra 1 evento  en la secuencia correcta</a:t>
                      </a:r>
                      <a:endParaRPr sz="1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solidFill>
                            <a:schemeClr val="dk1"/>
                          </a:solidFill>
                          <a:latin typeface="Roboto"/>
                          <a:ea typeface="Roboto"/>
                          <a:cs typeface="Roboto"/>
                          <a:sym typeface="Roboto"/>
                        </a:rPr>
                        <a:t>El estudiantes no presenta trabajo</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
        <p:nvSpPr>
          <p:cNvPr id="542" name="Google Shape;542;p53"/>
          <p:cNvSpPr txBox="1"/>
          <p:nvPr/>
        </p:nvSpPr>
        <p:spPr>
          <a:xfrm>
            <a:off x="363000" y="79225"/>
            <a:ext cx="8512200" cy="554100"/>
          </a:xfrm>
          <a:prstGeom prst="rect">
            <a:avLst/>
          </a:prstGeom>
          <a:solidFill>
            <a:srgbClr val="EDA29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400" b="1">
                <a:latin typeface="Roboto"/>
                <a:ea typeface="Roboto"/>
                <a:cs typeface="Roboto"/>
                <a:sym typeface="Roboto"/>
              </a:rPr>
              <a:t>L</a:t>
            </a:r>
            <a:r>
              <a:rPr lang="es-419" b="1">
                <a:latin typeface="Roboto"/>
                <a:ea typeface="Roboto"/>
                <a:cs typeface="Roboto"/>
                <a:sym typeface="Roboto"/>
              </a:rPr>
              <a:t>enguaje</a:t>
            </a:r>
            <a:endParaRPr b="1">
              <a:latin typeface="Roboto"/>
              <a:ea typeface="Roboto"/>
              <a:cs typeface="Roboto"/>
              <a:sym typeface="Roboto"/>
            </a:endParaRPr>
          </a:p>
        </p:txBody>
      </p:sp>
      <p:sp>
        <p:nvSpPr>
          <p:cNvPr id="543" name="Google Shape;543;p53"/>
          <p:cNvSpPr txBox="1"/>
          <p:nvPr/>
        </p:nvSpPr>
        <p:spPr>
          <a:xfrm>
            <a:off x="268800" y="2967125"/>
            <a:ext cx="8606400" cy="400200"/>
          </a:xfrm>
          <a:prstGeom prst="rect">
            <a:avLst/>
          </a:prstGeom>
          <a:solidFill>
            <a:srgbClr val="A9E6F7"/>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Roboto"/>
                <a:ea typeface="Roboto"/>
                <a:cs typeface="Roboto"/>
                <a:sym typeface="Roboto"/>
              </a:rPr>
              <a:t>Inglés</a:t>
            </a:r>
            <a:endParaRPr b="1">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4"/>
          <p:cNvSpPr txBox="1"/>
          <p:nvPr/>
        </p:nvSpPr>
        <p:spPr>
          <a:xfrm>
            <a:off x="2230925" y="1561650"/>
            <a:ext cx="413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49" name="Google Shape;549;p54"/>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444500" algn="just" rtl="0">
              <a:lnSpc>
                <a:spcPct val="115000"/>
              </a:lnSpc>
              <a:spcBef>
                <a:spcPts val="1200"/>
              </a:spcBef>
              <a:spcAft>
                <a:spcPts val="0"/>
              </a:spcAft>
              <a:buNone/>
            </a:pPr>
            <a:r>
              <a:rPr lang="es-419" sz="1100">
                <a:latin typeface="Calibri"/>
                <a:ea typeface="Calibri"/>
                <a:cs typeface="Calibri"/>
                <a:sym typeface="Calibri"/>
              </a:rPr>
              <a:t> </a:t>
            </a:r>
            <a:endParaRPr sz="1100">
              <a:latin typeface="Calibri"/>
              <a:ea typeface="Calibri"/>
              <a:cs typeface="Calibri"/>
              <a:sym typeface="Calibri"/>
            </a:endParaRPr>
          </a:p>
          <a:p>
            <a:pPr marL="0" lvl="0" indent="444500" algn="just" rtl="0">
              <a:lnSpc>
                <a:spcPct val="115000"/>
              </a:lnSpc>
              <a:spcBef>
                <a:spcPts val="1200"/>
              </a:spcBef>
              <a:spcAft>
                <a:spcPts val="1200"/>
              </a:spcAft>
              <a:buNone/>
            </a:pPr>
            <a:r>
              <a:rPr lang="es-419" sz="1100">
                <a:latin typeface="Calibri"/>
                <a:ea typeface="Calibri"/>
                <a:cs typeface="Calibri"/>
                <a:sym typeface="Calibri"/>
              </a:rPr>
              <a:t> </a:t>
            </a:r>
            <a:endParaRPr sz="1100">
              <a:latin typeface="Calibri"/>
              <a:ea typeface="Calibri"/>
              <a:cs typeface="Calibri"/>
              <a:sym typeface="Calibri"/>
            </a:endParaRPr>
          </a:p>
        </p:txBody>
      </p:sp>
      <p:sp>
        <p:nvSpPr>
          <p:cNvPr id="550" name="Google Shape;550;p54"/>
          <p:cNvSpPr txBox="1"/>
          <p:nvPr/>
        </p:nvSpPr>
        <p:spPr>
          <a:xfrm>
            <a:off x="504000" y="0"/>
            <a:ext cx="8359500" cy="400200"/>
          </a:xfrm>
          <a:prstGeom prst="rect">
            <a:avLst/>
          </a:prstGeom>
          <a:solidFill>
            <a:srgbClr val="00FF00">
              <a:alpha val="5475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Religión</a:t>
            </a:r>
            <a:endParaRPr b="1">
              <a:latin typeface="Calibri"/>
              <a:ea typeface="Calibri"/>
              <a:cs typeface="Calibri"/>
              <a:sym typeface="Calibri"/>
            </a:endParaRPr>
          </a:p>
        </p:txBody>
      </p:sp>
      <p:graphicFrame>
        <p:nvGraphicFramePr>
          <p:cNvPr id="551" name="Google Shape;551;p54"/>
          <p:cNvGraphicFramePr/>
          <p:nvPr/>
        </p:nvGraphicFramePr>
        <p:xfrm>
          <a:off x="504000" y="471625"/>
          <a:ext cx="3000000" cy="3000000"/>
        </p:xfrm>
        <a:graphic>
          <a:graphicData uri="http://schemas.openxmlformats.org/drawingml/2006/table">
            <a:tbl>
              <a:tblPr>
                <a:noFill/>
                <a:tableStyleId>{90E5FDC3-1344-41C1-AF3D-BF4B4ADD9981}</a:tableStyleId>
              </a:tblPr>
              <a:tblGrid>
                <a:gridCol w="2055675">
                  <a:extLst>
                    <a:ext uri="{9D8B030D-6E8A-4147-A177-3AD203B41FA5}">
                      <a16:colId xmlns:a16="http://schemas.microsoft.com/office/drawing/2014/main" val="20000"/>
                    </a:ext>
                  </a:extLst>
                </a:gridCol>
                <a:gridCol w="1597425">
                  <a:extLst>
                    <a:ext uri="{9D8B030D-6E8A-4147-A177-3AD203B41FA5}">
                      <a16:colId xmlns:a16="http://schemas.microsoft.com/office/drawing/2014/main" val="20001"/>
                    </a:ext>
                  </a:extLst>
                </a:gridCol>
                <a:gridCol w="1888375">
                  <a:extLst>
                    <a:ext uri="{9D8B030D-6E8A-4147-A177-3AD203B41FA5}">
                      <a16:colId xmlns:a16="http://schemas.microsoft.com/office/drawing/2014/main" val="20002"/>
                    </a:ext>
                  </a:extLst>
                </a:gridCol>
                <a:gridCol w="1610975">
                  <a:extLst>
                    <a:ext uri="{9D8B030D-6E8A-4147-A177-3AD203B41FA5}">
                      <a16:colId xmlns:a16="http://schemas.microsoft.com/office/drawing/2014/main" val="20003"/>
                    </a:ext>
                  </a:extLst>
                </a:gridCol>
                <a:gridCol w="1207000">
                  <a:extLst>
                    <a:ext uri="{9D8B030D-6E8A-4147-A177-3AD203B41FA5}">
                      <a16:colId xmlns:a16="http://schemas.microsoft.com/office/drawing/2014/main" val="20004"/>
                    </a:ext>
                  </a:extLst>
                </a:gridCol>
              </a:tblGrid>
              <a:tr h="1371250">
                <a:tc>
                  <a:txBody>
                    <a:bodyPr/>
                    <a:lstStyle/>
                    <a:p>
                      <a:pPr marL="0" lvl="0" indent="0" algn="just" rtl="0">
                        <a:spcBef>
                          <a:spcPts val="0"/>
                        </a:spcBef>
                        <a:spcAft>
                          <a:spcPts val="0"/>
                        </a:spcAft>
                        <a:buNone/>
                      </a:pPr>
                      <a:r>
                        <a:rPr lang="es-419" sz="1000">
                          <a:latin typeface="Roboto"/>
                          <a:ea typeface="Roboto"/>
                          <a:cs typeface="Roboto"/>
                          <a:sym typeface="Roboto"/>
                        </a:rPr>
                        <a:t>El estudiantes crea artìculo sobre los aportes del cristianismo y de las creencias griegas al desarrollo de la sociedad, considerando 6 ideas en su cuadro resumen</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s-419" sz="1000">
                          <a:latin typeface="Roboto"/>
                          <a:ea typeface="Roboto"/>
                          <a:cs typeface="Roboto"/>
                          <a:sym typeface="Roboto"/>
                        </a:rPr>
                        <a:t>Todos los temas (6) sugeridos son desarrollados en el cuadro resumen</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419" sz="1000">
                          <a:solidFill>
                            <a:schemeClr val="dk1"/>
                          </a:solidFill>
                          <a:latin typeface="Roboto"/>
                          <a:ea typeface="Roboto"/>
                          <a:cs typeface="Roboto"/>
                          <a:sym typeface="Roboto"/>
                        </a:rPr>
                        <a:t>Cuatro o cinco  temas  sugeridos son desarrollados en el cuadro resumen </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419" sz="1000">
                          <a:solidFill>
                            <a:schemeClr val="dk1"/>
                          </a:solidFill>
                          <a:latin typeface="Roboto"/>
                          <a:ea typeface="Roboto"/>
                          <a:cs typeface="Roboto"/>
                          <a:sym typeface="Roboto"/>
                        </a:rPr>
                        <a:t>Menos de tres  temas  sugeridos son desarrollados en el cuadro resumen </a:t>
                      </a:r>
                      <a:endParaRPr/>
                    </a:p>
                  </a:txBody>
                  <a:tcPr marL="91425" marR="91425" marT="91425" marB="91425"/>
                </a:tc>
                <a:tc>
                  <a:txBody>
                    <a:bodyPr/>
                    <a:lstStyle/>
                    <a:p>
                      <a:pPr marL="0" lvl="0" indent="0" algn="just" rtl="0">
                        <a:spcBef>
                          <a:spcPts val="0"/>
                        </a:spcBef>
                        <a:spcAft>
                          <a:spcPts val="0"/>
                        </a:spcAft>
                        <a:buNone/>
                      </a:pP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Estudiantes no realizan actividad.</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1505025">
                <a:tc>
                  <a:txBody>
                    <a:bodyPr/>
                    <a:lstStyle/>
                    <a:p>
                      <a:pPr marL="0" lvl="0" indent="0" algn="l" rtl="0">
                        <a:spcBef>
                          <a:spcPts val="0"/>
                        </a:spcBef>
                        <a:spcAft>
                          <a:spcPts val="0"/>
                        </a:spcAft>
                        <a:buNone/>
                      </a:pPr>
                      <a:r>
                        <a:rPr lang="es-419" sz="1100">
                          <a:solidFill>
                            <a:schemeClr val="dk1"/>
                          </a:solidFill>
                          <a:latin typeface="Roboto"/>
                          <a:ea typeface="Roboto"/>
                          <a:cs typeface="Roboto"/>
                          <a:sym typeface="Roboto"/>
                        </a:rPr>
                        <a:t>El estudiante realiza un signo que represente a las creencias griegas y otro al Cristianismo, considerando su gran aporte para la sociedad.</a:t>
                      </a:r>
                      <a:endParaRPr/>
                    </a:p>
                  </a:txBody>
                  <a:tcPr marL="91425" marR="91425" marT="91425" marB="91425"/>
                </a:tc>
                <a:tc>
                  <a:txBody>
                    <a:bodyPr/>
                    <a:lstStyle/>
                    <a:p>
                      <a:pPr marL="0" lvl="0" indent="0" algn="l" rtl="0">
                        <a:spcBef>
                          <a:spcPts val="0"/>
                        </a:spcBef>
                        <a:spcAft>
                          <a:spcPts val="0"/>
                        </a:spcAft>
                        <a:buNone/>
                      </a:pPr>
                      <a:r>
                        <a:rPr lang="es-419" sz="1100">
                          <a:solidFill>
                            <a:schemeClr val="dk1"/>
                          </a:solidFill>
                          <a:latin typeface="Roboto"/>
                          <a:ea typeface="Roboto"/>
                          <a:cs typeface="Roboto"/>
                          <a:sym typeface="Roboto"/>
                        </a:rPr>
                        <a:t>Realiza un signo que represente a las creencias griegas y otro al Cristianismo, considerando su gran aporte para la sociedad.</a:t>
                      </a:r>
                      <a:endParaRPr/>
                    </a:p>
                  </a:txBody>
                  <a:tcPr marL="91425" marR="91425" marT="91425" marB="91425"/>
                </a:tc>
                <a:tc>
                  <a:txBody>
                    <a:bodyPr/>
                    <a:lstStyle/>
                    <a:p>
                      <a:pPr marL="0" lvl="0" indent="0" algn="l" rtl="0">
                        <a:spcBef>
                          <a:spcPts val="0"/>
                        </a:spcBef>
                        <a:spcAft>
                          <a:spcPts val="0"/>
                        </a:spcAft>
                        <a:buNone/>
                      </a:pPr>
                      <a:r>
                        <a:rPr lang="es-419" sz="1100">
                          <a:solidFill>
                            <a:schemeClr val="dk1"/>
                          </a:solidFill>
                          <a:latin typeface="Roboto"/>
                          <a:ea typeface="Roboto"/>
                          <a:cs typeface="Roboto"/>
                          <a:sym typeface="Roboto"/>
                        </a:rPr>
                        <a:t>Realiza un signo que represente a una de  las creencias griegas o                                                                                                                                                                                                                                                                                                                                                                                                                                                                                                                                                                                                                                                                                                                                                                                                                                                                                                                                                                                                                                                                                                                                                                                                                                                                                                                                                                                                                                                                                                                                                                                                                                                                                                                                                                                                                                                                                                                                                                                                                                                                                                                                                                                                                                                                                                                                                     al Cristianismo, considerando su gran aporte para la sociedad.</a:t>
                      </a:r>
                      <a:endParaRPr/>
                    </a:p>
                  </a:txBody>
                  <a:tcPr marL="91425" marR="91425" marT="91425" marB="91425"/>
                </a:tc>
                <a:tc>
                  <a:txBody>
                    <a:bodyPr/>
                    <a:lstStyle/>
                    <a:p>
                      <a:pPr marL="0" lvl="0" indent="0" algn="l" rtl="0">
                        <a:spcBef>
                          <a:spcPts val="0"/>
                        </a:spcBef>
                        <a:spcAft>
                          <a:spcPts val="0"/>
                        </a:spcAft>
                        <a:buNone/>
                      </a:pPr>
                      <a:r>
                        <a:rPr lang="es-419" sz="1200">
                          <a:latin typeface="Roboto"/>
                          <a:ea typeface="Roboto"/>
                          <a:cs typeface="Roboto"/>
                          <a:sym typeface="Roboto"/>
                        </a:rPr>
                        <a:t>Re</a:t>
                      </a:r>
                      <a:r>
                        <a:rPr lang="es-419" sz="1100">
                          <a:solidFill>
                            <a:schemeClr val="dk1"/>
                          </a:solidFill>
                          <a:latin typeface="Roboto"/>
                          <a:ea typeface="Roboto"/>
                          <a:cs typeface="Roboto"/>
                          <a:sym typeface="Roboto"/>
                        </a:rPr>
                        <a:t>aliza un signo, pero no representa  las creencias griegas y o                                                                                                                                                                                                                                                                                                                                                                                                                                                                                                                                                                                                                                                                                                                                                                                                                                                                                                                                                                                                                                                                                                                                                                                                                                                                                                                                                                                                                                                                                                                                                                                               al Cristianismo, considerando su gran aporte para la sociedad.</a:t>
                      </a:r>
                      <a:endParaRPr/>
                    </a:p>
                  </a:txBody>
                  <a:tcPr marL="91425" marR="91425" marT="91425" marB="91425"/>
                </a:tc>
                <a:tc>
                  <a:txBody>
                    <a:bodyPr/>
                    <a:lstStyle/>
                    <a:p>
                      <a:pPr marL="0" lvl="0" indent="0" algn="just" rtl="0">
                        <a:spcBef>
                          <a:spcPts val="0"/>
                        </a:spcBef>
                        <a:spcAft>
                          <a:spcPts val="0"/>
                        </a:spcAft>
                        <a:buNone/>
                      </a:pPr>
                      <a:endParaRPr sz="1000">
                        <a:latin typeface="Roboto"/>
                        <a:ea typeface="Roboto"/>
                        <a:cs typeface="Roboto"/>
                        <a:sym typeface="Roboto"/>
                      </a:endParaRPr>
                    </a:p>
                    <a:p>
                      <a:pPr marL="0" lvl="0" indent="0" algn="just" rtl="0">
                        <a:spcBef>
                          <a:spcPts val="0"/>
                        </a:spcBef>
                        <a:spcAft>
                          <a:spcPts val="0"/>
                        </a:spcAft>
                        <a:buNone/>
                      </a:pPr>
                      <a:r>
                        <a:rPr lang="es-419" sz="1000">
                          <a:latin typeface="Roboto"/>
                          <a:ea typeface="Roboto"/>
                          <a:cs typeface="Roboto"/>
                          <a:sym typeface="Roboto"/>
                        </a:rPr>
                        <a:t>Estudiantes no realizan actividad.</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2205775" y="53800"/>
            <a:ext cx="664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400" b="1">
                <a:solidFill>
                  <a:srgbClr val="FF3E77"/>
                </a:solidFill>
                <a:latin typeface="Roboto"/>
                <a:ea typeface="Roboto"/>
                <a:cs typeface="Roboto"/>
                <a:sym typeface="Roboto"/>
              </a:rPr>
              <a:t>EQUIPO DOCENTE</a:t>
            </a:r>
            <a:endParaRPr sz="2400" b="1">
              <a:solidFill>
                <a:srgbClr val="FF3E77"/>
              </a:solidFill>
              <a:latin typeface="Roboto"/>
              <a:ea typeface="Roboto"/>
              <a:cs typeface="Roboto"/>
              <a:sym typeface="Roboto"/>
            </a:endParaRPr>
          </a:p>
        </p:txBody>
      </p:sp>
      <p:graphicFrame>
        <p:nvGraphicFramePr>
          <p:cNvPr id="223" name="Google Shape;223;p28"/>
          <p:cNvGraphicFramePr/>
          <p:nvPr/>
        </p:nvGraphicFramePr>
        <p:xfrm>
          <a:off x="1643875" y="626505"/>
          <a:ext cx="3000000" cy="3000000"/>
        </p:xfrm>
        <a:graphic>
          <a:graphicData uri="http://schemas.openxmlformats.org/drawingml/2006/table">
            <a:tbl>
              <a:tblPr>
                <a:noFill/>
                <a:tableStyleId>{90E5FDC3-1344-41C1-AF3D-BF4B4ADD9981}</a:tableStyleId>
              </a:tblPr>
              <a:tblGrid>
                <a:gridCol w="1809750">
                  <a:extLst>
                    <a:ext uri="{9D8B030D-6E8A-4147-A177-3AD203B41FA5}">
                      <a16:colId xmlns:a16="http://schemas.microsoft.com/office/drawing/2014/main" val="20000"/>
                    </a:ext>
                  </a:extLst>
                </a:gridCol>
                <a:gridCol w="1829850">
                  <a:extLst>
                    <a:ext uri="{9D8B030D-6E8A-4147-A177-3AD203B41FA5}">
                      <a16:colId xmlns:a16="http://schemas.microsoft.com/office/drawing/2014/main" val="20001"/>
                    </a:ext>
                  </a:extLst>
                </a:gridCol>
                <a:gridCol w="1789650">
                  <a:extLst>
                    <a:ext uri="{9D8B030D-6E8A-4147-A177-3AD203B41FA5}">
                      <a16:colId xmlns:a16="http://schemas.microsoft.com/office/drawing/2014/main" val="20002"/>
                    </a:ext>
                  </a:extLst>
                </a:gridCol>
              </a:tblGrid>
              <a:tr h="1243675">
                <a:tc>
                  <a:txBody>
                    <a:bodyPr/>
                    <a:lstStyle/>
                    <a:p>
                      <a:pPr marL="0" lvl="0" indent="0" algn="l" rtl="0">
                        <a:spcBef>
                          <a:spcPts val="0"/>
                        </a:spcBef>
                        <a:spcAft>
                          <a:spcPts val="0"/>
                        </a:spcAft>
                        <a:buNone/>
                      </a:pPr>
                      <a:endParaRPr sz="1400"/>
                    </a:p>
                  </a:txBody>
                  <a:tcPr marL="91425" marR="91425" marT="91425" marB="91425">
                    <a:solidFill>
                      <a:srgbClr val="FFFFFF"/>
                    </a:solidFill>
                  </a:tcPr>
                </a:tc>
                <a:tc>
                  <a:txBody>
                    <a:bodyPr/>
                    <a:lstStyle/>
                    <a:p>
                      <a:pPr marL="0" lvl="0" indent="0" algn="l" rtl="0">
                        <a:spcBef>
                          <a:spcPts val="0"/>
                        </a:spcBef>
                        <a:spcAft>
                          <a:spcPts val="0"/>
                        </a:spcAft>
                        <a:buNone/>
                      </a:pPr>
                      <a:endParaRPr sz="1400"/>
                    </a:p>
                  </a:txBody>
                  <a:tcPr marL="91425" marR="91425" marT="91425" marB="91425">
                    <a:solidFill>
                      <a:srgbClr val="FFFFFF"/>
                    </a:solidFill>
                  </a:tcPr>
                </a:tc>
                <a:tc>
                  <a:txBody>
                    <a:bodyPr/>
                    <a:lstStyle/>
                    <a:p>
                      <a:pPr marL="0" lvl="0" indent="0" algn="l" rtl="0">
                        <a:spcBef>
                          <a:spcPts val="0"/>
                        </a:spcBef>
                        <a:spcAft>
                          <a:spcPts val="0"/>
                        </a:spcAft>
                        <a:buNone/>
                      </a:pPr>
                      <a:endParaRPr sz="1400"/>
                    </a:p>
                  </a:txBody>
                  <a:tcPr marL="91425" marR="91425" marT="91425" marB="91425">
                    <a:solidFill>
                      <a:srgbClr val="FFFFFF"/>
                    </a:solidFill>
                  </a:tcPr>
                </a:tc>
                <a:extLst>
                  <a:ext uri="{0D108BD9-81ED-4DB2-BD59-A6C34878D82A}">
                    <a16:rowId xmlns:a16="http://schemas.microsoft.com/office/drawing/2014/main" val="10000"/>
                  </a:ext>
                </a:extLst>
              </a:tr>
              <a:tr h="913100">
                <a:tc>
                  <a:txBody>
                    <a:bodyPr/>
                    <a:lstStyle/>
                    <a:p>
                      <a:pPr marL="0" lvl="0" indent="0" algn="ctr" rtl="0">
                        <a:spcBef>
                          <a:spcPts val="0"/>
                        </a:spcBef>
                        <a:spcAft>
                          <a:spcPts val="0"/>
                        </a:spcAft>
                        <a:buNone/>
                      </a:pPr>
                      <a:r>
                        <a:rPr lang="es-419" sz="1100">
                          <a:latin typeface="Roboto"/>
                          <a:ea typeface="Roboto"/>
                          <a:cs typeface="Roboto"/>
                          <a:sym typeface="Roboto"/>
                        </a:rPr>
                        <a:t>Lorena Jiménez.</a:t>
                      </a: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Encargada Técnico Pedagógica</a:t>
                      </a:r>
                      <a:endParaRPr sz="1100">
                        <a:latin typeface="Roboto"/>
                        <a:ea typeface="Roboto"/>
                        <a:cs typeface="Roboto"/>
                        <a:sym typeface="Roboto"/>
                      </a:endParaRPr>
                    </a:p>
                    <a:p>
                      <a:pPr marL="0" lvl="0" indent="0" algn="ctr" rtl="0">
                        <a:spcBef>
                          <a:spcPts val="0"/>
                        </a:spcBef>
                        <a:spcAft>
                          <a:spcPts val="0"/>
                        </a:spcAft>
                        <a:buNone/>
                      </a:pPr>
                      <a:r>
                        <a:rPr lang="es-419" sz="900">
                          <a:latin typeface="Roboto"/>
                          <a:ea typeface="Roboto"/>
                          <a:cs typeface="Roboto"/>
                          <a:sym typeface="Roboto"/>
                        </a:rPr>
                        <a:t>l.jimenez@colegioarrupe.cl</a:t>
                      </a:r>
                      <a:endParaRPr sz="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s-419" sz="1100">
                          <a:latin typeface="Roboto"/>
                          <a:ea typeface="Roboto"/>
                          <a:cs typeface="Roboto"/>
                          <a:sym typeface="Roboto"/>
                        </a:rPr>
                        <a:t>Lorena Riveros</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Encargada de Apoyo PIE</a:t>
                      </a:r>
                      <a:endParaRPr sz="1100">
                        <a:latin typeface="Roboto"/>
                        <a:ea typeface="Roboto"/>
                        <a:cs typeface="Roboto"/>
                        <a:sym typeface="Roboto"/>
                      </a:endParaRPr>
                    </a:p>
                    <a:p>
                      <a:pPr marL="0" lvl="0" indent="0" algn="ctr" rtl="0">
                        <a:spcBef>
                          <a:spcPts val="0"/>
                        </a:spcBef>
                        <a:spcAft>
                          <a:spcPts val="0"/>
                        </a:spcAft>
                        <a:buNone/>
                      </a:pPr>
                      <a:r>
                        <a:rPr lang="es-419" sz="900">
                          <a:latin typeface="Roboto"/>
                          <a:ea typeface="Roboto"/>
                          <a:cs typeface="Roboto"/>
                          <a:sym typeface="Roboto"/>
                        </a:rPr>
                        <a:t>l.riveros@colegioarrupe.cl</a:t>
                      </a:r>
                      <a:endParaRPr sz="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Clr>
                          <a:schemeClr val="dk1"/>
                        </a:buClr>
                        <a:buSzPts val="800"/>
                        <a:buFont typeface="Arial"/>
                        <a:buNone/>
                      </a:pPr>
                      <a:r>
                        <a:rPr lang="es-419" sz="1100">
                          <a:solidFill>
                            <a:schemeClr val="dk1"/>
                          </a:solidFill>
                          <a:latin typeface="Roboto"/>
                          <a:ea typeface="Roboto"/>
                          <a:cs typeface="Roboto"/>
                          <a:sym typeface="Roboto"/>
                        </a:rPr>
                        <a:t>María José Quiroz Sanhueza</a:t>
                      </a:r>
                      <a:endParaRPr sz="11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800"/>
                        <a:buFont typeface="Arial"/>
                        <a:buNone/>
                      </a:pPr>
                      <a:r>
                        <a:rPr lang="es-419" sz="1100">
                          <a:solidFill>
                            <a:schemeClr val="dk1"/>
                          </a:solidFill>
                          <a:latin typeface="Roboto"/>
                          <a:ea typeface="Roboto"/>
                          <a:cs typeface="Roboto"/>
                          <a:sym typeface="Roboto"/>
                        </a:rPr>
                        <a:t>HISTORIA</a:t>
                      </a:r>
                      <a:endParaRPr sz="11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800"/>
                        <a:buFont typeface="Arial"/>
                        <a:buNone/>
                      </a:pPr>
                      <a:r>
                        <a:rPr lang="es-419" sz="900">
                          <a:solidFill>
                            <a:schemeClr val="dk1"/>
                          </a:solidFill>
                          <a:latin typeface="Roboto"/>
                          <a:ea typeface="Roboto"/>
                          <a:cs typeface="Roboto"/>
                          <a:sym typeface="Roboto"/>
                        </a:rPr>
                        <a:t>m.quiroz@colegioarrupe.cl</a:t>
                      </a:r>
                      <a:endParaRPr sz="1100">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1"/>
                  </a:ext>
                </a:extLst>
              </a:tr>
            </a:tbl>
          </a:graphicData>
        </a:graphic>
      </p:graphicFrame>
      <p:graphicFrame>
        <p:nvGraphicFramePr>
          <p:cNvPr id="224" name="Google Shape;224;p28"/>
          <p:cNvGraphicFramePr/>
          <p:nvPr/>
        </p:nvGraphicFramePr>
        <p:xfrm>
          <a:off x="1040444" y="2845513"/>
          <a:ext cx="3000000" cy="3000000"/>
        </p:xfrm>
        <a:graphic>
          <a:graphicData uri="http://schemas.openxmlformats.org/drawingml/2006/table">
            <a:tbl>
              <a:tblPr>
                <a:noFill/>
                <a:tableStyleId>{90E5FDC3-1344-41C1-AF3D-BF4B4ADD9981}</a:tableStyleId>
              </a:tblPr>
              <a:tblGrid>
                <a:gridCol w="1802600">
                  <a:extLst>
                    <a:ext uri="{9D8B030D-6E8A-4147-A177-3AD203B41FA5}">
                      <a16:colId xmlns:a16="http://schemas.microsoft.com/office/drawing/2014/main" val="20000"/>
                    </a:ext>
                  </a:extLst>
                </a:gridCol>
                <a:gridCol w="1774050">
                  <a:extLst>
                    <a:ext uri="{9D8B030D-6E8A-4147-A177-3AD203B41FA5}">
                      <a16:colId xmlns:a16="http://schemas.microsoft.com/office/drawing/2014/main" val="20001"/>
                    </a:ext>
                  </a:extLst>
                </a:gridCol>
                <a:gridCol w="1770900">
                  <a:extLst>
                    <a:ext uri="{9D8B030D-6E8A-4147-A177-3AD203B41FA5}">
                      <a16:colId xmlns:a16="http://schemas.microsoft.com/office/drawing/2014/main" val="20002"/>
                    </a:ext>
                  </a:extLst>
                </a:gridCol>
                <a:gridCol w="1891425">
                  <a:extLst>
                    <a:ext uri="{9D8B030D-6E8A-4147-A177-3AD203B41FA5}">
                      <a16:colId xmlns:a16="http://schemas.microsoft.com/office/drawing/2014/main" val="20003"/>
                    </a:ext>
                  </a:extLst>
                </a:gridCol>
              </a:tblGrid>
              <a:tr h="1271375">
                <a:tc>
                  <a:txBody>
                    <a:bodyPr/>
                    <a:lstStyle/>
                    <a:p>
                      <a:pPr marL="0" lvl="0" indent="0" algn="l" rtl="0">
                        <a:spcBef>
                          <a:spcPts val="0"/>
                        </a:spcBef>
                        <a:spcAft>
                          <a:spcPts val="0"/>
                        </a:spcAft>
                        <a:buNone/>
                      </a:pPr>
                      <a:endParaRPr sz="1400"/>
                    </a:p>
                  </a:txBody>
                  <a:tcPr marL="91425" marR="91425" marT="91425" marB="91425">
                    <a:solidFill>
                      <a:srgbClr val="FFFFFF"/>
                    </a:solidFill>
                  </a:tcPr>
                </a:tc>
                <a:tc>
                  <a:txBody>
                    <a:bodyPr/>
                    <a:lstStyle/>
                    <a:p>
                      <a:pPr marL="0" lvl="0" indent="0" algn="l" rtl="0">
                        <a:spcBef>
                          <a:spcPts val="0"/>
                        </a:spcBef>
                        <a:spcAft>
                          <a:spcPts val="0"/>
                        </a:spcAft>
                        <a:buNone/>
                      </a:pPr>
                      <a:endParaRPr sz="1400"/>
                    </a:p>
                  </a:txBody>
                  <a:tcPr marL="91425" marR="91425" marT="91425" marB="91425">
                    <a:solidFill>
                      <a:srgbClr val="FFFFFF"/>
                    </a:solidFill>
                  </a:tcPr>
                </a:tc>
                <a:tc>
                  <a:txBody>
                    <a:bodyPr/>
                    <a:lstStyle/>
                    <a:p>
                      <a:pPr marL="0" lvl="0" indent="0" algn="l" rtl="0">
                        <a:spcBef>
                          <a:spcPts val="0"/>
                        </a:spcBef>
                        <a:spcAft>
                          <a:spcPts val="0"/>
                        </a:spcAft>
                        <a:buNone/>
                      </a:pPr>
                      <a:endParaRPr sz="1100"/>
                    </a:p>
                  </a:txBody>
                  <a:tcPr marL="91425" marR="91425" marT="91425" marB="91425">
                    <a:solidFill>
                      <a:srgbClr val="FFFFFF"/>
                    </a:solidFill>
                  </a:tcPr>
                </a:tc>
                <a:tc>
                  <a:txBody>
                    <a:bodyPr/>
                    <a:lstStyle/>
                    <a:p>
                      <a:pPr marL="0" lvl="0" indent="0" algn="l" rtl="0">
                        <a:spcBef>
                          <a:spcPts val="0"/>
                        </a:spcBef>
                        <a:spcAft>
                          <a:spcPts val="0"/>
                        </a:spcAft>
                        <a:buNone/>
                      </a:pPr>
                      <a:endParaRPr/>
                    </a:p>
                  </a:txBody>
                  <a:tcPr marL="91425" marR="91425" marT="91425" marB="91425">
                    <a:solidFill>
                      <a:srgbClr val="FFFFFF"/>
                    </a:solidFill>
                  </a:tcPr>
                </a:tc>
                <a:extLst>
                  <a:ext uri="{0D108BD9-81ED-4DB2-BD59-A6C34878D82A}">
                    <a16:rowId xmlns:a16="http://schemas.microsoft.com/office/drawing/2014/main" val="10000"/>
                  </a:ext>
                </a:extLst>
              </a:tr>
              <a:tr h="969475">
                <a:tc>
                  <a:txBody>
                    <a:bodyPr/>
                    <a:lstStyle/>
                    <a:p>
                      <a:pPr marL="0" lvl="0" indent="0" algn="ctr" rtl="0">
                        <a:spcBef>
                          <a:spcPts val="0"/>
                        </a:spcBef>
                        <a:spcAft>
                          <a:spcPts val="0"/>
                        </a:spcAft>
                        <a:buNone/>
                      </a:pPr>
                      <a:r>
                        <a:rPr lang="es-419" sz="1100">
                          <a:latin typeface="Roboto"/>
                          <a:ea typeface="Roboto"/>
                          <a:cs typeface="Roboto"/>
                          <a:sym typeface="Roboto"/>
                        </a:rPr>
                        <a:t>Lorena Sabay A.</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LENGUAJE</a:t>
                      </a:r>
                      <a:endParaRPr sz="1100">
                        <a:latin typeface="Roboto"/>
                        <a:ea typeface="Roboto"/>
                        <a:cs typeface="Roboto"/>
                        <a:sym typeface="Roboto"/>
                      </a:endParaRPr>
                    </a:p>
                    <a:p>
                      <a:pPr marL="0" lvl="0" indent="0" algn="ctr" rtl="0">
                        <a:spcBef>
                          <a:spcPts val="0"/>
                        </a:spcBef>
                        <a:spcAft>
                          <a:spcPts val="0"/>
                        </a:spcAft>
                        <a:buNone/>
                      </a:pPr>
                      <a:r>
                        <a:rPr lang="es-419" sz="900">
                          <a:latin typeface="Roboto"/>
                          <a:ea typeface="Roboto"/>
                          <a:cs typeface="Roboto"/>
                          <a:sym typeface="Roboto"/>
                        </a:rPr>
                        <a:t>l.sabay@colegioarrupe.cl</a:t>
                      </a:r>
                      <a:endParaRPr sz="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s-419" sz="1100">
                          <a:latin typeface="Roboto"/>
                          <a:ea typeface="Roboto"/>
                          <a:cs typeface="Roboto"/>
                          <a:sym typeface="Roboto"/>
                        </a:rPr>
                        <a:t>Tania Gutiérrez</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ARTES</a:t>
                      </a:r>
                      <a:endParaRPr sz="1100">
                        <a:latin typeface="Roboto"/>
                        <a:ea typeface="Roboto"/>
                        <a:cs typeface="Roboto"/>
                        <a:sym typeface="Roboto"/>
                      </a:endParaRPr>
                    </a:p>
                    <a:p>
                      <a:pPr marL="0" lvl="0" indent="0" algn="ctr" rtl="0">
                        <a:spcBef>
                          <a:spcPts val="0"/>
                        </a:spcBef>
                        <a:spcAft>
                          <a:spcPts val="0"/>
                        </a:spcAft>
                        <a:buNone/>
                      </a:pPr>
                      <a:r>
                        <a:rPr lang="es-419" sz="1000">
                          <a:latin typeface="Roboto"/>
                          <a:ea typeface="Roboto"/>
                          <a:cs typeface="Roboto"/>
                          <a:sym typeface="Roboto"/>
                        </a:rPr>
                        <a:t>t.gutierrez</a:t>
                      </a:r>
                      <a:r>
                        <a:rPr lang="es-419" sz="1000">
                          <a:solidFill>
                            <a:schemeClr val="dk1"/>
                          </a:solidFill>
                          <a:latin typeface="Roboto"/>
                          <a:ea typeface="Roboto"/>
                          <a:cs typeface="Roboto"/>
                          <a:sym typeface="Roboto"/>
                        </a:rPr>
                        <a:t>@colegioarrupe.cl</a:t>
                      </a:r>
                      <a:endParaRPr sz="1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s-419" sz="1100">
                          <a:latin typeface="Roboto"/>
                          <a:ea typeface="Roboto"/>
                          <a:cs typeface="Roboto"/>
                          <a:sym typeface="Roboto"/>
                        </a:rPr>
                        <a:t>Evelin Aranda</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INGLÉS</a:t>
                      </a:r>
                      <a:endParaRPr sz="1100">
                        <a:latin typeface="Roboto"/>
                        <a:ea typeface="Roboto"/>
                        <a:cs typeface="Roboto"/>
                        <a:sym typeface="Roboto"/>
                      </a:endParaRPr>
                    </a:p>
                    <a:p>
                      <a:pPr marL="0" lvl="0" indent="0" algn="ctr" rtl="0">
                        <a:spcBef>
                          <a:spcPts val="0"/>
                        </a:spcBef>
                        <a:spcAft>
                          <a:spcPts val="0"/>
                        </a:spcAft>
                        <a:buNone/>
                      </a:pPr>
                      <a:r>
                        <a:rPr lang="es-419" sz="900">
                          <a:latin typeface="Roboto"/>
                          <a:ea typeface="Roboto"/>
                          <a:cs typeface="Roboto"/>
                          <a:sym typeface="Roboto"/>
                        </a:rPr>
                        <a:t>e.aranda@colegioarrupe.cl</a:t>
                      </a:r>
                      <a:endParaRPr sz="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s-419" sz="1100">
                          <a:latin typeface="Roboto"/>
                          <a:ea typeface="Roboto"/>
                          <a:cs typeface="Roboto"/>
                          <a:sym typeface="Roboto"/>
                        </a:rPr>
                        <a:t>Pamela Valenzuela</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RELIGIÓN</a:t>
                      </a:r>
                      <a:endParaRPr sz="1100">
                        <a:latin typeface="Roboto"/>
                        <a:ea typeface="Roboto"/>
                        <a:cs typeface="Roboto"/>
                        <a:sym typeface="Roboto"/>
                      </a:endParaRPr>
                    </a:p>
                    <a:p>
                      <a:pPr marL="0" lvl="0" indent="0" algn="ctr" rtl="0">
                        <a:spcBef>
                          <a:spcPts val="800"/>
                        </a:spcBef>
                        <a:spcAft>
                          <a:spcPts val="0"/>
                        </a:spcAft>
                        <a:buNone/>
                      </a:pPr>
                      <a:r>
                        <a:rPr lang="es-419" sz="900">
                          <a:latin typeface="Roboto"/>
                          <a:ea typeface="Roboto"/>
                          <a:cs typeface="Roboto"/>
                          <a:sym typeface="Roboto"/>
                        </a:rPr>
                        <a:t>p.valenzuela</a:t>
                      </a:r>
                      <a:r>
                        <a:rPr lang="es-419" sz="900">
                          <a:solidFill>
                            <a:schemeClr val="dk1"/>
                          </a:solidFill>
                          <a:latin typeface="Roboto"/>
                          <a:ea typeface="Roboto"/>
                          <a:cs typeface="Roboto"/>
                          <a:sym typeface="Roboto"/>
                        </a:rPr>
                        <a:t>@colegioarrupe.cl</a:t>
                      </a:r>
                      <a:endParaRPr sz="900">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1"/>
                  </a:ext>
                </a:extLst>
              </a:tr>
            </a:tbl>
          </a:graphicData>
        </a:graphic>
      </p:graphicFrame>
      <p:pic>
        <p:nvPicPr>
          <p:cNvPr id="225" name="Google Shape;225;p28"/>
          <p:cNvPicPr preferRelativeResize="0"/>
          <p:nvPr/>
        </p:nvPicPr>
        <p:blipFill>
          <a:blip r:embed="rId3">
            <a:alphaModFix/>
          </a:blip>
          <a:stretch>
            <a:fillRect/>
          </a:stretch>
        </p:blipFill>
        <p:spPr>
          <a:xfrm>
            <a:off x="3257125" y="2845525"/>
            <a:ext cx="1079200" cy="1079200"/>
          </a:xfrm>
          <a:prstGeom prst="rect">
            <a:avLst/>
          </a:prstGeom>
          <a:noFill/>
          <a:ln>
            <a:noFill/>
          </a:ln>
        </p:spPr>
      </p:pic>
      <p:pic>
        <p:nvPicPr>
          <p:cNvPr id="226" name="Google Shape;226;p28"/>
          <p:cNvPicPr preferRelativeResize="0"/>
          <p:nvPr/>
        </p:nvPicPr>
        <p:blipFill rotWithShape="1">
          <a:blip r:embed="rId4">
            <a:alphaModFix/>
          </a:blip>
          <a:srcRect l="5517" r="8534"/>
          <a:stretch/>
        </p:blipFill>
        <p:spPr>
          <a:xfrm>
            <a:off x="2205775" y="779943"/>
            <a:ext cx="1120850" cy="1090231"/>
          </a:xfrm>
          <a:prstGeom prst="rect">
            <a:avLst/>
          </a:prstGeom>
          <a:noFill/>
          <a:ln>
            <a:noFill/>
          </a:ln>
        </p:spPr>
      </p:pic>
      <p:pic>
        <p:nvPicPr>
          <p:cNvPr id="227" name="Google Shape;227;p28"/>
          <p:cNvPicPr preferRelativeResize="0"/>
          <p:nvPr/>
        </p:nvPicPr>
        <p:blipFill>
          <a:blip r:embed="rId5">
            <a:alphaModFix/>
          </a:blip>
          <a:stretch>
            <a:fillRect/>
          </a:stretch>
        </p:blipFill>
        <p:spPr>
          <a:xfrm>
            <a:off x="3736659" y="626500"/>
            <a:ext cx="1243675" cy="1243675"/>
          </a:xfrm>
          <a:prstGeom prst="rect">
            <a:avLst/>
          </a:prstGeom>
          <a:noFill/>
          <a:ln>
            <a:noFill/>
          </a:ln>
        </p:spPr>
      </p:pic>
      <p:pic>
        <p:nvPicPr>
          <p:cNvPr id="228" name="Google Shape;228;p28"/>
          <p:cNvPicPr preferRelativeResize="0"/>
          <p:nvPr/>
        </p:nvPicPr>
        <p:blipFill>
          <a:blip r:embed="rId6">
            <a:alphaModFix/>
          </a:blip>
          <a:stretch>
            <a:fillRect/>
          </a:stretch>
        </p:blipFill>
        <p:spPr>
          <a:xfrm>
            <a:off x="1323625" y="2997750"/>
            <a:ext cx="1351025" cy="1009750"/>
          </a:xfrm>
          <a:prstGeom prst="rect">
            <a:avLst/>
          </a:prstGeom>
          <a:noFill/>
          <a:ln>
            <a:noFill/>
          </a:ln>
        </p:spPr>
      </p:pic>
      <p:pic>
        <p:nvPicPr>
          <p:cNvPr id="229" name="Google Shape;229;p28"/>
          <p:cNvPicPr preferRelativeResize="0"/>
          <p:nvPr/>
        </p:nvPicPr>
        <p:blipFill>
          <a:blip r:embed="rId7">
            <a:alphaModFix/>
          </a:blip>
          <a:stretch>
            <a:fillRect/>
          </a:stretch>
        </p:blipFill>
        <p:spPr>
          <a:xfrm>
            <a:off x="5283475" y="572812"/>
            <a:ext cx="1351025" cy="1351051"/>
          </a:xfrm>
          <a:prstGeom prst="rect">
            <a:avLst/>
          </a:prstGeom>
          <a:noFill/>
          <a:ln>
            <a:noFill/>
          </a:ln>
        </p:spPr>
      </p:pic>
      <p:pic>
        <p:nvPicPr>
          <p:cNvPr id="230" name="Google Shape;230;p28"/>
          <p:cNvPicPr preferRelativeResize="0"/>
          <p:nvPr/>
        </p:nvPicPr>
        <p:blipFill>
          <a:blip r:embed="rId8">
            <a:alphaModFix/>
          </a:blip>
          <a:stretch>
            <a:fillRect/>
          </a:stretch>
        </p:blipFill>
        <p:spPr>
          <a:xfrm>
            <a:off x="6708825" y="2942200"/>
            <a:ext cx="1243675" cy="1243675"/>
          </a:xfrm>
          <a:prstGeom prst="rect">
            <a:avLst/>
          </a:prstGeom>
          <a:noFill/>
          <a:ln>
            <a:noFill/>
          </a:ln>
        </p:spPr>
      </p:pic>
      <p:pic>
        <p:nvPicPr>
          <p:cNvPr id="231" name="Google Shape;231;p28"/>
          <p:cNvPicPr preferRelativeResize="0"/>
          <p:nvPr/>
        </p:nvPicPr>
        <p:blipFill rotWithShape="1">
          <a:blip r:embed="rId9">
            <a:alphaModFix/>
          </a:blip>
          <a:srcRect t="19578" b="8967"/>
          <a:stretch/>
        </p:blipFill>
        <p:spPr>
          <a:xfrm>
            <a:off x="4699350" y="2957512"/>
            <a:ext cx="1525790" cy="1090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9"/>
          <p:cNvSpPr txBox="1">
            <a:spLocks noGrp="1"/>
          </p:cNvSpPr>
          <p:nvPr>
            <p:ph type="body" idx="1"/>
          </p:nvPr>
        </p:nvSpPr>
        <p:spPr>
          <a:xfrm>
            <a:off x="776250" y="1043050"/>
            <a:ext cx="7539600" cy="37845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Font typeface="Roboto"/>
              <a:buChar char="➔"/>
            </a:pPr>
            <a:r>
              <a:rPr lang="es-419" sz="1200">
                <a:latin typeface="Roboto"/>
                <a:ea typeface="Roboto"/>
                <a:cs typeface="Roboto"/>
                <a:sym typeface="Roboto"/>
              </a:rPr>
              <a:t>En este trabajo deberás confeccionar una </a:t>
            </a:r>
            <a:r>
              <a:rPr lang="es-419" sz="1200" b="1">
                <a:solidFill>
                  <a:srgbClr val="FF3E77"/>
                </a:solidFill>
                <a:latin typeface="Roboto"/>
                <a:ea typeface="Roboto"/>
                <a:cs typeface="Roboto"/>
                <a:sym typeface="Roboto"/>
              </a:rPr>
              <a:t>”REVISTA”</a:t>
            </a:r>
            <a:r>
              <a:rPr lang="es-419" sz="1200" b="1">
                <a:latin typeface="Roboto"/>
                <a:ea typeface="Roboto"/>
                <a:cs typeface="Roboto"/>
                <a:sym typeface="Roboto"/>
              </a:rPr>
              <a:t> </a:t>
            </a:r>
            <a:r>
              <a:rPr lang="es-419" sz="1200">
                <a:latin typeface="Roboto"/>
                <a:ea typeface="Roboto"/>
                <a:cs typeface="Roboto"/>
                <a:sym typeface="Roboto"/>
              </a:rPr>
              <a:t>para saber lo que debe llevar tu revista, mira el siguiente tutorial </a:t>
            </a:r>
            <a:r>
              <a:rPr lang="es-419" sz="1200" u="sng">
                <a:solidFill>
                  <a:schemeClr val="hlink"/>
                </a:solidFill>
                <a:latin typeface="Roboto"/>
                <a:ea typeface="Roboto"/>
                <a:cs typeface="Roboto"/>
                <a:sym typeface="Roboto"/>
                <a:hlinkClick r:id="rId3"/>
              </a:rPr>
              <a:t>https://www.youtube.com/watch?v=mGkjSjor5l8</a:t>
            </a:r>
            <a:r>
              <a:rPr lang="es-419" sz="1200">
                <a:latin typeface="Roboto"/>
                <a:ea typeface="Roboto"/>
                <a:cs typeface="Roboto"/>
                <a:sym typeface="Roboto"/>
              </a:rPr>
              <a:t> </a:t>
            </a:r>
            <a:endParaRPr sz="1200">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200">
                <a:latin typeface="Roboto"/>
                <a:ea typeface="Roboto"/>
                <a:cs typeface="Roboto"/>
                <a:sym typeface="Roboto"/>
              </a:rPr>
              <a:t>Puedes desarrollar todas tus actividades en el</a:t>
            </a:r>
            <a:r>
              <a:rPr lang="es-419" sz="1200" b="1">
                <a:solidFill>
                  <a:srgbClr val="FF3E77"/>
                </a:solidFill>
                <a:latin typeface="Roboto"/>
                <a:ea typeface="Roboto"/>
                <a:cs typeface="Roboto"/>
                <a:sym typeface="Roboto"/>
              </a:rPr>
              <a:t> formato que más te acomode</a:t>
            </a:r>
            <a:r>
              <a:rPr lang="es-419" sz="1200">
                <a:latin typeface="Roboto"/>
                <a:ea typeface="Roboto"/>
                <a:cs typeface="Roboto"/>
                <a:sym typeface="Roboto"/>
              </a:rPr>
              <a:t>: PPT, Word, papel, cartulina, cuaderno, aplicación de Internet, etc. </a:t>
            </a:r>
            <a:r>
              <a:rPr lang="es-419" sz="1200" i="1">
                <a:latin typeface="Roboto"/>
                <a:ea typeface="Roboto"/>
                <a:cs typeface="Roboto"/>
                <a:sym typeface="Roboto"/>
              </a:rPr>
              <a:t>¡Recuerda utilizar el material que tienes en casa!</a:t>
            </a:r>
            <a:endParaRPr sz="1200" i="1">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200" i="1">
                <a:latin typeface="Roboto"/>
                <a:ea typeface="Roboto"/>
                <a:cs typeface="Roboto"/>
                <a:sym typeface="Roboto"/>
              </a:rPr>
              <a:t>Tema de tu revista: </a:t>
            </a:r>
            <a:r>
              <a:rPr lang="es-419" sz="1200" b="1">
                <a:solidFill>
                  <a:srgbClr val="FF3E77"/>
                </a:solidFill>
                <a:latin typeface="Roboto"/>
                <a:ea typeface="Roboto"/>
                <a:cs typeface="Roboto"/>
                <a:sym typeface="Roboto"/>
              </a:rPr>
              <a:t>LA CULTURA GRIEGA.</a:t>
            </a:r>
            <a:endParaRPr sz="1200">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100">
                <a:solidFill>
                  <a:srgbClr val="202124"/>
                </a:solidFill>
                <a:latin typeface="Roboto"/>
                <a:ea typeface="Roboto"/>
                <a:cs typeface="Roboto"/>
                <a:sym typeface="Roboto"/>
              </a:rPr>
              <a:t>Este trabajo integra por completo a las asignaturas de</a:t>
            </a:r>
            <a:r>
              <a:rPr lang="es-419" sz="1100">
                <a:solidFill>
                  <a:srgbClr val="0000FF"/>
                </a:solidFill>
                <a:latin typeface="Roboto"/>
                <a:ea typeface="Roboto"/>
                <a:cs typeface="Roboto"/>
                <a:sym typeface="Roboto"/>
              </a:rPr>
              <a:t> </a:t>
            </a:r>
            <a:r>
              <a:rPr lang="es-419" sz="1100" b="1">
                <a:solidFill>
                  <a:srgbClr val="FF3E77"/>
                </a:solidFill>
                <a:latin typeface="Roboto"/>
                <a:ea typeface="Roboto"/>
                <a:cs typeface="Roboto"/>
                <a:sym typeface="Roboto"/>
              </a:rPr>
              <a:t>Lenguaje, Inglés, Arte, Historia y Religión.</a:t>
            </a:r>
            <a:endParaRPr sz="1100">
              <a:solidFill>
                <a:srgbClr val="202124"/>
              </a:solidFill>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100">
                <a:solidFill>
                  <a:srgbClr val="202124"/>
                </a:solidFill>
                <a:latin typeface="Roboto"/>
                <a:ea typeface="Roboto"/>
                <a:cs typeface="Roboto"/>
                <a:sym typeface="Roboto"/>
              </a:rPr>
              <a:t>El trabajo es</a:t>
            </a:r>
            <a:r>
              <a:rPr lang="es-419" sz="1100">
                <a:solidFill>
                  <a:srgbClr val="0000FF"/>
                </a:solidFill>
                <a:latin typeface="Roboto"/>
                <a:ea typeface="Roboto"/>
                <a:cs typeface="Roboto"/>
                <a:sym typeface="Roboto"/>
              </a:rPr>
              <a:t> </a:t>
            </a:r>
            <a:r>
              <a:rPr lang="es-419" sz="1100" b="1">
                <a:solidFill>
                  <a:srgbClr val="FF3E77"/>
                </a:solidFill>
                <a:latin typeface="Roboto"/>
                <a:ea typeface="Roboto"/>
                <a:cs typeface="Roboto"/>
                <a:sym typeface="Roboto"/>
              </a:rPr>
              <a:t>individual.</a:t>
            </a:r>
            <a:endParaRPr sz="1100" b="1">
              <a:solidFill>
                <a:srgbClr val="FF3E77"/>
              </a:solidFill>
              <a:latin typeface="Roboto"/>
              <a:ea typeface="Roboto"/>
              <a:cs typeface="Roboto"/>
              <a:sym typeface="Roboto"/>
            </a:endParaRPr>
          </a:p>
          <a:p>
            <a:pPr marL="457200" lvl="0" indent="-298450" algn="l" rtl="0">
              <a:lnSpc>
                <a:spcPct val="150000"/>
              </a:lnSpc>
              <a:spcBef>
                <a:spcPts val="0"/>
              </a:spcBef>
              <a:spcAft>
                <a:spcPts val="0"/>
              </a:spcAft>
              <a:buClr>
                <a:srgbClr val="000000"/>
              </a:buClr>
              <a:buSzPts val="1100"/>
              <a:buFont typeface="Roboto"/>
              <a:buChar char="➔"/>
            </a:pPr>
            <a:r>
              <a:rPr lang="es-419" sz="1100">
                <a:solidFill>
                  <a:srgbClr val="000000"/>
                </a:solidFill>
                <a:latin typeface="Roboto"/>
                <a:ea typeface="Roboto"/>
                <a:cs typeface="Roboto"/>
                <a:sym typeface="Roboto"/>
              </a:rPr>
              <a:t>Al final del trabajo, aparece una </a:t>
            </a:r>
            <a:r>
              <a:rPr lang="es-419" sz="1100" b="1">
                <a:solidFill>
                  <a:srgbClr val="FF3E77"/>
                </a:solidFill>
                <a:latin typeface="Roboto"/>
                <a:ea typeface="Roboto"/>
                <a:cs typeface="Roboto"/>
                <a:sym typeface="Roboto"/>
              </a:rPr>
              <a:t>rúbrica</a:t>
            </a:r>
            <a:r>
              <a:rPr lang="es-419" sz="1100">
                <a:solidFill>
                  <a:srgbClr val="FF3E77"/>
                </a:solidFill>
                <a:latin typeface="Roboto"/>
                <a:ea typeface="Roboto"/>
                <a:cs typeface="Roboto"/>
                <a:sym typeface="Roboto"/>
              </a:rPr>
              <a:t>,</a:t>
            </a:r>
            <a:r>
              <a:rPr lang="es-419" sz="1100">
                <a:solidFill>
                  <a:srgbClr val="000000"/>
                </a:solidFill>
                <a:latin typeface="Roboto"/>
                <a:ea typeface="Roboto"/>
                <a:cs typeface="Roboto"/>
                <a:sym typeface="Roboto"/>
              </a:rPr>
              <a:t> la cual te servirá de  guía para que sepas qué es lo que te solicita cada profesor/a.</a:t>
            </a:r>
            <a:endParaRPr sz="1100">
              <a:solidFill>
                <a:srgbClr val="000000"/>
              </a:solidFill>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100">
                <a:solidFill>
                  <a:srgbClr val="202124"/>
                </a:solidFill>
                <a:latin typeface="Roboto"/>
                <a:ea typeface="Roboto"/>
                <a:cs typeface="Roboto"/>
                <a:sym typeface="Roboto"/>
              </a:rPr>
              <a:t>Una vez terminada tu revista, deberás</a:t>
            </a:r>
            <a:r>
              <a:rPr lang="es-419" sz="1100">
                <a:solidFill>
                  <a:srgbClr val="0000FF"/>
                </a:solidFill>
                <a:latin typeface="Roboto"/>
                <a:ea typeface="Roboto"/>
                <a:cs typeface="Roboto"/>
                <a:sym typeface="Roboto"/>
              </a:rPr>
              <a:t> </a:t>
            </a:r>
            <a:r>
              <a:rPr lang="es-419" sz="1100" b="1">
                <a:solidFill>
                  <a:srgbClr val="FF3E77"/>
                </a:solidFill>
                <a:latin typeface="Roboto"/>
                <a:ea typeface="Roboto"/>
                <a:cs typeface="Roboto"/>
                <a:sym typeface="Roboto"/>
              </a:rPr>
              <a:t>enviarla por correo a TODOS los profesores</a:t>
            </a:r>
            <a:r>
              <a:rPr lang="es-419" sz="1100">
                <a:solidFill>
                  <a:srgbClr val="0000FF"/>
                </a:solidFill>
                <a:latin typeface="Roboto"/>
                <a:ea typeface="Roboto"/>
                <a:cs typeface="Roboto"/>
                <a:sym typeface="Roboto"/>
              </a:rPr>
              <a:t> </a:t>
            </a:r>
            <a:r>
              <a:rPr lang="es-419" sz="1100">
                <a:solidFill>
                  <a:srgbClr val="202124"/>
                </a:solidFill>
                <a:latin typeface="Roboto"/>
                <a:ea typeface="Roboto"/>
                <a:cs typeface="Roboto"/>
                <a:sym typeface="Roboto"/>
              </a:rPr>
              <a:t>de las asignaturas que participan de él (Lenguaje - Historia - Inglés - Arte - Religión)</a:t>
            </a:r>
            <a:endParaRPr sz="1100">
              <a:solidFill>
                <a:srgbClr val="202124"/>
              </a:solidFill>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100">
                <a:solidFill>
                  <a:srgbClr val="202124"/>
                </a:solidFill>
                <a:latin typeface="Roboto"/>
                <a:ea typeface="Roboto"/>
                <a:cs typeface="Roboto"/>
                <a:sym typeface="Roboto"/>
              </a:rPr>
              <a:t>En tu correo debes mencionar: </a:t>
            </a:r>
            <a:r>
              <a:rPr lang="es-419" sz="1100" b="1">
                <a:solidFill>
                  <a:srgbClr val="FF3E77"/>
                </a:solidFill>
                <a:latin typeface="Roboto"/>
                <a:ea typeface="Roboto"/>
                <a:cs typeface="Roboto"/>
                <a:sym typeface="Roboto"/>
              </a:rPr>
              <a:t>nombre, curso y número de trabajo.</a:t>
            </a:r>
            <a:endParaRPr sz="1100" b="1">
              <a:solidFill>
                <a:srgbClr val="202124"/>
              </a:solidFill>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419" sz="1100">
                <a:solidFill>
                  <a:srgbClr val="202124"/>
                </a:solidFill>
                <a:latin typeface="Roboto"/>
                <a:ea typeface="Roboto"/>
                <a:cs typeface="Roboto"/>
                <a:sym typeface="Roboto"/>
              </a:rPr>
              <a:t>Fecha de entrega: hasta el</a:t>
            </a:r>
            <a:r>
              <a:rPr lang="es-419" sz="1100" b="1">
                <a:solidFill>
                  <a:srgbClr val="FF3E77"/>
                </a:solidFill>
                <a:latin typeface="Roboto"/>
                <a:ea typeface="Roboto"/>
                <a:cs typeface="Roboto"/>
                <a:sym typeface="Roboto"/>
              </a:rPr>
              <a:t> Viernes 26 de marzo.</a:t>
            </a:r>
            <a:endParaRPr sz="1100" b="1">
              <a:solidFill>
                <a:srgbClr val="FF3E77"/>
              </a:solidFill>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r>
              <a:rPr lang="es-419" sz="1100">
                <a:latin typeface="Roboto"/>
                <a:ea typeface="Roboto"/>
                <a:cs typeface="Roboto"/>
                <a:sym typeface="Roboto"/>
              </a:rPr>
              <a:t>….</a:t>
            </a: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100">
              <a:latin typeface="Roboto"/>
              <a:ea typeface="Roboto"/>
              <a:cs typeface="Roboto"/>
              <a:sym typeface="Roboto"/>
            </a:endParaRPr>
          </a:p>
          <a:p>
            <a:pPr marL="0" lvl="0" indent="0" algn="l" rtl="0">
              <a:lnSpc>
                <a:spcPct val="115000"/>
              </a:lnSpc>
              <a:spcBef>
                <a:spcPts val="0"/>
              </a:spcBef>
              <a:spcAft>
                <a:spcPts val="0"/>
              </a:spcAft>
              <a:buSzPts val="1800"/>
              <a:buNone/>
            </a:pPr>
            <a:endParaRPr sz="1500"/>
          </a:p>
        </p:txBody>
      </p:sp>
      <p:sp>
        <p:nvSpPr>
          <p:cNvPr id="237" name="Google Shape;237;p29"/>
          <p:cNvSpPr txBox="1">
            <a:spLocks noGrp="1"/>
          </p:cNvSpPr>
          <p:nvPr>
            <p:ph type="ctrTitle" idx="4294967295"/>
          </p:nvPr>
        </p:nvSpPr>
        <p:spPr>
          <a:xfrm>
            <a:off x="1897942" y="318625"/>
            <a:ext cx="5675400" cy="423000"/>
          </a:xfrm>
          <a:prstGeom prst="rect">
            <a:avLst/>
          </a:prstGeom>
          <a:noFill/>
          <a:ln>
            <a:noFill/>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s-419" sz="2300">
                <a:solidFill>
                  <a:srgbClr val="FF3E77"/>
                </a:solidFill>
                <a:latin typeface="Roboto Black"/>
                <a:ea typeface="Roboto Black"/>
                <a:cs typeface="Roboto Black"/>
                <a:sym typeface="Roboto Black"/>
              </a:rPr>
              <a:t>Indicaciones para realizar tu trabajo                          </a:t>
            </a:r>
            <a:endParaRPr sz="2300" i="0" u="none" strike="noStrike" cap="none">
              <a:solidFill>
                <a:srgbClr val="FF3E77"/>
              </a:solidFill>
              <a:latin typeface="Roboto Black"/>
              <a:ea typeface="Roboto Black"/>
              <a:cs typeface="Roboto Black"/>
              <a:sym typeface="Robo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0"/>
          <p:cNvSpPr txBox="1"/>
          <p:nvPr/>
        </p:nvSpPr>
        <p:spPr>
          <a:xfrm>
            <a:off x="1623600" y="471000"/>
            <a:ext cx="572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b="1">
                <a:solidFill>
                  <a:srgbClr val="FF3E77"/>
                </a:solidFill>
                <a:latin typeface="Calibri"/>
                <a:ea typeface="Calibri"/>
                <a:cs typeface="Calibri"/>
                <a:sym typeface="Calibri"/>
              </a:rPr>
              <a:t>¿Qué aprenderás en la confección de tu revista?</a:t>
            </a:r>
            <a:endParaRPr b="1">
              <a:solidFill>
                <a:srgbClr val="FF3E77"/>
              </a:solidFill>
              <a:latin typeface="Calibri"/>
              <a:ea typeface="Calibri"/>
              <a:cs typeface="Calibri"/>
              <a:sym typeface="Calibri"/>
            </a:endParaRPr>
          </a:p>
        </p:txBody>
      </p:sp>
      <p:sp>
        <p:nvSpPr>
          <p:cNvPr id="243" name="Google Shape;243;p30"/>
          <p:cNvSpPr txBox="1"/>
          <p:nvPr/>
        </p:nvSpPr>
        <p:spPr>
          <a:xfrm>
            <a:off x="600750" y="366225"/>
            <a:ext cx="8353500" cy="624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dk1"/>
              </a:solidFill>
              <a:latin typeface="Roboto"/>
              <a:ea typeface="Roboto"/>
              <a:cs typeface="Roboto"/>
              <a:sym typeface="Roboto"/>
            </a:endParaRPr>
          </a:p>
          <a:p>
            <a:pPr marL="0" lvl="0" indent="0" algn="l" rtl="0">
              <a:spcBef>
                <a:spcPts val="0"/>
              </a:spcBef>
              <a:spcAft>
                <a:spcPts val="0"/>
              </a:spcAft>
              <a:buNone/>
            </a:pPr>
            <a:endParaRPr b="1">
              <a:solidFill>
                <a:schemeClr val="dk1"/>
              </a:solidFill>
              <a:latin typeface="Roboto"/>
              <a:ea typeface="Roboto"/>
              <a:cs typeface="Roboto"/>
              <a:sym typeface="Roboto"/>
            </a:endParaRPr>
          </a:p>
          <a:p>
            <a:pPr marL="457200" lvl="0" indent="0" algn="l" rtl="0">
              <a:spcBef>
                <a:spcPts val="0"/>
              </a:spcBef>
              <a:spcAft>
                <a:spcPts val="0"/>
              </a:spcAft>
              <a:buNone/>
            </a:pPr>
            <a:endParaRPr sz="1100" b="1">
              <a:solidFill>
                <a:schemeClr val="dk1"/>
              </a:solidFill>
              <a:latin typeface="Roboto"/>
              <a:ea typeface="Roboto"/>
              <a:cs typeface="Roboto"/>
              <a:sym typeface="Roboto"/>
            </a:endParaRPr>
          </a:p>
          <a:p>
            <a:pPr marL="457200" lvl="0" indent="-298450" algn="just" rtl="0">
              <a:spcBef>
                <a:spcPts val="0"/>
              </a:spcBef>
              <a:spcAft>
                <a:spcPts val="0"/>
              </a:spcAft>
              <a:buClr>
                <a:srgbClr val="FF3E77"/>
              </a:buClr>
              <a:buSzPts val="1100"/>
              <a:buChar char="●"/>
            </a:pPr>
            <a:r>
              <a:rPr lang="es-419" sz="1100" b="1">
                <a:solidFill>
                  <a:srgbClr val="FF3E77"/>
                </a:solidFill>
                <a:latin typeface="Roboto"/>
                <a:ea typeface="Roboto"/>
                <a:cs typeface="Roboto"/>
                <a:sym typeface="Roboto"/>
              </a:rPr>
              <a:t>Historia: </a:t>
            </a:r>
            <a:r>
              <a:rPr lang="es-419" sz="1100">
                <a:latin typeface="Roboto"/>
                <a:ea typeface="Roboto"/>
                <a:cs typeface="Roboto"/>
                <a:sym typeface="Roboto"/>
              </a:rPr>
              <a:t>caracterizar el mar Mediterráneo como zona ecúmene (habitada por seres humanos), dando cuenta de sus características e influencia en desarrollo de la ciudad-estado griega.</a:t>
            </a:r>
            <a:endParaRPr sz="1100">
              <a:latin typeface="Roboto"/>
              <a:ea typeface="Roboto"/>
              <a:cs typeface="Roboto"/>
              <a:sym typeface="Roboto"/>
            </a:endParaRPr>
          </a:p>
          <a:p>
            <a:pPr marL="457200" lvl="0" indent="0" algn="just" rtl="0">
              <a:spcBef>
                <a:spcPts val="0"/>
              </a:spcBef>
              <a:spcAft>
                <a:spcPts val="0"/>
              </a:spcAft>
              <a:buNone/>
            </a:pPr>
            <a:r>
              <a:rPr lang="es-419" sz="1100">
                <a:latin typeface="Roboto"/>
                <a:ea typeface="Roboto"/>
                <a:cs typeface="Roboto"/>
                <a:sym typeface="Roboto"/>
              </a:rPr>
              <a:t>Comparar los conceptos de ciudadanía y democracia del mundo clásico con la actualidad.</a:t>
            </a:r>
            <a:endParaRPr sz="1100">
              <a:latin typeface="Roboto"/>
              <a:ea typeface="Roboto"/>
              <a:cs typeface="Roboto"/>
              <a:sym typeface="Roboto"/>
            </a:endParaRPr>
          </a:p>
          <a:p>
            <a:pPr marL="457200" lvl="0" indent="0" algn="l" rtl="0">
              <a:spcBef>
                <a:spcPts val="0"/>
              </a:spcBef>
              <a:spcAft>
                <a:spcPts val="0"/>
              </a:spcAft>
              <a:buNone/>
            </a:pPr>
            <a:endParaRPr sz="1100" b="1">
              <a:solidFill>
                <a:schemeClr val="dk1"/>
              </a:solidFill>
              <a:latin typeface="Roboto"/>
              <a:ea typeface="Roboto"/>
              <a:cs typeface="Roboto"/>
              <a:sym typeface="Roboto"/>
            </a:endParaRPr>
          </a:p>
          <a:p>
            <a:pPr marL="457200" lvl="0" indent="-298450" algn="just" rtl="0">
              <a:spcBef>
                <a:spcPts val="0"/>
              </a:spcBef>
              <a:spcAft>
                <a:spcPts val="0"/>
              </a:spcAft>
              <a:buClr>
                <a:srgbClr val="FF3E77"/>
              </a:buClr>
              <a:buSzPts val="1100"/>
              <a:buFont typeface="Roboto"/>
              <a:buChar char="●"/>
            </a:pPr>
            <a:r>
              <a:rPr lang="es-419" sz="1100" b="1">
                <a:solidFill>
                  <a:srgbClr val="FF3E77"/>
                </a:solidFill>
                <a:latin typeface="Roboto"/>
                <a:ea typeface="Roboto"/>
                <a:cs typeface="Roboto"/>
                <a:sym typeface="Roboto"/>
              </a:rPr>
              <a:t>Arte: </a:t>
            </a:r>
            <a:r>
              <a:rPr lang="es-419" sz="1100">
                <a:latin typeface="Roboto"/>
                <a:ea typeface="Roboto"/>
                <a:cs typeface="Roboto"/>
                <a:sym typeface="Roboto"/>
              </a:rPr>
              <a:t>Crear un proyecto visual sobre la escultura griega utilizando la técnica del pop up, que desarrolla la comprensión del proceso del plano al volumen en papel.</a:t>
            </a:r>
            <a:endParaRPr sz="1100">
              <a:latin typeface="Roboto"/>
              <a:ea typeface="Roboto"/>
              <a:cs typeface="Roboto"/>
              <a:sym typeface="Roboto"/>
            </a:endParaRPr>
          </a:p>
          <a:p>
            <a:pPr marL="457200" lvl="0" indent="0" algn="l" rtl="0">
              <a:spcBef>
                <a:spcPts val="0"/>
              </a:spcBef>
              <a:spcAft>
                <a:spcPts val="0"/>
              </a:spcAft>
              <a:buNone/>
            </a:pPr>
            <a:endParaRPr sz="1100" b="1">
              <a:solidFill>
                <a:srgbClr val="FF3E77"/>
              </a:solidFill>
              <a:latin typeface="Roboto"/>
              <a:ea typeface="Roboto"/>
              <a:cs typeface="Roboto"/>
              <a:sym typeface="Roboto"/>
            </a:endParaRPr>
          </a:p>
          <a:p>
            <a:pPr marL="457200" lvl="0" indent="-298450" algn="just" rtl="0">
              <a:spcBef>
                <a:spcPts val="0"/>
              </a:spcBef>
              <a:spcAft>
                <a:spcPts val="0"/>
              </a:spcAft>
              <a:buClr>
                <a:srgbClr val="FF3E77"/>
              </a:buClr>
              <a:buSzPts val="1100"/>
              <a:buFont typeface="Roboto"/>
              <a:buChar char="●"/>
            </a:pPr>
            <a:r>
              <a:rPr lang="es-419" sz="1100" b="1">
                <a:solidFill>
                  <a:srgbClr val="FF3E77"/>
                </a:solidFill>
                <a:latin typeface="Roboto"/>
                <a:ea typeface="Roboto"/>
                <a:cs typeface="Roboto"/>
                <a:sym typeface="Roboto"/>
              </a:rPr>
              <a:t>Inglés: </a:t>
            </a:r>
            <a:r>
              <a:rPr lang="es-419" sz="1100">
                <a:solidFill>
                  <a:schemeClr val="dk1"/>
                </a:solidFill>
                <a:latin typeface="Roboto"/>
                <a:ea typeface="Roboto"/>
                <a:cs typeface="Roboto"/>
                <a:sym typeface="Roboto"/>
              </a:rPr>
              <a:t>Demostrar comprensión de ideas generales e información explícita utilizando algunos adverbios de frecuencia. (first, then, finally, while, later,now).</a:t>
            </a:r>
            <a:endParaRPr sz="1100">
              <a:solidFill>
                <a:schemeClr val="dk1"/>
              </a:solidFill>
              <a:latin typeface="Roboto"/>
              <a:ea typeface="Roboto"/>
              <a:cs typeface="Roboto"/>
              <a:sym typeface="Roboto"/>
            </a:endParaRPr>
          </a:p>
          <a:p>
            <a:pPr marL="457200" lvl="0" indent="0" algn="l" rtl="0">
              <a:spcBef>
                <a:spcPts val="0"/>
              </a:spcBef>
              <a:spcAft>
                <a:spcPts val="0"/>
              </a:spcAft>
              <a:buNone/>
            </a:pPr>
            <a:endParaRPr sz="1100" b="1">
              <a:solidFill>
                <a:schemeClr val="dk1"/>
              </a:solidFill>
              <a:latin typeface="Roboto"/>
              <a:ea typeface="Roboto"/>
              <a:cs typeface="Roboto"/>
              <a:sym typeface="Roboto"/>
            </a:endParaRPr>
          </a:p>
          <a:p>
            <a:pPr marL="457200" lvl="0" indent="-298450" algn="just" rtl="0">
              <a:spcBef>
                <a:spcPts val="0"/>
              </a:spcBef>
              <a:spcAft>
                <a:spcPts val="0"/>
              </a:spcAft>
              <a:buClr>
                <a:srgbClr val="FF3E77"/>
              </a:buClr>
              <a:buSzPts val="1100"/>
              <a:buFont typeface="Roboto"/>
              <a:buChar char="●"/>
            </a:pPr>
            <a:r>
              <a:rPr lang="es-419" sz="1100" b="1">
                <a:solidFill>
                  <a:srgbClr val="FF3E77"/>
                </a:solidFill>
                <a:latin typeface="Roboto"/>
                <a:ea typeface="Roboto"/>
                <a:cs typeface="Roboto"/>
                <a:sym typeface="Roboto"/>
              </a:rPr>
              <a:t>Lenguaje: </a:t>
            </a:r>
            <a:r>
              <a:rPr lang="es-419" sz="1100">
                <a:latin typeface="Roboto"/>
                <a:ea typeface="Roboto"/>
                <a:cs typeface="Roboto"/>
                <a:sym typeface="Roboto"/>
              </a:rPr>
              <a:t>Aprender el uso de conectores temporales a través de lectura de texto literario. Conocer las características e historia de uno de los héroes griegos, asociando éstas con las de un héroe en la actualidad.</a:t>
            </a:r>
            <a:endParaRPr sz="1100">
              <a:latin typeface="Roboto"/>
              <a:ea typeface="Roboto"/>
              <a:cs typeface="Roboto"/>
              <a:sym typeface="Roboto"/>
            </a:endParaRPr>
          </a:p>
          <a:p>
            <a:pPr marL="457200" lvl="0" indent="0" algn="l" rtl="0">
              <a:spcBef>
                <a:spcPts val="0"/>
              </a:spcBef>
              <a:spcAft>
                <a:spcPts val="0"/>
              </a:spcAft>
              <a:buNone/>
            </a:pPr>
            <a:endParaRPr sz="1100" b="1">
              <a:latin typeface="Roboto"/>
              <a:ea typeface="Roboto"/>
              <a:cs typeface="Roboto"/>
              <a:sym typeface="Roboto"/>
            </a:endParaRPr>
          </a:p>
          <a:p>
            <a:pPr marL="457200" lvl="0" indent="-298450" algn="just" rtl="0">
              <a:spcBef>
                <a:spcPts val="0"/>
              </a:spcBef>
              <a:spcAft>
                <a:spcPts val="0"/>
              </a:spcAft>
              <a:buClr>
                <a:srgbClr val="FF3E77"/>
              </a:buClr>
              <a:buSzPts val="1100"/>
              <a:buFont typeface="Roboto"/>
              <a:buChar char="●"/>
            </a:pPr>
            <a:r>
              <a:rPr lang="es-419" sz="1100" b="1">
                <a:solidFill>
                  <a:srgbClr val="FF3E77"/>
                </a:solidFill>
                <a:latin typeface="Roboto"/>
                <a:ea typeface="Roboto"/>
                <a:cs typeface="Roboto"/>
                <a:sym typeface="Roboto"/>
              </a:rPr>
              <a:t>Religión:</a:t>
            </a:r>
            <a:r>
              <a:rPr lang="es-419" sz="1100">
                <a:solidFill>
                  <a:srgbClr val="FF3E77"/>
                </a:solidFill>
                <a:latin typeface="Roboto"/>
                <a:ea typeface="Roboto"/>
                <a:cs typeface="Roboto"/>
                <a:sym typeface="Roboto"/>
              </a:rPr>
              <a:t> </a:t>
            </a:r>
            <a:r>
              <a:rPr lang="es-419" sz="1100">
                <a:solidFill>
                  <a:schemeClr val="dk1"/>
                </a:solidFill>
                <a:latin typeface="Roboto"/>
                <a:ea typeface="Roboto"/>
                <a:cs typeface="Roboto"/>
                <a:sym typeface="Roboto"/>
              </a:rPr>
              <a:t>Reconocer la trascendencia y valor que aportan las diversas creencias en el desarrollo tanto espiritual, como social y comunitario de las civilizaciones de ayer y hoy.</a:t>
            </a:r>
            <a:endParaRPr sz="1100">
              <a:solidFill>
                <a:schemeClr val="dk1"/>
              </a:solidFill>
              <a:latin typeface="Roboto"/>
              <a:ea typeface="Roboto"/>
              <a:cs typeface="Roboto"/>
              <a:sym typeface="Roboto"/>
            </a:endParaRPr>
          </a:p>
          <a:p>
            <a:pPr marL="457200" lvl="0" indent="0" algn="l" rtl="0">
              <a:spcBef>
                <a:spcPts val="0"/>
              </a:spcBef>
              <a:spcAft>
                <a:spcPts val="0"/>
              </a:spcAft>
              <a:buNone/>
            </a:pPr>
            <a:endParaRPr sz="1200">
              <a:solidFill>
                <a:schemeClr val="dk1"/>
              </a:solidFill>
              <a:latin typeface="Roboto"/>
              <a:ea typeface="Roboto"/>
              <a:cs typeface="Roboto"/>
              <a:sym typeface="Roboto"/>
            </a:endParaRPr>
          </a:p>
          <a:p>
            <a:pPr marL="165100" lvl="0" indent="0" algn="ctr" rtl="0">
              <a:lnSpc>
                <a:spcPct val="115000"/>
              </a:lnSpc>
              <a:spcBef>
                <a:spcPts val="0"/>
              </a:spcBef>
              <a:spcAft>
                <a:spcPts val="0"/>
              </a:spcAft>
              <a:buClr>
                <a:schemeClr val="dk1"/>
              </a:buClr>
              <a:buSzPts val="1100"/>
              <a:buFont typeface="Arial"/>
              <a:buNone/>
            </a:pPr>
            <a:endParaRPr sz="1200" b="1" i="1" u="sng">
              <a:solidFill>
                <a:srgbClr val="0000FF"/>
              </a:solidFill>
            </a:endParaRPr>
          </a:p>
          <a:p>
            <a:pPr marL="165100" lvl="0" indent="0" algn="ctr" rtl="0">
              <a:lnSpc>
                <a:spcPct val="115000"/>
              </a:lnSpc>
              <a:spcBef>
                <a:spcPts val="0"/>
              </a:spcBef>
              <a:spcAft>
                <a:spcPts val="0"/>
              </a:spcAft>
              <a:buClr>
                <a:schemeClr val="dk1"/>
              </a:buClr>
              <a:buSzPts val="1100"/>
              <a:buFont typeface="Arial"/>
              <a:buNone/>
            </a:pPr>
            <a:r>
              <a:rPr lang="es-419" sz="1200" b="1" i="1" u="sng">
                <a:solidFill>
                  <a:srgbClr val="0000FF"/>
                </a:solidFill>
              </a:rPr>
              <a:t>Recuerda leer bien las instrucciones de cada actividad</a:t>
            </a:r>
            <a:r>
              <a:rPr lang="es-419" sz="1200" b="1">
                <a:solidFill>
                  <a:srgbClr val="0000FF"/>
                </a:solidFill>
              </a:rPr>
              <a:t>.</a:t>
            </a:r>
            <a:endParaRPr sz="1200" b="1">
              <a:solidFill>
                <a:srgbClr val="0000FF"/>
              </a:solidFill>
            </a:endParaRPr>
          </a:p>
          <a:p>
            <a:pPr marL="165100" lvl="0" indent="0" algn="l" rtl="0">
              <a:lnSpc>
                <a:spcPct val="115000"/>
              </a:lnSpc>
              <a:spcBef>
                <a:spcPts val="0"/>
              </a:spcBef>
              <a:spcAft>
                <a:spcPts val="0"/>
              </a:spcAft>
              <a:buNone/>
            </a:pPr>
            <a:endParaRPr sz="1100" b="1">
              <a:solidFill>
                <a:srgbClr val="0000FF"/>
              </a:solidFill>
            </a:endParaRPr>
          </a:p>
          <a:p>
            <a:pPr marL="165100" lvl="0" indent="0" algn="l" rtl="0">
              <a:lnSpc>
                <a:spcPct val="115000"/>
              </a:lnSpc>
              <a:spcBef>
                <a:spcPts val="0"/>
              </a:spcBef>
              <a:spcAft>
                <a:spcPts val="0"/>
              </a:spcAft>
              <a:buNone/>
            </a:pPr>
            <a:endParaRPr sz="1100" b="1">
              <a:solidFill>
                <a:srgbClr val="0000FF"/>
              </a:solidFill>
            </a:endParaRPr>
          </a:p>
          <a:p>
            <a:pPr marL="165100" lvl="0" indent="0" algn="ctr" rtl="0">
              <a:lnSpc>
                <a:spcPct val="115000"/>
              </a:lnSpc>
              <a:spcBef>
                <a:spcPts val="0"/>
              </a:spcBef>
              <a:spcAft>
                <a:spcPts val="0"/>
              </a:spcAft>
              <a:buClr>
                <a:schemeClr val="dk1"/>
              </a:buClr>
              <a:buSzPts val="1100"/>
              <a:buFont typeface="Arial"/>
              <a:buNone/>
            </a:pPr>
            <a:r>
              <a:rPr lang="es-419" sz="1100" b="1" i="1">
                <a:solidFill>
                  <a:srgbClr val="0000FF"/>
                </a:solidFill>
              </a:rPr>
              <a:t>¡MANOS A LA OBRA!</a:t>
            </a:r>
            <a:endParaRPr sz="1100" b="1" i="1">
              <a:solidFill>
                <a:srgbClr val="0000FF"/>
              </a:solidFill>
            </a:endParaRPr>
          </a:p>
          <a:p>
            <a:pPr marL="457200" lvl="0" indent="0" algn="l" rtl="0">
              <a:spcBef>
                <a:spcPts val="0"/>
              </a:spcBef>
              <a:spcAft>
                <a:spcPts val="0"/>
              </a:spcAft>
              <a:buNone/>
            </a:pPr>
            <a:endParaRPr sz="1200">
              <a:solidFill>
                <a:schemeClr val="dk1"/>
              </a:solidFill>
              <a:latin typeface="Roboto"/>
              <a:ea typeface="Roboto"/>
              <a:cs typeface="Roboto"/>
              <a:sym typeface="Roboto"/>
            </a:endParaRPr>
          </a:p>
          <a:p>
            <a:pPr marL="45720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endParaRPr sz="1000" b="1">
              <a:solidFill>
                <a:schemeClr val="dk1"/>
              </a:solidFill>
            </a:endParaRPr>
          </a:p>
        </p:txBody>
      </p:sp>
      <p:pic>
        <p:nvPicPr>
          <p:cNvPr id="244" name="Google Shape;244;p30"/>
          <p:cNvPicPr preferRelativeResize="0"/>
          <p:nvPr/>
        </p:nvPicPr>
        <p:blipFill>
          <a:blip r:embed="rId3">
            <a:alphaModFix/>
          </a:blip>
          <a:stretch>
            <a:fillRect/>
          </a:stretch>
        </p:blipFill>
        <p:spPr>
          <a:xfrm rot="5400000">
            <a:off x="742510" y="3937233"/>
            <a:ext cx="1000782" cy="10007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txBox="1">
            <a:spLocks noGrp="1"/>
          </p:cNvSpPr>
          <p:nvPr>
            <p:ph type="title"/>
          </p:nvPr>
        </p:nvSpPr>
        <p:spPr>
          <a:xfrm>
            <a:off x="1958075" y="277625"/>
            <a:ext cx="5433600" cy="825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s-419" sz="2200" b="1">
                <a:solidFill>
                  <a:srgbClr val="FF3E77"/>
                </a:solidFill>
                <a:latin typeface="Roboto"/>
                <a:ea typeface="Roboto"/>
                <a:cs typeface="Roboto"/>
                <a:sym typeface="Roboto"/>
              </a:rPr>
              <a:t>Los griegos:</a:t>
            </a:r>
            <a:r>
              <a:rPr lang="es-419" sz="2200">
                <a:latin typeface="Roboto"/>
                <a:ea typeface="Roboto"/>
                <a:cs typeface="Roboto"/>
                <a:sym typeface="Roboto"/>
              </a:rPr>
              <a:t> </a:t>
            </a:r>
            <a:r>
              <a:rPr lang="es-419" sz="2200" i="1">
                <a:latin typeface="Roboto"/>
                <a:ea typeface="Roboto"/>
                <a:cs typeface="Roboto"/>
                <a:sym typeface="Roboto"/>
              </a:rPr>
              <a:t>¿Por qué una cultura tan antigua se sigue estudiando hasta el día de hoy?</a:t>
            </a:r>
            <a:endParaRPr sz="2200" i="1">
              <a:latin typeface="Roboto"/>
              <a:ea typeface="Roboto"/>
              <a:cs typeface="Roboto"/>
              <a:sym typeface="Roboto"/>
            </a:endParaRPr>
          </a:p>
        </p:txBody>
      </p:sp>
      <p:sp>
        <p:nvSpPr>
          <p:cNvPr id="250" name="Google Shape;250;p31"/>
          <p:cNvSpPr txBox="1"/>
          <p:nvPr/>
        </p:nvSpPr>
        <p:spPr>
          <a:xfrm>
            <a:off x="785550" y="1206375"/>
            <a:ext cx="7696500" cy="1031400"/>
          </a:xfrm>
          <a:prstGeom prst="rect">
            <a:avLst/>
          </a:prstGeom>
          <a:solidFill>
            <a:srgbClr val="FFFFFF"/>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Para desarrollar tus actividades,, debemos comenzar primero por identificar qué significa cultura, cómo también las principales características de los griegos del pasado: ¿En qué época vivieron? ¿Dónde se ubicaron? ¿Cuáles eran sus creencias? ¿Cómo se organizaron para vivir? ¿Cómo se expresaban? </a:t>
            </a:r>
            <a:endParaRPr sz="1100">
              <a:latin typeface="Roboto"/>
              <a:ea typeface="Roboto"/>
              <a:cs typeface="Roboto"/>
              <a:sym typeface="Roboto"/>
            </a:endParaRPr>
          </a:p>
          <a:p>
            <a:pPr marL="0" lvl="0" indent="0" algn="just"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s-419" sz="1100">
                <a:latin typeface="Roboto"/>
                <a:ea typeface="Roboto"/>
                <a:cs typeface="Roboto"/>
                <a:sym typeface="Roboto"/>
              </a:rPr>
              <a:t>¡Comencemos!</a:t>
            </a:r>
            <a:endParaRPr sz="1100">
              <a:latin typeface="Roboto"/>
              <a:ea typeface="Roboto"/>
              <a:cs typeface="Roboto"/>
              <a:sym typeface="Roboto"/>
            </a:endParaRPr>
          </a:p>
        </p:txBody>
      </p:sp>
      <p:pic>
        <p:nvPicPr>
          <p:cNvPr id="251" name="Google Shape;251;p31"/>
          <p:cNvPicPr preferRelativeResize="0"/>
          <p:nvPr/>
        </p:nvPicPr>
        <p:blipFill>
          <a:blip r:embed="rId3">
            <a:alphaModFix/>
          </a:blip>
          <a:stretch>
            <a:fillRect/>
          </a:stretch>
        </p:blipFill>
        <p:spPr>
          <a:xfrm>
            <a:off x="97663" y="2171125"/>
            <a:ext cx="2756025" cy="2817375"/>
          </a:xfrm>
          <a:prstGeom prst="rect">
            <a:avLst/>
          </a:prstGeom>
          <a:noFill/>
          <a:ln>
            <a:noFill/>
          </a:ln>
        </p:spPr>
      </p:pic>
      <p:sp>
        <p:nvSpPr>
          <p:cNvPr id="252" name="Google Shape;252;p31"/>
          <p:cNvSpPr txBox="1"/>
          <p:nvPr/>
        </p:nvSpPr>
        <p:spPr>
          <a:xfrm>
            <a:off x="451638" y="2571750"/>
            <a:ext cx="2048100" cy="1877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Cultura: </a:t>
            </a:r>
            <a:r>
              <a:rPr lang="es-419" sz="1100">
                <a:solidFill>
                  <a:schemeClr val="dk1"/>
                </a:solidFill>
                <a:latin typeface="Roboto"/>
                <a:ea typeface="Roboto"/>
                <a:cs typeface="Roboto"/>
                <a:sym typeface="Roboto"/>
              </a:rPr>
              <a:t>es una palabra polisémica (con muchos significados). De forma general habla de un conjunto de modos de vida, ideas, conocimiento, tradiciones, costumbres, pero también de desarrollo artístico y científico que caracterizan a un pueblo o a una época.</a:t>
            </a:r>
            <a:endParaRPr sz="600">
              <a:latin typeface="Roboto"/>
              <a:ea typeface="Roboto"/>
              <a:cs typeface="Roboto"/>
              <a:sym typeface="Roboto"/>
            </a:endParaRPr>
          </a:p>
        </p:txBody>
      </p:sp>
      <p:pic>
        <p:nvPicPr>
          <p:cNvPr id="253" name="Google Shape;253;p31"/>
          <p:cNvPicPr preferRelativeResize="0"/>
          <p:nvPr/>
        </p:nvPicPr>
        <p:blipFill rotWithShape="1">
          <a:blip r:embed="rId4">
            <a:alphaModFix/>
          </a:blip>
          <a:srcRect t="31667" b="29347"/>
          <a:stretch/>
        </p:blipFill>
        <p:spPr>
          <a:xfrm>
            <a:off x="3112050" y="3166376"/>
            <a:ext cx="4562424" cy="1101925"/>
          </a:xfrm>
          <a:prstGeom prst="rect">
            <a:avLst/>
          </a:prstGeom>
          <a:noFill/>
          <a:ln>
            <a:noFill/>
          </a:ln>
        </p:spPr>
      </p:pic>
      <p:graphicFrame>
        <p:nvGraphicFramePr>
          <p:cNvPr id="254" name="Google Shape;254;p31"/>
          <p:cNvGraphicFramePr/>
          <p:nvPr/>
        </p:nvGraphicFramePr>
        <p:xfrm>
          <a:off x="3330850" y="2426825"/>
          <a:ext cx="3000000" cy="3000000"/>
        </p:xfrm>
        <a:graphic>
          <a:graphicData uri="http://schemas.openxmlformats.org/drawingml/2006/table">
            <a:tbl>
              <a:tblPr>
                <a:noFill/>
                <a:tableStyleId>{90E5FDC3-1344-41C1-AF3D-BF4B4ADD9981}</a:tableStyleId>
              </a:tblPr>
              <a:tblGrid>
                <a:gridCol w="4124825">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s-419" sz="1200">
                          <a:latin typeface="Roboto"/>
                          <a:ea typeface="Roboto"/>
                          <a:cs typeface="Roboto"/>
                          <a:sym typeface="Roboto"/>
                        </a:rPr>
                        <a:t>Época Grecia Antigua</a:t>
                      </a:r>
                      <a:endParaRPr sz="1200">
                        <a:latin typeface="Roboto"/>
                        <a:ea typeface="Roboto"/>
                        <a:cs typeface="Roboto"/>
                        <a:sym typeface="Roboto"/>
                      </a:endParaRPr>
                    </a:p>
                  </a:txBody>
                  <a:tcPr marL="91425" marR="91425" marT="91425" marB="91425">
                    <a:lnL w="28575" cap="flat" cmpd="sng">
                      <a:solidFill>
                        <a:srgbClr val="000000"/>
                      </a:solidFill>
                      <a:prstDash val="dashDot"/>
                      <a:round/>
                      <a:headEnd type="none" w="sm" len="sm"/>
                      <a:tailEnd type="none" w="sm" len="sm"/>
                    </a:lnL>
                    <a:lnR w="28575" cap="flat" cmpd="sng">
                      <a:solidFill>
                        <a:srgbClr val="000000"/>
                      </a:solidFill>
                      <a:prstDash val="dashDot"/>
                      <a:round/>
                      <a:headEnd type="none" w="sm" len="sm"/>
                      <a:tailEnd type="none" w="sm" len="sm"/>
                    </a:lnR>
                    <a:lnT w="28575" cap="flat" cmpd="sng">
                      <a:solidFill>
                        <a:srgbClr val="000000"/>
                      </a:solidFill>
                      <a:prstDash val="dashDot"/>
                      <a:round/>
                      <a:headEnd type="none" w="sm" len="sm"/>
                      <a:tailEnd type="none" w="sm" len="sm"/>
                    </a:lnT>
                    <a:lnB w="28575" cap="flat" cmpd="sng">
                      <a:solidFill>
                        <a:srgbClr val="000000"/>
                      </a:solidFill>
                      <a:prstDash val="dashDot"/>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55" name="Google Shape;255;p31"/>
          <p:cNvPicPr preferRelativeResize="0"/>
          <p:nvPr/>
        </p:nvPicPr>
        <p:blipFill>
          <a:blip r:embed="rId5">
            <a:alphaModFix/>
          </a:blip>
          <a:stretch>
            <a:fillRect/>
          </a:stretch>
        </p:blipFill>
        <p:spPr>
          <a:xfrm>
            <a:off x="7324725" y="-56100"/>
            <a:ext cx="1262475" cy="1262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aphicFrame>
        <p:nvGraphicFramePr>
          <p:cNvPr id="260" name="Google Shape;260;p32"/>
          <p:cNvGraphicFramePr/>
          <p:nvPr/>
        </p:nvGraphicFramePr>
        <p:xfrm>
          <a:off x="2881950" y="135650"/>
          <a:ext cx="3000000" cy="3000000"/>
        </p:xfrm>
        <a:graphic>
          <a:graphicData uri="http://schemas.openxmlformats.org/drawingml/2006/table">
            <a:tbl>
              <a:tblPr>
                <a:noFill/>
                <a:tableStyleId>{90E5FDC3-1344-41C1-AF3D-BF4B4ADD9981}</a:tableStyleId>
              </a:tblPr>
              <a:tblGrid>
                <a:gridCol w="4124825">
                  <a:extLst>
                    <a:ext uri="{9D8B030D-6E8A-4147-A177-3AD203B41FA5}">
                      <a16:colId xmlns:a16="http://schemas.microsoft.com/office/drawing/2014/main" val="20000"/>
                    </a:ext>
                  </a:extLst>
                </a:gridCol>
              </a:tblGrid>
              <a:tr h="409050">
                <a:tc>
                  <a:txBody>
                    <a:bodyPr/>
                    <a:lstStyle/>
                    <a:p>
                      <a:pPr marL="0" lvl="0" indent="0" algn="ctr" rtl="0">
                        <a:spcBef>
                          <a:spcPts val="0"/>
                        </a:spcBef>
                        <a:spcAft>
                          <a:spcPts val="0"/>
                        </a:spcAft>
                        <a:buNone/>
                      </a:pPr>
                      <a:r>
                        <a:rPr lang="es-419" sz="1500">
                          <a:latin typeface="Roboto"/>
                          <a:ea typeface="Roboto"/>
                          <a:cs typeface="Roboto"/>
                          <a:sym typeface="Roboto"/>
                        </a:rPr>
                        <a:t>Espacio geográfico de Grecia Antigua</a:t>
                      </a:r>
                      <a:endParaRPr sz="1500">
                        <a:latin typeface="Roboto"/>
                        <a:ea typeface="Roboto"/>
                        <a:cs typeface="Roboto"/>
                        <a:sym typeface="Roboto"/>
                      </a:endParaRPr>
                    </a:p>
                  </a:txBody>
                  <a:tcPr marL="91425" marR="91425" marT="91425" marB="91425">
                    <a:lnL w="28575" cap="flat" cmpd="sng">
                      <a:solidFill>
                        <a:srgbClr val="000000"/>
                      </a:solidFill>
                      <a:prstDash val="dashDot"/>
                      <a:round/>
                      <a:headEnd type="none" w="sm" len="sm"/>
                      <a:tailEnd type="none" w="sm" len="sm"/>
                    </a:lnL>
                    <a:lnR w="28575" cap="flat" cmpd="sng">
                      <a:solidFill>
                        <a:srgbClr val="000000"/>
                      </a:solidFill>
                      <a:prstDash val="dashDot"/>
                      <a:round/>
                      <a:headEnd type="none" w="sm" len="sm"/>
                      <a:tailEnd type="none" w="sm" len="sm"/>
                    </a:lnR>
                    <a:lnT w="28575" cap="flat" cmpd="sng">
                      <a:solidFill>
                        <a:srgbClr val="000000"/>
                      </a:solidFill>
                      <a:prstDash val="dashDot"/>
                      <a:round/>
                      <a:headEnd type="none" w="sm" len="sm"/>
                      <a:tailEnd type="none" w="sm" len="sm"/>
                    </a:lnT>
                    <a:lnB w="28575" cap="flat" cmpd="sng">
                      <a:solidFill>
                        <a:srgbClr val="000000"/>
                      </a:solidFill>
                      <a:prstDash val="dashDot"/>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61" name="Google Shape;261;p32"/>
          <p:cNvPicPr preferRelativeResize="0"/>
          <p:nvPr/>
        </p:nvPicPr>
        <p:blipFill>
          <a:blip r:embed="rId3">
            <a:alphaModFix/>
          </a:blip>
          <a:stretch>
            <a:fillRect/>
          </a:stretch>
        </p:blipFill>
        <p:spPr>
          <a:xfrm>
            <a:off x="4853575" y="804250"/>
            <a:ext cx="3366674" cy="2472375"/>
          </a:xfrm>
          <a:prstGeom prst="rect">
            <a:avLst/>
          </a:prstGeom>
          <a:noFill/>
          <a:ln>
            <a:noFill/>
          </a:ln>
        </p:spPr>
      </p:pic>
      <p:pic>
        <p:nvPicPr>
          <p:cNvPr id="262" name="Google Shape;262;p32"/>
          <p:cNvPicPr preferRelativeResize="0"/>
          <p:nvPr/>
        </p:nvPicPr>
        <p:blipFill>
          <a:blip r:embed="rId4">
            <a:alphaModFix/>
          </a:blip>
          <a:stretch>
            <a:fillRect/>
          </a:stretch>
        </p:blipFill>
        <p:spPr>
          <a:xfrm>
            <a:off x="757500" y="757500"/>
            <a:ext cx="3937125" cy="2519125"/>
          </a:xfrm>
          <a:prstGeom prst="rect">
            <a:avLst/>
          </a:prstGeom>
          <a:noFill/>
          <a:ln>
            <a:noFill/>
          </a:ln>
        </p:spPr>
      </p:pic>
      <p:sp>
        <p:nvSpPr>
          <p:cNvPr id="263" name="Google Shape;263;p32"/>
          <p:cNvSpPr/>
          <p:nvPr/>
        </p:nvSpPr>
        <p:spPr>
          <a:xfrm>
            <a:off x="2881950" y="1355975"/>
            <a:ext cx="213600" cy="159000"/>
          </a:xfrm>
          <a:prstGeom prst="ellipse">
            <a:avLst/>
          </a:prstGeom>
          <a:noFill/>
          <a:ln w="19050" cap="flat" cmpd="sng">
            <a:solidFill>
              <a:srgbClr val="FF3E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3198450" y="1355975"/>
            <a:ext cx="1720500" cy="308700"/>
          </a:xfrm>
          <a:prstGeom prst="rightArrow">
            <a:avLst>
              <a:gd name="adj1" fmla="val 50000"/>
              <a:gd name="adj2"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txBox="1"/>
          <p:nvPr/>
        </p:nvSpPr>
        <p:spPr>
          <a:xfrm>
            <a:off x="5204300" y="3357300"/>
            <a:ext cx="2665200" cy="1031400"/>
          </a:xfrm>
          <a:prstGeom prst="rect">
            <a:avLst/>
          </a:prstGeom>
          <a:solidFill>
            <a:srgbClr val="FFFFFF"/>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Los griegos antiguos se ubicaron en: </a:t>
            </a:r>
            <a:endParaRPr sz="1100">
              <a:latin typeface="Roboto"/>
              <a:ea typeface="Roboto"/>
              <a:cs typeface="Roboto"/>
              <a:sym typeface="Roboto"/>
            </a:endParaRPr>
          </a:p>
          <a:p>
            <a:pPr marL="0" lvl="0" indent="0" algn="just" rtl="0">
              <a:spcBef>
                <a:spcPts val="0"/>
              </a:spcBef>
              <a:spcAft>
                <a:spcPts val="0"/>
              </a:spcAft>
              <a:buNone/>
            </a:pPr>
            <a:r>
              <a:rPr lang="es-419" sz="1100" b="1">
                <a:latin typeface="Roboto"/>
                <a:ea typeface="Roboto"/>
                <a:cs typeface="Roboto"/>
                <a:sym typeface="Roboto"/>
              </a:rPr>
              <a:t>(1)</a:t>
            </a:r>
            <a:r>
              <a:rPr lang="es-419" sz="1100">
                <a:latin typeface="Roboto"/>
                <a:ea typeface="Roboto"/>
                <a:cs typeface="Roboto"/>
                <a:sym typeface="Roboto"/>
              </a:rPr>
              <a:t> Mar Mediterráneo</a:t>
            </a:r>
            <a:endParaRPr sz="1100">
              <a:latin typeface="Roboto"/>
              <a:ea typeface="Roboto"/>
              <a:cs typeface="Roboto"/>
              <a:sym typeface="Roboto"/>
            </a:endParaRPr>
          </a:p>
          <a:p>
            <a:pPr marL="0" lvl="0" indent="0" algn="just" rtl="0">
              <a:spcBef>
                <a:spcPts val="0"/>
              </a:spcBef>
              <a:spcAft>
                <a:spcPts val="0"/>
              </a:spcAft>
              <a:buNone/>
            </a:pPr>
            <a:r>
              <a:rPr lang="es-419" sz="1100" b="1">
                <a:latin typeface="Roboto"/>
                <a:ea typeface="Roboto"/>
                <a:cs typeface="Roboto"/>
                <a:sym typeface="Roboto"/>
              </a:rPr>
              <a:t>(2)</a:t>
            </a:r>
            <a:r>
              <a:rPr lang="es-419" sz="1100">
                <a:latin typeface="Roboto"/>
                <a:ea typeface="Roboto"/>
                <a:cs typeface="Roboto"/>
                <a:sym typeface="Roboto"/>
              </a:rPr>
              <a:t> Península de los Balcanes </a:t>
            </a:r>
            <a:endParaRPr sz="1100">
              <a:latin typeface="Roboto"/>
              <a:ea typeface="Roboto"/>
              <a:cs typeface="Roboto"/>
              <a:sym typeface="Roboto"/>
            </a:endParaRPr>
          </a:p>
          <a:p>
            <a:pPr marL="0" lvl="0" indent="0" algn="just" rtl="0">
              <a:spcBef>
                <a:spcPts val="0"/>
              </a:spcBef>
              <a:spcAft>
                <a:spcPts val="0"/>
              </a:spcAft>
              <a:buNone/>
            </a:pPr>
            <a:r>
              <a:rPr lang="es-419" sz="1100" b="1">
                <a:latin typeface="Roboto"/>
                <a:ea typeface="Roboto"/>
                <a:cs typeface="Roboto"/>
                <a:sym typeface="Roboto"/>
              </a:rPr>
              <a:t>(3)</a:t>
            </a:r>
            <a:r>
              <a:rPr lang="es-419" sz="1100">
                <a:latin typeface="Roboto"/>
                <a:ea typeface="Roboto"/>
                <a:cs typeface="Roboto"/>
                <a:sym typeface="Roboto"/>
              </a:rPr>
              <a:t> Mar Jónico  </a:t>
            </a:r>
            <a:endParaRPr sz="1100">
              <a:latin typeface="Roboto"/>
              <a:ea typeface="Roboto"/>
              <a:cs typeface="Roboto"/>
              <a:sym typeface="Roboto"/>
            </a:endParaRPr>
          </a:p>
          <a:p>
            <a:pPr marL="0" lvl="0" indent="0" algn="just" rtl="0">
              <a:spcBef>
                <a:spcPts val="0"/>
              </a:spcBef>
              <a:spcAft>
                <a:spcPts val="0"/>
              </a:spcAft>
              <a:buNone/>
            </a:pPr>
            <a:r>
              <a:rPr lang="es-419" sz="1100" b="1">
                <a:latin typeface="Roboto"/>
                <a:ea typeface="Roboto"/>
                <a:cs typeface="Roboto"/>
                <a:sym typeface="Roboto"/>
              </a:rPr>
              <a:t>(4)</a:t>
            </a:r>
            <a:r>
              <a:rPr lang="es-419" sz="1100" b="1" u="sng">
                <a:latin typeface="Roboto"/>
                <a:ea typeface="Roboto"/>
                <a:cs typeface="Roboto"/>
                <a:sym typeface="Roboto"/>
              </a:rPr>
              <a:t> </a:t>
            </a:r>
            <a:r>
              <a:rPr lang="es-419" sz="1100">
                <a:latin typeface="Roboto"/>
                <a:ea typeface="Roboto"/>
                <a:cs typeface="Roboto"/>
                <a:sym typeface="Roboto"/>
              </a:rPr>
              <a:t>Mar Egeo</a:t>
            </a:r>
            <a:endParaRPr sz="1100">
              <a:latin typeface="Roboto"/>
              <a:ea typeface="Roboto"/>
              <a:cs typeface="Roboto"/>
              <a:sym typeface="Roboto"/>
            </a:endParaRPr>
          </a:p>
        </p:txBody>
      </p:sp>
      <p:sp>
        <p:nvSpPr>
          <p:cNvPr id="266" name="Google Shape;266;p32"/>
          <p:cNvSpPr/>
          <p:nvPr/>
        </p:nvSpPr>
        <p:spPr>
          <a:xfrm>
            <a:off x="7098875" y="2927175"/>
            <a:ext cx="327300" cy="3087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1100">
                <a:latin typeface="Roboto"/>
                <a:ea typeface="Roboto"/>
                <a:cs typeface="Roboto"/>
                <a:sym typeface="Roboto"/>
              </a:rPr>
              <a:t>1</a:t>
            </a:r>
            <a:endParaRPr sz="1100">
              <a:latin typeface="Roboto"/>
              <a:ea typeface="Roboto"/>
              <a:cs typeface="Roboto"/>
              <a:sym typeface="Roboto"/>
            </a:endParaRPr>
          </a:p>
        </p:txBody>
      </p:sp>
      <p:sp>
        <p:nvSpPr>
          <p:cNvPr id="267" name="Google Shape;267;p32"/>
          <p:cNvSpPr/>
          <p:nvPr/>
        </p:nvSpPr>
        <p:spPr>
          <a:xfrm>
            <a:off x="5511850" y="1514975"/>
            <a:ext cx="327300" cy="3087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1100">
                <a:latin typeface="Roboto"/>
                <a:ea typeface="Roboto"/>
                <a:cs typeface="Roboto"/>
                <a:sym typeface="Roboto"/>
              </a:rPr>
              <a:t>2</a:t>
            </a:r>
            <a:endParaRPr sz="1100">
              <a:latin typeface="Roboto"/>
              <a:ea typeface="Roboto"/>
              <a:cs typeface="Roboto"/>
              <a:sym typeface="Roboto"/>
            </a:endParaRPr>
          </a:p>
        </p:txBody>
      </p:sp>
      <p:sp>
        <p:nvSpPr>
          <p:cNvPr id="268" name="Google Shape;268;p32"/>
          <p:cNvSpPr/>
          <p:nvPr/>
        </p:nvSpPr>
        <p:spPr>
          <a:xfrm>
            <a:off x="4853575" y="1754375"/>
            <a:ext cx="327300" cy="3087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1100">
                <a:latin typeface="Roboto"/>
                <a:ea typeface="Roboto"/>
                <a:cs typeface="Roboto"/>
                <a:sym typeface="Roboto"/>
              </a:rPr>
              <a:t>3</a:t>
            </a:r>
            <a:endParaRPr sz="1100">
              <a:latin typeface="Roboto"/>
              <a:ea typeface="Roboto"/>
              <a:cs typeface="Roboto"/>
              <a:sym typeface="Roboto"/>
            </a:endParaRPr>
          </a:p>
        </p:txBody>
      </p:sp>
      <p:sp>
        <p:nvSpPr>
          <p:cNvPr id="269" name="Google Shape;269;p32"/>
          <p:cNvSpPr/>
          <p:nvPr/>
        </p:nvSpPr>
        <p:spPr>
          <a:xfrm>
            <a:off x="6432050" y="1514975"/>
            <a:ext cx="327300" cy="3087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1100">
                <a:latin typeface="Roboto"/>
                <a:ea typeface="Roboto"/>
                <a:cs typeface="Roboto"/>
                <a:sym typeface="Roboto"/>
              </a:rPr>
              <a:t>4</a:t>
            </a:r>
            <a:endParaRPr sz="1100">
              <a:latin typeface="Roboto"/>
              <a:ea typeface="Roboto"/>
              <a:cs typeface="Roboto"/>
              <a:sym typeface="Roboto"/>
            </a:endParaRPr>
          </a:p>
        </p:txBody>
      </p:sp>
      <p:sp>
        <p:nvSpPr>
          <p:cNvPr id="270" name="Google Shape;270;p32"/>
          <p:cNvSpPr txBox="1"/>
          <p:nvPr/>
        </p:nvSpPr>
        <p:spPr>
          <a:xfrm>
            <a:off x="2130375" y="3942900"/>
            <a:ext cx="2665200" cy="1200600"/>
          </a:xfrm>
          <a:prstGeom prst="rect">
            <a:avLst/>
          </a:prstGeom>
          <a:solidFill>
            <a:srgbClr val="FFFFFF"/>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Tal cual te darás cuenta, el territorio inicial y principal de los griegos antiguos estaba rodeado de mares, lleno de islas, y además, había muchas montañas y rocas. El clima era templado.</a:t>
            </a:r>
            <a:endParaRPr sz="1100">
              <a:latin typeface="Roboto"/>
              <a:ea typeface="Roboto"/>
              <a:cs typeface="Roboto"/>
              <a:sym typeface="Roboto"/>
            </a:endParaRPr>
          </a:p>
        </p:txBody>
      </p:sp>
      <p:pic>
        <p:nvPicPr>
          <p:cNvPr id="271" name="Google Shape;271;p32"/>
          <p:cNvPicPr preferRelativeResize="0"/>
          <p:nvPr/>
        </p:nvPicPr>
        <p:blipFill rotWithShape="1">
          <a:blip r:embed="rId5">
            <a:alphaModFix/>
          </a:blip>
          <a:srcRect t="31129" r="9346"/>
          <a:stretch/>
        </p:blipFill>
        <p:spPr>
          <a:xfrm>
            <a:off x="196375" y="3731350"/>
            <a:ext cx="1831125" cy="1412150"/>
          </a:xfrm>
          <a:prstGeom prst="rect">
            <a:avLst/>
          </a:prstGeom>
          <a:noFill/>
          <a:ln>
            <a:noFill/>
          </a:ln>
        </p:spPr>
      </p:pic>
      <p:pic>
        <p:nvPicPr>
          <p:cNvPr id="272" name="Google Shape;272;p32"/>
          <p:cNvPicPr preferRelativeResize="0"/>
          <p:nvPr/>
        </p:nvPicPr>
        <p:blipFill>
          <a:blip r:embed="rId6">
            <a:alphaModFix/>
          </a:blip>
          <a:stretch>
            <a:fillRect/>
          </a:stretch>
        </p:blipFill>
        <p:spPr>
          <a:xfrm>
            <a:off x="-1" y="0"/>
            <a:ext cx="1522275" cy="1522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aphicFrame>
        <p:nvGraphicFramePr>
          <p:cNvPr id="277" name="Google Shape;277;p33"/>
          <p:cNvGraphicFramePr/>
          <p:nvPr/>
        </p:nvGraphicFramePr>
        <p:xfrm>
          <a:off x="2722975" y="73680"/>
          <a:ext cx="3000000" cy="3000000"/>
        </p:xfrm>
        <a:graphic>
          <a:graphicData uri="http://schemas.openxmlformats.org/drawingml/2006/table">
            <a:tbl>
              <a:tblPr>
                <a:noFill/>
                <a:tableStyleId>{90E5FDC3-1344-41C1-AF3D-BF4B4ADD9981}</a:tableStyleId>
              </a:tblPr>
              <a:tblGrid>
                <a:gridCol w="4124825">
                  <a:extLst>
                    <a:ext uri="{9D8B030D-6E8A-4147-A177-3AD203B41FA5}">
                      <a16:colId xmlns:a16="http://schemas.microsoft.com/office/drawing/2014/main" val="20000"/>
                    </a:ext>
                  </a:extLst>
                </a:gridCol>
              </a:tblGrid>
              <a:tr h="320350">
                <a:tc>
                  <a:txBody>
                    <a:bodyPr/>
                    <a:lstStyle/>
                    <a:p>
                      <a:pPr marL="0" lvl="0" indent="0" algn="ctr" rtl="0">
                        <a:spcBef>
                          <a:spcPts val="0"/>
                        </a:spcBef>
                        <a:spcAft>
                          <a:spcPts val="0"/>
                        </a:spcAft>
                        <a:buNone/>
                      </a:pPr>
                      <a:r>
                        <a:rPr lang="es-419" sz="1500">
                          <a:latin typeface="Roboto"/>
                          <a:ea typeface="Roboto"/>
                          <a:cs typeface="Roboto"/>
                          <a:sym typeface="Roboto"/>
                        </a:rPr>
                        <a:t>Organización de Grecia Antigua</a:t>
                      </a:r>
                      <a:endParaRPr sz="1500">
                        <a:latin typeface="Roboto"/>
                        <a:ea typeface="Roboto"/>
                        <a:cs typeface="Roboto"/>
                        <a:sym typeface="Roboto"/>
                      </a:endParaRPr>
                    </a:p>
                  </a:txBody>
                  <a:tcPr marL="91425" marR="91425" marT="91425" marB="91425">
                    <a:lnL w="28575" cap="flat" cmpd="sng">
                      <a:solidFill>
                        <a:srgbClr val="000000"/>
                      </a:solidFill>
                      <a:prstDash val="dashDot"/>
                      <a:round/>
                      <a:headEnd type="none" w="sm" len="sm"/>
                      <a:tailEnd type="none" w="sm" len="sm"/>
                    </a:lnL>
                    <a:lnR w="28575" cap="flat" cmpd="sng">
                      <a:solidFill>
                        <a:srgbClr val="000000"/>
                      </a:solidFill>
                      <a:prstDash val="dashDot"/>
                      <a:round/>
                      <a:headEnd type="none" w="sm" len="sm"/>
                      <a:tailEnd type="none" w="sm" len="sm"/>
                    </a:lnR>
                    <a:lnT w="28575" cap="flat" cmpd="sng">
                      <a:solidFill>
                        <a:srgbClr val="000000"/>
                      </a:solidFill>
                      <a:prstDash val="dashDot"/>
                      <a:round/>
                      <a:headEnd type="none" w="sm" len="sm"/>
                      <a:tailEnd type="none" w="sm" len="sm"/>
                    </a:lnT>
                    <a:lnB w="28575" cap="flat" cmpd="sng">
                      <a:solidFill>
                        <a:srgbClr val="000000"/>
                      </a:solidFill>
                      <a:prstDash val="dashDot"/>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8" name="Google Shape;278;p33"/>
          <p:cNvSpPr txBox="1"/>
          <p:nvPr/>
        </p:nvSpPr>
        <p:spPr>
          <a:xfrm>
            <a:off x="0" y="3773525"/>
            <a:ext cx="2618400" cy="1200600"/>
          </a:xfrm>
          <a:prstGeom prst="rect">
            <a:avLst/>
          </a:prstGeom>
          <a:solidFill>
            <a:srgbClr val="FFFFFF"/>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Debido a que las características de arriba influyeron en la vida de los griegos antiguos, éstos decidieron organizarse de la siguiente forma para poder establecerse y desarrollarse como cultura:</a:t>
            </a:r>
            <a:endParaRPr sz="1100">
              <a:latin typeface="Roboto"/>
              <a:ea typeface="Roboto"/>
              <a:cs typeface="Roboto"/>
              <a:sym typeface="Roboto"/>
            </a:endParaRPr>
          </a:p>
        </p:txBody>
      </p:sp>
      <p:pic>
        <p:nvPicPr>
          <p:cNvPr id="279" name="Google Shape;279;p33"/>
          <p:cNvPicPr preferRelativeResize="0"/>
          <p:nvPr/>
        </p:nvPicPr>
        <p:blipFill rotWithShape="1">
          <a:blip r:embed="rId3">
            <a:alphaModFix/>
          </a:blip>
          <a:srcRect l="9682"/>
          <a:stretch/>
        </p:blipFill>
        <p:spPr>
          <a:xfrm>
            <a:off x="0" y="794900"/>
            <a:ext cx="2966175" cy="2978625"/>
          </a:xfrm>
          <a:prstGeom prst="rect">
            <a:avLst/>
          </a:prstGeom>
          <a:noFill/>
          <a:ln>
            <a:noFill/>
          </a:ln>
        </p:spPr>
      </p:pic>
      <p:pic>
        <p:nvPicPr>
          <p:cNvPr id="280" name="Google Shape;280;p33"/>
          <p:cNvPicPr preferRelativeResize="0"/>
          <p:nvPr/>
        </p:nvPicPr>
        <p:blipFill>
          <a:blip r:embed="rId4">
            <a:alphaModFix/>
          </a:blip>
          <a:stretch>
            <a:fillRect/>
          </a:stretch>
        </p:blipFill>
        <p:spPr>
          <a:xfrm>
            <a:off x="3385225" y="485125"/>
            <a:ext cx="5758651" cy="3367825"/>
          </a:xfrm>
          <a:prstGeom prst="rect">
            <a:avLst/>
          </a:prstGeom>
          <a:noFill/>
          <a:ln>
            <a:noFill/>
          </a:ln>
        </p:spPr>
      </p:pic>
      <p:sp>
        <p:nvSpPr>
          <p:cNvPr id="281" name="Google Shape;281;p33"/>
          <p:cNvSpPr txBox="1"/>
          <p:nvPr/>
        </p:nvSpPr>
        <p:spPr>
          <a:xfrm>
            <a:off x="2722975" y="3942900"/>
            <a:ext cx="6420900" cy="1200600"/>
          </a:xfrm>
          <a:prstGeom prst="rect">
            <a:avLst/>
          </a:prstGeom>
          <a:solidFill>
            <a:srgbClr val="FFFFFF"/>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s-419" sz="1100">
                <a:latin typeface="Roboto"/>
                <a:ea typeface="Roboto"/>
                <a:cs typeface="Roboto"/>
                <a:sym typeface="Roboto"/>
              </a:rPr>
              <a:t>Arriba puedes ver una </a:t>
            </a:r>
            <a:r>
              <a:rPr lang="es-419" sz="1100" b="1" u="sng">
                <a:latin typeface="Roboto"/>
                <a:ea typeface="Roboto"/>
                <a:cs typeface="Roboto"/>
                <a:sym typeface="Roboto"/>
              </a:rPr>
              <a:t>Polis</a:t>
            </a:r>
            <a:r>
              <a:rPr lang="es-419" sz="1100">
                <a:latin typeface="Roboto"/>
                <a:ea typeface="Roboto"/>
                <a:cs typeface="Roboto"/>
                <a:sym typeface="Roboto"/>
              </a:rPr>
              <a:t> griega, imagínatelas como pequeñas </a:t>
            </a:r>
            <a:r>
              <a:rPr lang="es-419" sz="1100" b="1" u="sng">
                <a:latin typeface="Roboto"/>
                <a:ea typeface="Roboto"/>
                <a:cs typeface="Roboto"/>
                <a:sym typeface="Roboto"/>
              </a:rPr>
              <a:t>ciudades-estado</a:t>
            </a:r>
            <a:r>
              <a:rPr lang="es-419" sz="1100">
                <a:latin typeface="Roboto"/>
                <a:ea typeface="Roboto"/>
                <a:cs typeface="Roboto"/>
                <a:sym typeface="Roboto"/>
              </a:rPr>
              <a:t>. Todas pertenecían a Grecia, pero cada una tenía sus propias leyes y sus características políticas y culturales eran diferentes. Habrás escuchado a la famosa </a:t>
            </a:r>
            <a:r>
              <a:rPr lang="es-419" sz="1100" b="1" u="sng">
                <a:latin typeface="Roboto"/>
                <a:ea typeface="Roboto"/>
                <a:cs typeface="Roboto"/>
                <a:sym typeface="Roboto"/>
              </a:rPr>
              <a:t>Polis Esparta</a:t>
            </a:r>
            <a:r>
              <a:rPr lang="es-419" sz="1100">
                <a:latin typeface="Roboto"/>
                <a:ea typeface="Roboto"/>
                <a:cs typeface="Roboto"/>
                <a:sym typeface="Roboto"/>
              </a:rPr>
              <a:t> que preparaba niños pequeños para ser ciudadanos guerreros y su gobierno era aristocrático (gobierno de los mejores, los que tenían títulos de nobleza) y a la </a:t>
            </a:r>
            <a:r>
              <a:rPr lang="es-419" sz="1100" b="1" u="sng">
                <a:latin typeface="Roboto"/>
                <a:ea typeface="Roboto"/>
                <a:cs typeface="Roboto"/>
                <a:sym typeface="Roboto"/>
              </a:rPr>
              <a:t>Polis Atenas</a:t>
            </a:r>
            <a:r>
              <a:rPr lang="es-419" sz="1100">
                <a:latin typeface="Roboto"/>
                <a:ea typeface="Roboto"/>
                <a:cs typeface="Roboto"/>
                <a:sym typeface="Roboto"/>
              </a:rPr>
              <a:t> que preparaba a ciudadanos en términos más políticos y de las bellas artes y tenía un gobierno democrático (gobierno del pueblo).</a:t>
            </a:r>
            <a:endParaRPr sz="1100">
              <a:latin typeface="Roboto"/>
              <a:ea typeface="Roboto"/>
              <a:cs typeface="Roboto"/>
              <a:sym typeface="Roboto"/>
            </a:endParaRPr>
          </a:p>
        </p:txBody>
      </p:sp>
      <p:sp>
        <p:nvSpPr>
          <p:cNvPr id="282" name="Google Shape;282;p33"/>
          <p:cNvSpPr/>
          <p:nvPr/>
        </p:nvSpPr>
        <p:spPr>
          <a:xfrm rot="-2957146">
            <a:off x="2054648" y="2839558"/>
            <a:ext cx="1518657" cy="28293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aphicFrame>
        <p:nvGraphicFramePr>
          <p:cNvPr id="287" name="Google Shape;287;p34"/>
          <p:cNvGraphicFramePr/>
          <p:nvPr/>
        </p:nvGraphicFramePr>
        <p:xfrm>
          <a:off x="2713625" y="120455"/>
          <a:ext cx="3000000" cy="3000000"/>
        </p:xfrm>
        <a:graphic>
          <a:graphicData uri="http://schemas.openxmlformats.org/drawingml/2006/table">
            <a:tbl>
              <a:tblPr>
                <a:noFill/>
                <a:tableStyleId>{90E5FDC3-1344-41C1-AF3D-BF4B4ADD9981}</a:tableStyleId>
              </a:tblPr>
              <a:tblGrid>
                <a:gridCol w="4124825">
                  <a:extLst>
                    <a:ext uri="{9D8B030D-6E8A-4147-A177-3AD203B41FA5}">
                      <a16:colId xmlns:a16="http://schemas.microsoft.com/office/drawing/2014/main" val="20000"/>
                    </a:ext>
                  </a:extLst>
                </a:gridCol>
              </a:tblGrid>
              <a:tr h="376450">
                <a:tc>
                  <a:txBody>
                    <a:bodyPr/>
                    <a:lstStyle/>
                    <a:p>
                      <a:pPr marL="0" lvl="0" indent="0" algn="ctr" rtl="0">
                        <a:spcBef>
                          <a:spcPts val="0"/>
                        </a:spcBef>
                        <a:spcAft>
                          <a:spcPts val="0"/>
                        </a:spcAft>
                        <a:buNone/>
                      </a:pPr>
                      <a:r>
                        <a:rPr lang="es-419" sz="1600">
                          <a:latin typeface="Roboto"/>
                          <a:ea typeface="Roboto"/>
                          <a:cs typeface="Roboto"/>
                          <a:sym typeface="Roboto"/>
                        </a:rPr>
                        <a:t>Atenas y la democracia actual</a:t>
                      </a:r>
                      <a:endParaRPr sz="1600">
                        <a:latin typeface="Roboto"/>
                        <a:ea typeface="Roboto"/>
                        <a:cs typeface="Roboto"/>
                        <a:sym typeface="Roboto"/>
                      </a:endParaRPr>
                    </a:p>
                  </a:txBody>
                  <a:tcPr marL="91425" marR="91425" marT="91425" marB="91425">
                    <a:lnL w="28575" cap="flat" cmpd="sng">
                      <a:solidFill>
                        <a:srgbClr val="000000"/>
                      </a:solidFill>
                      <a:prstDash val="dashDot"/>
                      <a:round/>
                      <a:headEnd type="none" w="sm" len="sm"/>
                      <a:tailEnd type="none" w="sm" len="sm"/>
                    </a:lnL>
                    <a:lnR w="28575" cap="flat" cmpd="sng">
                      <a:solidFill>
                        <a:srgbClr val="000000"/>
                      </a:solidFill>
                      <a:prstDash val="dashDot"/>
                      <a:round/>
                      <a:headEnd type="none" w="sm" len="sm"/>
                      <a:tailEnd type="none" w="sm" len="sm"/>
                    </a:lnR>
                    <a:lnT w="28575" cap="flat" cmpd="sng">
                      <a:solidFill>
                        <a:srgbClr val="000000"/>
                      </a:solidFill>
                      <a:prstDash val="dashDot"/>
                      <a:round/>
                      <a:headEnd type="none" w="sm" len="sm"/>
                      <a:tailEnd type="none" w="sm" len="sm"/>
                    </a:lnT>
                    <a:lnB w="28575" cap="flat" cmpd="sng">
                      <a:solidFill>
                        <a:srgbClr val="000000"/>
                      </a:solidFill>
                      <a:prstDash val="dashDot"/>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8" name="Google Shape;288;p34"/>
          <p:cNvSpPr txBox="1"/>
          <p:nvPr/>
        </p:nvSpPr>
        <p:spPr>
          <a:xfrm>
            <a:off x="0" y="3184650"/>
            <a:ext cx="2861700" cy="1877700"/>
          </a:xfrm>
          <a:prstGeom prst="rect">
            <a:avLst/>
          </a:prstGeom>
          <a:solidFill>
            <a:srgbClr val="EDA29B"/>
          </a:solidFill>
          <a:ln w="19050" cap="flat" cmpd="sng">
            <a:solidFill>
              <a:srgbClr val="FF3E77"/>
            </a:solidFill>
            <a:prstDash val="dashDot"/>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s-419" sz="1100" b="1" u="sng">
                <a:latin typeface="Roboto"/>
                <a:ea typeface="Roboto"/>
                <a:cs typeface="Roboto"/>
                <a:sym typeface="Roboto"/>
              </a:rPr>
              <a:t>Discurso Fúnebre de Pericles (político griego siglo V a.C)</a:t>
            </a:r>
            <a:endParaRPr sz="1100" b="1" u="sng">
              <a:latin typeface="Roboto"/>
              <a:ea typeface="Roboto"/>
              <a:cs typeface="Roboto"/>
              <a:sym typeface="Roboto"/>
            </a:endParaRPr>
          </a:p>
          <a:p>
            <a:pPr marL="0" lvl="0" indent="0" algn="just" rtl="0">
              <a:spcBef>
                <a:spcPts val="0"/>
              </a:spcBef>
              <a:spcAft>
                <a:spcPts val="0"/>
              </a:spcAft>
              <a:buNone/>
            </a:pPr>
            <a:r>
              <a:rPr lang="es-419" sz="1100">
                <a:latin typeface="Roboto"/>
                <a:ea typeface="Roboto"/>
                <a:cs typeface="Roboto"/>
                <a:sym typeface="Roboto"/>
              </a:rPr>
              <a:t>“Nuestra constitución no sigue las leyes de otras ciudades, da leyes y ejemplo a las demás. Nuestro gobierno se llama Democracia, porque sirve al gobierno de todos y no de una minoría. Todos somos iguales, pero en cuanto a la política, cada uno es considerado de acuerdo a sus méritos (...)”</a:t>
            </a:r>
            <a:endParaRPr sz="1100">
              <a:latin typeface="Roboto"/>
              <a:ea typeface="Roboto"/>
              <a:cs typeface="Roboto"/>
              <a:sym typeface="Roboto"/>
            </a:endParaRPr>
          </a:p>
        </p:txBody>
      </p:sp>
      <p:pic>
        <p:nvPicPr>
          <p:cNvPr id="289" name="Google Shape;289;p34"/>
          <p:cNvPicPr preferRelativeResize="0"/>
          <p:nvPr/>
        </p:nvPicPr>
        <p:blipFill>
          <a:blip r:embed="rId3">
            <a:alphaModFix/>
          </a:blip>
          <a:stretch>
            <a:fillRect/>
          </a:stretch>
        </p:blipFill>
        <p:spPr>
          <a:xfrm>
            <a:off x="-360000" y="522100"/>
            <a:ext cx="3581700" cy="3068800"/>
          </a:xfrm>
          <a:prstGeom prst="rect">
            <a:avLst/>
          </a:prstGeom>
          <a:noFill/>
          <a:ln>
            <a:noFill/>
          </a:ln>
        </p:spPr>
      </p:pic>
      <p:sp>
        <p:nvSpPr>
          <p:cNvPr id="290" name="Google Shape;290;p34"/>
          <p:cNvSpPr txBox="1"/>
          <p:nvPr/>
        </p:nvSpPr>
        <p:spPr>
          <a:xfrm>
            <a:off x="78750" y="798750"/>
            <a:ext cx="2704200" cy="233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419" sz="1000" b="1" u="sng">
                <a:solidFill>
                  <a:srgbClr val="202124"/>
                </a:solidFill>
                <a:latin typeface="Roboto"/>
                <a:ea typeface="Roboto"/>
                <a:cs typeface="Roboto"/>
                <a:sym typeface="Roboto"/>
              </a:rPr>
              <a:t>Democracia:</a:t>
            </a:r>
            <a:r>
              <a:rPr lang="es-419" sz="1000">
                <a:solidFill>
                  <a:schemeClr val="dk1"/>
                </a:solidFill>
                <a:latin typeface="Roboto"/>
                <a:ea typeface="Roboto"/>
                <a:cs typeface="Roboto"/>
                <a:sym typeface="Roboto"/>
              </a:rPr>
              <a:t> significa “gobierno o poder del pueblo”. (Demo=gobierno, Kratos=poder o gobierno)</a:t>
            </a:r>
            <a:endParaRPr sz="1000">
              <a:solidFill>
                <a:schemeClr val="dk1"/>
              </a:solidFill>
              <a:latin typeface="Roboto"/>
              <a:ea typeface="Roboto"/>
              <a:cs typeface="Roboto"/>
              <a:sym typeface="Roboto"/>
            </a:endParaRPr>
          </a:p>
          <a:p>
            <a:pPr marL="0" lvl="0" indent="0" algn="just" rtl="0">
              <a:spcBef>
                <a:spcPts val="0"/>
              </a:spcBef>
              <a:spcAft>
                <a:spcPts val="0"/>
              </a:spcAft>
              <a:buNone/>
            </a:pPr>
            <a:r>
              <a:rPr lang="es-419" sz="1000">
                <a:solidFill>
                  <a:schemeClr val="dk1"/>
                </a:solidFill>
                <a:latin typeface="Roboto"/>
                <a:ea typeface="Roboto"/>
                <a:cs typeface="Roboto"/>
                <a:sym typeface="Roboto"/>
              </a:rPr>
              <a:t>Es un sistema de gobierno donde el poder lo tienen las personas. </a:t>
            </a:r>
            <a:r>
              <a:rPr lang="es-419" sz="1000" b="1" u="sng">
                <a:solidFill>
                  <a:schemeClr val="dk1"/>
                </a:solidFill>
                <a:latin typeface="Roboto"/>
                <a:ea typeface="Roboto"/>
                <a:cs typeface="Roboto"/>
                <a:sym typeface="Roboto"/>
              </a:rPr>
              <a:t>En Grecia</a:t>
            </a:r>
            <a:r>
              <a:rPr lang="es-419" sz="1000">
                <a:solidFill>
                  <a:schemeClr val="dk1"/>
                </a:solidFill>
                <a:latin typeface="Roboto"/>
                <a:ea typeface="Roboto"/>
                <a:cs typeface="Roboto"/>
                <a:sym typeface="Roboto"/>
              </a:rPr>
              <a:t>, los ciudadanos que tenían el poder iban a las reuniones a tomar decisiones. (</a:t>
            </a:r>
            <a:r>
              <a:rPr lang="es-419" sz="1000" b="1" u="sng">
                <a:solidFill>
                  <a:schemeClr val="dk1"/>
                </a:solidFill>
                <a:latin typeface="Roboto"/>
                <a:ea typeface="Roboto"/>
                <a:cs typeface="Roboto"/>
                <a:sym typeface="Roboto"/>
              </a:rPr>
              <a:t>NO</a:t>
            </a:r>
            <a:r>
              <a:rPr lang="es-419" sz="1000">
                <a:solidFill>
                  <a:schemeClr val="dk1"/>
                </a:solidFill>
                <a:latin typeface="Roboto"/>
                <a:ea typeface="Roboto"/>
                <a:cs typeface="Roboto"/>
                <a:sym typeface="Roboto"/>
              </a:rPr>
              <a:t> eran ciudadanos, ni </a:t>
            </a:r>
            <a:r>
              <a:rPr lang="es-419" sz="1000" b="1">
                <a:solidFill>
                  <a:schemeClr val="dk1"/>
                </a:solidFill>
                <a:latin typeface="Roboto"/>
                <a:ea typeface="Roboto"/>
                <a:cs typeface="Roboto"/>
                <a:sym typeface="Roboto"/>
              </a:rPr>
              <a:t>mujeres</a:t>
            </a:r>
            <a:r>
              <a:rPr lang="es-419" sz="1000">
                <a:solidFill>
                  <a:schemeClr val="dk1"/>
                </a:solidFill>
                <a:latin typeface="Roboto"/>
                <a:ea typeface="Roboto"/>
                <a:cs typeface="Roboto"/>
                <a:sym typeface="Roboto"/>
              </a:rPr>
              <a:t>, ni </a:t>
            </a:r>
            <a:r>
              <a:rPr lang="es-419" sz="1000" b="1">
                <a:solidFill>
                  <a:schemeClr val="dk1"/>
                </a:solidFill>
                <a:latin typeface="Roboto"/>
                <a:ea typeface="Roboto"/>
                <a:cs typeface="Roboto"/>
                <a:sym typeface="Roboto"/>
              </a:rPr>
              <a:t>esclavos, </a:t>
            </a:r>
            <a:r>
              <a:rPr lang="es-419" sz="1000">
                <a:solidFill>
                  <a:schemeClr val="dk1"/>
                </a:solidFill>
                <a:latin typeface="Roboto"/>
                <a:ea typeface="Roboto"/>
                <a:cs typeface="Roboto"/>
                <a:sym typeface="Roboto"/>
              </a:rPr>
              <a:t>ni</a:t>
            </a:r>
            <a:r>
              <a:rPr lang="es-419" sz="1000" b="1">
                <a:solidFill>
                  <a:schemeClr val="dk1"/>
                </a:solidFill>
                <a:latin typeface="Roboto"/>
                <a:ea typeface="Roboto"/>
                <a:cs typeface="Roboto"/>
                <a:sym typeface="Roboto"/>
              </a:rPr>
              <a:t> los niños, </a:t>
            </a:r>
            <a:r>
              <a:rPr lang="es-419" sz="1000">
                <a:solidFill>
                  <a:schemeClr val="dk1"/>
                </a:solidFill>
                <a:latin typeface="Roboto"/>
                <a:ea typeface="Roboto"/>
                <a:cs typeface="Roboto"/>
                <a:sym typeface="Roboto"/>
              </a:rPr>
              <a:t>ni</a:t>
            </a:r>
            <a:r>
              <a:rPr lang="es-419" sz="1000" b="1">
                <a:solidFill>
                  <a:schemeClr val="dk1"/>
                </a:solidFill>
                <a:latin typeface="Roboto"/>
                <a:ea typeface="Roboto"/>
                <a:cs typeface="Roboto"/>
                <a:sym typeface="Roboto"/>
              </a:rPr>
              <a:t> extranjeros</a:t>
            </a:r>
            <a:r>
              <a:rPr lang="es-419" sz="1000">
                <a:solidFill>
                  <a:schemeClr val="dk1"/>
                </a:solidFill>
                <a:latin typeface="Roboto"/>
                <a:ea typeface="Roboto"/>
                <a:cs typeface="Roboto"/>
                <a:sym typeface="Roboto"/>
              </a:rPr>
              <a:t>). </a:t>
            </a:r>
            <a:r>
              <a:rPr lang="es-419" sz="1000" b="1" u="sng">
                <a:solidFill>
                  <a:schemeClr val="dk1"/>
                </a:solidFill>
                <a:latin typeface="Roboto"/>
                <a:ea typeface="Roboto"/>
                <a:cs typeface="Roboto"/>
                <a:sym typeface="Roboto"/>
              </a:rPr>
              <a:t>En Chile</a:t>
            </a:r>
            <a:r>
              <a:rPr lang="es-419" sz="1000">
                <a:solidFill>
                  <a:schemeClr val="dk1"/>
                </a:solidFill>
                <a:latin typeface="Roboto"/>
                <a:ea typeface="Roboto"/>
                <a:cs typeface="Roboto"/>
                <a:sym typeface="Roboto"/>
              </a:rPr>
              <a:t>, los ciudadanos, (mayores de 18 años y extranjeros que lleven más de 5 años en Chile) eligen representantes para que ellos tomen decisiones y gobiernen en post de todo el pueblo.</a:t>
            </a:r>
            <a:endParaRPr sz="1300"/>
          </a:p>
        </p:txBody>
      </p:sp>
      <p:sp>
        <p:nvSpPr>
          <p:cNvPr id="291" name="Google Shape;291;p34"/>
          <p:cNvSpPr/>
          <p:nvPr/>
        </p:nvSpPr>
        <p:spPr>
          <a:xfrm>
            <a:off x="4282080" y="2365091"/>
            <a:ext cx="1225800" cy="1225800"/>
          </a:xfrm>
          <a:prstGeom prst="ellipse">
            <a:avLst/>
          </a:prstGeom>
          <a:solidFill>
            <a:srgbClr val="EDA2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000">
                <a:latin typeface="Roboto"/>
                <a:ea typeface="Roboto"/>
                <a:cs typeface="Roboto"/>
                <a:sym typeface="Roboto"/>
              </a:rPr>
              <a:t>Democracia Atenas</a:t>
            </a:r>
            <a:endParaRPr sz="1000">
              <a:latin typeface="Roboto"/>
              <a:ea typeface="Roboto"/>
              <a:cs typeface="Roboto"/>
              <a:sym typeface="Roboto"/>
            </a:endParaRPr>
          </a:p>
        </p:txBody>
      </p:sp>
      <p:grpSp>
        <p:nvGrpSpPr>
          <p:cNvPr id="292" name="Google Shape;292;p34"/>
          <p:cNvGrpSpPr/>
          <p:nvPr/>
        </p:nvGrpSpPr>
        <p:grpSpPr>
          <a:xfrm>
            <a:off x="2207158" y="1883828"/>
            <a:ext cx="2742176" cy="2667697"/>
            <a:chOff x="1917433" y="1453653"/>
            <a:chExt cx="2742176" cy="2667697"/>
          </a:xfrm>
        </p:grpSpPr>
        <p:sp>
          <p:nvSpPr>
            <p:cNvPr id="293" name="Google Shape;293;p34"/>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EA9999"/>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4"/>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EA9999"/>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34"/>
            <p:cNvSpPr txBox="1"/>
            <p:nvPr/>
          </p:nvSpPr>
          <p:spPr>
            <a:xfrm rot="-5400000">
              <a:off x="2686908" y="2290153"/>
              <a:ext cx="1496100" cy="5631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000">
                  <a:solidFill>
                    <a:schemeClr val="dk1"/>
                  </a:solidFill>
                  <a:latin typeface="Roboto"/>
                  <a:ea typeface="Roboto"/>
                  <a:cs typeface="Roboto"/>
                  <a:sym typeface="Roboto"/>
                </a:rPr>
                <a:t>Existencia de asambleas (reuniones donde tomaban decisiones, solo ciudadanos)</a:t>
              </a:r>
              <a:endParaRPr sz="1000">
                <a:solidFill>
                  <a:schemeClr val="dk1"/>
                </a:solidFill>
                <a:latin typeface="Roboto"/>
                <a:ea typeface="Roboto"/>
                <a:cs typeface="Roboto"/>
                <a:sym typeface="Roboto"/>
              </a:endParaRPr>
            </a:p>
          </p:txBody>
        </p:sp>
      </p:grpSp>
      <p:grpSp>
        <p:nvGrpSpPr>
          <p:cNvPr id="296" name="Google Shape;296;p34"/>
          <p:cNvGrpSpPr/>
          <p:nvPr/>
        </p:nvGrpSpPr>
        <p:grpSpPr>
          <a:xfrm>
            <a:off x="3740411" y="2830997"/>
            <a:ext cx="2669123" cy="2745704"/>
            <a:chOff x="3451411" y="2479847"/>
            <a:chExt cx="2669123" cy="2745704"/>
          </a:xfrm>
        </p:grpSpPr>
        <p:sp>
          <p:nvSpPr>
            <p:cNvPr id="297" name="Google Shape;297;p34"/>
            <p:cNvSpPr/>
            <p:nvPr/>
          </p:nvSpPr>
          <p:spPr>
            <a:xfrm rot="-2700000">
              <a:off x="3709147" y="3080460"/>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9E6F7"/>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34"/>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A9E6F7"/>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34"/>
            <p:cNvSpPr txBox="1"/>
            <p:nvPr/>
          </p:nvSpPr>
          <p:spPr>
            <a:xfrm>
              <a:off x="3823936" y="3427182"/>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000">
                  <a:solidFill>
                    <a:schemeClr val="dk1"/>
                  </a:solidFill>
                  <a:latin typeface="Roboto"/>
                  <a:ea typeface="Roboto"/>
                  <a:cs typeface="Roboto"/>
                  <a:sym typeface="Roboto"/>
                </a:rPr>
                <a:t>Democracia Directa (los mismos ciudadanos tomaban las decisiones, no los representantes como ahora)</a:t>
              </a:r>
              <a:endParaRPr sz="1000">
                <a:solidFill>
                  <a:schemeClr val="dk1"/>
                </a:solidFill>
                <a:latin typeface="Roboto"/>
                <a:ea typeface="Roboto"/>
                <a:cs typeface="Roboto"/>
                <a:sym typeface="Roboto"/>
              </a:endParaRPr>
            </a:p>
          </p:txBody>
        </p:sp>
      </p:grpSp>
      <p:grpSp>
        <p:nvGrpSpPr>
          <p:cNvPr id="300" name="Google Shape;300;p34"/>
          <p:cNvGrpSpPr/>
          <p:nvPr/>
        </p:nvGrpSpPr>
        <p:grpSpPr>
          <a:xfrm>
            <a:off x="4715529" y="1412228"/>
            <a:ext cx="2744808" cy="2664963"/>
            <a:chOff x="4481729" y="1022053"/>
            <a:chExt cx="2744808" cy="2664963"/>
          </a:xfrm>
        </p:grpSpPr>
        <p:sp>
          <p:nvSpPr>
            <p:cNvPr id="301" name="Google Shape;301;p34"/>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FFF2CC"/>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4"/>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FFF2CC"/>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34"/>
            <p:cNvSpPr txBox="1"/>
            <p:nvPr/>
          </p:nvSpPr>
          <p:spPr>
            <a:xfrm rot="5400000">
              <a:off x="4960966" y="2290154"/>
              <a:ext cx="1496100" cy="5631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900">
                  <a:solidFill>
                    <a:schemeClr val="dk1"/>
                  </a:solidFill>
                  <a:latin typeface="Roboto"/>
                  <a:ea typeface="Roboto"/>
                  <a:cs typeface="Roboto"/>
                  <a:sym typeface="Roboto"/>
                </a:rPr>
                <a:t>R</a:t>
              </a:r>
              <a:r>
                <a:rPr lang="es-419" sz="1000">
                  <a:solidFill>
                    <a:schemeClr val="dk1"/>
                  </a:solidFill>
                  <a:latin typeface="Roboto"/>
                  <a:ea typeface="Roboto"/>
                  <a:cs typeface="Roboto"/>
                  <a:sym typeface="Roboto"/>
                </a:rPr>
                <a:t>otación de los cargos (Se elegían cada cierto tiempo)</a:t>
              </a:r>
              <a:endParaRPr sz="1000">
                <a:solidFill>
                  <a:schemeClr val="dk1"/>
                </a:solidFill>
                <a:latin typeface="Roboto"/>
                <a:ea typeface="Roboto"/>
                <a:cs typeface="Roboto"/>
                <a:sym typeface="Roboto"/>
              </a:endParaRPr>
            </a:p>
          </p:txBody>
        </p:sp>
      </p:grpSp>
      <p:grpSp>
        <p:nvGrpSpPr>
          <p:cNvPr id="304" name="Google Shape;304;p34"/>
          <p:cNvGrpSpPr/>
          <p:nvPr/>
        </p:nvGrpSpPr>
        <p:grpSpPr>
          <a:xfrm>
            <a:off x="3281897" y="385801"/>
            <a:ext cx="2655026" cy="2740082"/>
            <a:chOff x="3026172" y="-76686"/>
            <a:chExt cx="2655026" cy="2740082"/>
          </a:xfrm>
        </p:grpSpPr>
        <p:sp>
          <p:nvSpPr>
            <p:cNvPr id="305" name="Google Shape;305;p34"/>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chemeClr val="lt2"/>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4"/>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chemeClr val="lt2"/>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34"/>
            <p:cNvSpPr txBox="1"/>
            <p:nvPr/>
          </p:nvSpPr>
          <p:spPr>
            <a:xfrm>
              <a:off x="3823913" y="1153125"/>
              <a:ext cx="1496100" cy="563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1000">
                  <a:solidFill>
                    <a:schemeClr val="dk1"/>
                  </a:solidFill>
                  <a:latin typeface="Roboto"/>
                  <a:ea typeface="Roboto"/>
                  <a:cs typeface="Roboto"/>
                  <a:sym typeface="Roboto"/>
                </a:rPr>
                <a:t>Gobierno del pueblo (solo los ciudadanos)</a:t>
              </a:r>
              <a:endParaRPr sz="1000">
                <a:solidFill>
                  <a:schemeClr val="dk1"/>
                </a:solidFill>
                <a:latin typeface="Roboto"/>
                <a:ea typeface="Roboto"/>
                <a:cs typeface="Roboto"/>
                <a:sym typeface="Roboto"/>
              </a:endParaRPr>
            </a:p>
          </p:txBody>
        </p:sp>
      </p:grpSp>
      <p:sp>
        <p:nvSpPr>
          <p:cNvPr id="308" name="Google Shape;308;p34"/>
          <p:cNvSpPr txBox="1"/>
          <p:nvPr/>
        </p:nvSpPr>
        <p:spPr>
          <a:xfrm>
            <a:off x="6928250" y="883500"/>
            <a:ext cx="2223300" cy="2216400"/>
          </a:xfrm>
          <a:prstGeom prst="rect">
            <a:avLst/>
          </a:prstGeom>
          <a:solidFill>
            <a:srgbClr val="CFE2F3"/>
          </a:solidFill>
          <a:ln w="19050"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s-419" sz="1100" b="1" u="sng">
                <a:latin typeface="Roboto"/>
                <a:ea typeface="Roboto"/>
                <a:cs typeface="Roboto"/>
                <a:sym typeface="Roboto"/>
              </a:rPr>
              <a:t>Democracia en Chile actual </a:t>
            </a:r>
            <a:endParaRPr sz="1100" b="1" u="sng">
              <a:latin typeface="Roboto"/>
              <a:ea typeface="Roboto"/>
              <a:cs typeface="Roboto"/>
              <a:sym typeface="Roboto"/>
            </a:endParaRPr>
          </a:p>
          <a:p>
            <a:pPr marL="0" lvl="0" indent="0" algn="ctr" rtl="0">
              <a:spcBef>
                <a:spcPts val="0"/>
              </a:spcBef>
              <a:spcAft>
                <a:spcPts val="0"/>
              </a:spcAft>
              <a:buNone/>
            </a:pPr>
            <a:endParaRPr sz="1100" b="1" u="sng">
              <a:latin typeface="Roboto"/>
              <a:ea typeface="Roboto"/>
              <a:cs typeface="Roboto"/>
              <a:sym typeface="Roboto"/>
            </a:endParaRPr>
          </a:p>
          <a:p>
            <a:pPr marL="0" lvl="0" indent="0" algn="just" rtl="0">
              <a:spcBef>
                <a:spcPts val="0"/>
              </a:spcBef>
              <a:spcAft>
                <a:spcPts val="0"/>
              </a:spcAft>
              <a:buNone/>
            </a:pPr>
            <a:r>
              <a:rPr lang="es-419" sz="1100">
                <a:latin typeface="Roboto"/>
                <a:ea typeface="Roboto"/>
                <a:cs typeface="Roboto"/>
                <a:sym typeface="Roboto"/>
              </a:rPr>
              <a:t>“Sistema de gobierno donde se realizan elecciones periódicas para elegir representantes. Pero también democracia es un sistema donde los personas pueden expresar su opinión y debe ser escuchada, donde la diferencia de creencias, nacionalidades o formas de ser son válidas y respetadas.</a:t>
            </a:r>
            <a:endParaRPr sz="1100">
              <a:latin typeface="Roboto"/>
              <a:ea typeface="Roboto"/>
              <a:cs typeface="Roboto"/>
              <a:sym typeface="Roboto"/>
            </a:endParaRPr>
          </a:p>
        </p:txBody>
      </p:sp>
      <p:pic>
        <p:nvPicPr>
          <p:cNvPr id="309" name="Google Shape;309;p34"/>
          <p:cNvPicPr preferRelativeResize="0"/>
          <p:nvPr/>
        </p:nvPicPr>
        <p:blipFill>
          <a:blip r:embed="rId4">
            <a:alphaModFix/>
          </a:blip>
          <a:stretch>
            <a:fillRect/>
          </a:stretch>
        </p:blipFill>
        <p:spPr>
          <a:xfrm>
            <a:off x="7007000" y="2920200"/>
            <a:ext cx="2223300" cy="2223300"/>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4890</Words>
  <Application>Microsoft Office PowerPoint</Application>
  <PresentationFormat>Presentación en pantalla (16:9)</PresentationFormat>
  <Paragraphs>392</Paragraphs>
  <Slides>29</Slides>
  <Notes>29</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29</vt:i4>
      </vt:variant>
    </vt:vector>
  </HeadingPairs>
  <TitlesOfParts>
    <vt:vector size="43" baseType="lpstr">
      <vt:lpstr>Architects Daughter</vt:lpstr>
      <vt:lpstr>Nunito</vt:lpstr>
      <vt:lpstr>Comic Sans MS</vt:lpstr>
      <vt:lpstr>Lobster</vt:lpstr>
      <vt:lpstr>Montserrat</vt:lpstr>
      <vt:lpstr>Bree Serif</vt:lpstr>
      <vt:lpstr>Merriweather</vt:lpstr>
      <vt:lpstr>Arial</vt:lpstr>
      <vt:lpstr>Roboto Black</vt:lpstr>
      <vt:lpstr>Roboto</vt:lpstr>
      <vt:lpstr>Calibri</vt:lpstr>
      <vt:lpstr>Caveat</vt:lpstr>
      <vt:lpstr>Shift</vt:lpstr>
      <vt:lpstr>Tema de Office</vt:lpstr>
      <vt:lpstr>Presentación de PowerPoint</vt:lpstr>
      <vt:lpstr>SALUDO</vt:lpstr>
      <vt:lpstr>EQUIPO DOCENTE</vt:lpstr>
      <vt:lpstr>Indicaciones para realizar tu trabajo                          </vt:lpstr>
      <vt:lpstr>Presentación de PowerPoint</vt:lpstr>
      <vt:lpstr>Los griegos: ¿Por qué una cultura tan antigua se sigue estudiando hasta el día de hoy?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Lenguaje e Inglés</vt:lpstr>
      <vt:lpstr>Presentación de PowerPoint</vt:lpstr>
      <vt:lpstr>Conectores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c:creator>
  <cp:lastModifiedBy>Ro</cp:lastModifiedBy>
  <cp:revision>1</cp:revision>
  <dcterms:modified xsi:type="dcterms:W3CDTF">2021-03-12T20:03:07Z</dcterms:modified>
</cp:coreProperties>
</file>