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Amatic SC" pitchFamily="2" charset="-79"/>
      <p:regular r:id="rId21"/>
      <p:bold r:id="rId22"/>
    </p:embeddedFont>
    <p:embeddedFont>
      <p:font typeface="Calibri" panose="020F0502020204030204" pitchFamily="34" charset="0"/>
      <p:regular r:id="rId23"/>
      <p:bold r:id="rId24"/>
      <p:italic r:id="rId25"/>
      <p:boldItalic r:id="rId26"/>
    </p:embeddedFont>
    <p:embeddedFont>
      <p:font typeface="Shadows Into Light" panose="02000000000000000000" pitchFamily="2" charset="77"/>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4CqODdobrIpX1JlMWXEXgDQ3V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17E5DA-2CBD-44D7-8696-43CB17FAB020}">
  <a:tblStyle styleId="{2E17E5DA-2CBD-44D7-8696-43CB17FAB02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07" d="100"/>
          <a:sy n="107" d="100"/>
        </p:scale>
        <p:origin x="1760" y="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023853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72abfee056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72abfee05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g72abfee056_1_1049"/>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g72abfee056_1_1049"/>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g72abfee056_1_104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g72abfee056_1_1084"/>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g72abfee056_1_1084"/>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g72abfee056_1_108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72abfee056_1_108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0"/>
        <p:cNvGrpSpPr/>
        <p:nvPr/>
      </p:nvGrpSpPr>
      <p:grpSpPr>
        <a:xfrm>
          <a:off x="0" y="0"/>
          <a:ext cx="0" cy="0"/>
          <a:chOff x="0" y="0"/>
          <a:chExt cx="0" cy="0"/>
        </a:xfrm>
      </p:grpSpPr>
      <p:sp>
        <p:nvSpPr>
          <p:cNvPr id="51" name="Google Shape;51;g72abfee056_1_10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g72abfee056_1_10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600"/>
              </a:spcBef>
              <a:spcAft>
                <a:spcPts val="0"/>
              </a:spcAft>
              <a:buClr>
                <a:schemeClr val="dk1"/>
              </a:buClr>
              <a:buSzPts val="1800"/>
              <a:buChar char="○"/>
              <a:defRPr/>
            </a:lvl2pPr>
            <a:lvl3pPr marL="1371600" lvl="2" indent="-342900" algn="l" rtl="0">
              <a:spcBef>
                <a:spcPts val="1600"/>
              </a:spcBef>
              <a:spcAft>
                <a:spcPts val="0"/>
              </a:spcAft>
              <a:buClr>
                <a:schemeClr val="dk1"/>
              </a:buClr>
              <a:buSzPts val="1800"/>
              <a:buChar char="■"/>
              <a:defRPr/>
            </a:lvl3pPr>
            <a:lvl4pPr marL="1828800" lvl="3" indent="-342900" algn="l" rtl="0">
              <a:spcBef>
                <a:spcPts val="1600"/>
              </a:spcBef>
              <a:spcAft>
                <a:spcPts val="0"/>
              </a:spcAft>
              <a:buClr>
                <a:schemeClr val="dk1"/>
              </a:buClr>
              <a:buSzPts val="1800"/>
              <a:buChar char="●"/>
              <a:defRPr/>
            </a:lvl4pPr>
            <a:lvl5pPr marL="2286000" lvl="4" indent="-342900" algn="l" rtl="0">
              <a:spcBef>
                <a:spcPts val="1600"/>
              </a:spcBef>
              <a:spcAft>
                <a:spcPts val="0"/>
              </a:spcAft>
              <a:buClr>
                <a:schemeClr val="dk1"/>
              </a:buClr>
              <a:buSzPts val="1800"/>
              <a:buChar char="○"/>
              <a:defRPr/>
            </a:lvl5pPr>
            <a:lvl6pPr marL="2743200" lvl="5" indent="-342900" algn="l" rtl="0">
              <a:spcBef>
                <a:spcPts val="1600"/>
              </a:spcBef>
              <a:spcAft>
                <a:spcPts val="0"/>
              </a:spcAft>
              <a:buClr>
                <a:schemeClr val="dk1"/>
              </a:buClr>
              <a:buSzPts val="1800"/>
              <a:buChar char="■"/>
              <a:defRPr/>
            </a:lvl6pPr>
            <a:lvl7pPr marL="3200400" lvl="6" indent="-342900" algn="l" rtl="0">
              <a:spcBef>
                <a:spcPts val="1600"/>
              </a:spcBef>
              <a:spcAft>
                <a:spcPts val="0"/>
              </a:spcAft>
              <a:buClr>
                <a:schemeClr val="dk1"/>
              </a:buClr>
              <a:buSzPts val="1800"/>
              <a:buChar char="●"/>
              <a:defRPr/>
            </a:lvl7pPr>
            <a:lvl8pPr marL="3657600" lvl="7" indent="-342900" algn="l" rtl="0">
              <a:spcBef>
                <a:spcPts val="1600"/>
              </a:spcBef>
              <a:spcAft>
                <a:spcPts val="0"/>
              </a:spcAft>
              <a:buClr>
                <a:schemeClr val="dk1"/>
              </a:buClr>
              <a:buSzPts val="1800"/>
              <a:buChar char="○"/>
              <a:defRPr/>
            </a:lvl8pPr>
            <a:lvl9pPr marL="4114800" lvl="8" indent="-342900" algn="l" rtl="0">
              <a:spcBef>
                <a:spcPts val="1600"/>
              </a:spcBef>
              <a:spcAft>
                <a:spcPts val="1600"/>
              </a:spcAft>
              <a:buClr>
                <a:schemeClr val="dk1"/>
              </a:buClr>
              <a:buSzPts val="1800"/>
              <a:buChar char="■"/>
              <a:defRPr/>
            </a:lvl9pPr>
          </a:lstStyle>
          <a:p>
            <a:endParaRPr/>
          </a:p>
        </p:txBody>
      </p:sp>
      <p:sp>
        <p:nvSpPr>
          <p:cNvPr id="53" name="Google Shape;53;g72abfee056_1_109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g72abfee056_1_109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g72abfee056_1_109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6"/>
        <p:cNvGrpSpPr/>
        <p:nvPr/>
      </p:nvGrpSpPr>
      <p:grpSpPr>
        <a:xfrm>
          <a:off x="0" y="0"/>
          <a:ext cx="0" cy="0"/>
          <a:chOff x="0" y="0"/>
          <a:chExt cx="0" cy="0"/>
        </a:xfrm>
      </p:grpSpPr>
      <p:sp>
        <p:nvSpPr>
          <p:cNvPr id="57" name="Google Shape;57;g72abfee056_1_109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g72abfee056_1_1096"/>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59" name="Google Shape;59;g72abfee056_1_1096"/>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Clr>
                <a:schemeClr val="dk1"/>
              </a:buClr>
              <a:buSzPts val="2800"/>
              <a:buChar char="●"/>
              <a:defRPr sz="2800"/>
            </a:lvl1pPr>
            <a:lvl2pPr marL="914400" lvl="1" indent="-381000" algn="l" rtl="0">
              <a:spcBef>
                <a:spcPts val="1600"/>
              </a:spcBef>
              <a:spcAft>
                <a:spcPts val="0"/>
              </a:spcAft>
              <a:buClr>
                <a:schemeClr val="dk1"/>
              </a:buClr>
              <a:buSzPts val="2400"/>
              <a:buChar char="○"/>
              <a:defRPr sz="2400"/>
            </a:lvl2pPr>
            <a:lvl3pPr marL="1371600" lvl="2" indent="-355600" algn="l" rtl="0">
              <a:spcBef>
                <a:spcPts val="1600"/>
              </a:spcBef>
              <a:spcAft>
                <a:spcPts val="0"/>
              </a:spcAft>
              <a:buClr>
                <a:schemeClr val="dk1"/>
              </a:buClr>
              <a:buSzPts val="2000"/>
              <a:buChar char="■"/>
              <a:defRPr sz="2000"/>
            </a:lvl3pPr>
            <a:lvl4pPr marL="1828800" lvl="3" indent="-342900" algn="l" rtl="0">
              <a:spcBef>
                <a:spcPts val="1600"/>
              </a:spcBef>
              <a:spcAft>
                <a:spcPts val="0"/>
              </a:spcAft>
              <a:buClr>
                <a:schemeClr val="dk1"/>
              </a:buClr>
              <a:buSzPts val="1800"/>
              <a:buChar char="●"/>
              <a:defRPr sz="1800"/>
            </a:lvl4pPr>
            <a:lvl5pPr marL="2286000" lvl="4" indent="-342900" algn="l" rtl="0">
              <a:spcBef>
                <a:spcPts val="1600"/>
              </a:spcBef>
              <a:spcAft>
                <a:spcPts val="0"/>
              </a:spcAft>
              <a:buClr>
                <a:schemeClr val="dk1"/>
              </a:buClr>
              <a:buSzPts val="1800"/>
              <a:buChar char="○"/>
              <a:defRPr sz="1800"/>
            </a:lvl5pPr>
            <a:lvl6pPr marL="2743200" lvl="5" indent="-342900" algn="l" rtl="0">
              <a:spcBef>
                <a:spcPts val="1600"/>
              </a:spcBef>
              <a:spcAft>
                <a:spcPts val="0"/>
              </a:spcAft>
              <a:buClr>
                <a:schemeClr val="dk1"/>
              </a:buClr>
              <a:buSzPts val="1800"/>
              <a:buChar char="■"/>
              <a:defRPr sz="1800"/>
            </a:lvl6pPr>
            <a:lvl7pPr marL="3200400" lvl="6" indent="-342900" algn="l" rtl="0">
              <a:spcBef>
                <a:spcPts val="1600"/>
              </a:spcBef>
              <a:spcAft>
                <a:spcPts val="0"/>
              </a:spcAft>
              <a:buClr>
                <a:schemeClr val="dk1"/>
              </a:buClr>
              <a:buSzPts val="1800"/>
              <a:buChar char="●"/>
              <a:defRPr sz="1800"/>
            </a:lvl7pPr>
            <a:lvl8pPr marL="3657600" lvl="7" indent="-342900" algn="l" rtl="0">
              <a:spcBef>
                <a:spcPts val="1600"/>
              </a:spcBef>
              <a:spcAft>
                <a:spcPts val="0"/>
              </a:spcAft>
              <a:buClr>
                <a:schemeClr val="dk1"/>
              </a:buClr>
              <a:buSzPts val="1800"/>
              <a:buChar char="○"/>
              <a:defRPr sz="1800"/>
            </a:lvl8pPr>
            <a:lvl9pPr marL="4114800" lvl="8" indent="-342900" algn="l" rtl="0">
              <a:spcBef>
                <a:spcPts val="1600"/>
              </a:spcBef>
              <a:spcAft>
                <a:spcPts val="1600"/>
              </a:spcAft>
              <a:buClr>
                <a:schemeClr val="dk1"/>
              </a:buClr>
              <a:buSzPts val="1800"/>
              <a:buChar char="■"/>
              <a:defRPr sz="1800"/>
            </a:lvl9pPr>
          </a:lstStyle>
          <a:p>
            <a:endParaRPr/>
          </a:p>
        </p:txBody>
      </p:sp>
      <p:sp>
        <p:nvSpPr>
          <p:cNvPr id="60" name="Google Shape;60;g72abfee056_1_10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g72abfee056_1_10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g72abfee056_1_10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3"/>
        <p:cNvGrpSpPr/>
        <p:nvPr/>
      </p:nvGrpSpPr>
      <p:grpSpPr>
        <a:xfrm>
          <a:off x="0" y="0"/>
          <a:ext cx="0" cy="0"/>
          <a:chOff x="0" y="0"/>
          <a:chExt cx="0" cy="0"/>
        </a:xfrm>
      </p:grpSpPr>
      <p:sp>
        <p:nvSpPr>
          <p:cNvPr id="64" name="Google Shape;64;g72abfee056_1_110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1"/>
              </a:buClr>
              <a:buSzPts val="44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g72abfee056_1_1103"/>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66" name="Google Shape;66;g72abfee056_1_1103"/>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67" name="Google Shape;67;g72abfee056_1_1103"/>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rtl="0">
              <a:spcBef>
                <a:spcPts val="480"/>
              </a:spcBef>
              <a:spcAft>
                <a:spcPts val="0"/>
              </a:spcAft>
              <a:buClr>
                <a:schemeClr val="dk1"/>
              </a:buClr>
              <a:buSzPts val="2400"/>
              <a:buNone/>
              <a:defRPr sz="2400" b="1"/>
            </a:lvl1pPr>
            <a:lvl2pPr marL="914400" lvl="1" indent="-228600" algn="l" rtl="0">
              <a:spcBef>
                <a:spcPts val="1600"/>
              </a:spcBef>
              <a:spcAft>
                <a:spcPts val="0"/>
              </a:spcAft>
              <a:buClr>
                <a:schemeClr val="dk1"/>
              </a:buClr>
              <a:buSzPts val="2000"/>
              <a:buNone/>
              <a:defRPr sz="2000" b="1"/>
            </a:lvl2pPr>
            <a:lvl3pPr marL="1371600" lvl="2" indent="-228600" algn="l" rtl="0">
              <a:spcBef>
                <a:spcPts val="1600"/>
              </a:spcBef>
              <a:spcAft>
                <a:spcPts val="0"/>
              </a:spcAft>
              <a:buClr>
                <a:schemeClr val="dk1"/>
              </a:buClr>
              <a:buSzPts val="1800"/>
              <a:buNone/>
              <a:defRPr sz="1800" b="1"/>
            </a:lvl3pPr>
            <a:lvl4pPr marL="1828800" lvl="3" indent="-228600" algn="l" rtl="0">
              <a:spcBef>
                <a:spcPts val="1600"/>
              </a:spcBef>
              <a:spcAft>
                <a:spcPts val="0"/>
              </a:spcAft>
              <a:buClr>
                <a:schemeClr val="dk1"/>
              </a:buClr>
              <a:buSzPts val="1600"/>
              <a:buNone/>
              <a:defRPr sz="1600" b="1"/>
            </a:lvl4pPr>
            <a:lvl5pPr marL="2286000" lvl="4" indent="-228600" algn="l" rtl="0">
              <a:spcBef>
                <a:spcPts val="1600"/>
              </a:spcBef>
              <a:spcAft>
                <a:spcPts val="0"/>
              </a:spcAft>
              <a:buClr>
                <a:schemeClr val="dk1"/>
              </a:buClr>
              <a:buSzPts val="1600"/>
              <a:buNone/>
              <a:defRPr sz="1600" b="1"/>
            </a:lvl5pPr>
            <a:lvl6pPr marL="2743200" lvl="5" indent="-228600" algn="l" rtl="0">
              <a:spcBef>
                <a:spcPts val="1600"/>
              </a:spcBef>
              <a:spcAft>
                <a:spcPts val="0"/>
              </a:spcAft>
              <a:buClr>
                <a:schemeClr val="dk1"/>
              </a:buClr>
              <a:buSzPts val="1600"/>
              <a:buNone/>
              <a:defRPr sz="1600" b="1"/>
            </a:lvl6pPr>
            <a:lvl7pPr marL="3200400" lvl="6" indent="-228600" algn="l" rtl="0">
              <a:spcBef>
                <a:spcPts val="1600"/>
              </a:spcBef>
              <a:spcAft>
                <a:spcPts val="0"/>
              </a:spcAft>
              <a:buClr>
                <a:schemeClr val="dk1"/>
              </a:buClr>
              <a:buSzPts val="1600"/>
              <a:buNone/>
              <a:defRPr sz="1600" b="1"/>
            </a:lvl7pPr>
            <a:lvl8pPr marL="3657600" lvl="7" indent="-228600" algn="l" rtl="0">
              <a:spcBef>
                <a:spcPts val="1600"/>
              </a:spcBef>
              <a:spcAft>
                <a:spcPts val="0"/>
              </a:spcAft>
              <a:buClr>
                <a:schemeClr val="dk1"/>
              </a:buClr>
              <a:buSzPts val="1600"/>
              <a:buNone/>
              <a:defRPr sz="1600" b="1"/>
            </a:lvl8pPr>
            <a:lvl9pPr marL="4114800" lvl="8" indent="-228600" algn="l" rtl="0">
              <a:spcBef>
                <a:spcPts val="1600"/>
              </a:spcBef>
              <a:spcAft>
                <a:spcPts val="1600"/>
              </a:spcAft>
              <a:buClr>
                <a:schemeClr val="dk1"/>
              </a:buClr>
              <a:buSzPts val="1600"/>
              <a:buNone/>
              <a:defRPr sz="1600" b="1"/>
            </a:lvl9pPr>
          </a:lstStyle>
          <a:p>
            <a:endParaRPr/>
          </a:p>
        </p:txBody>
      </p:sp>
      <p:sp>
        <p:nvSpPr>
          <p:cNvPr id="68" name="Google Shape;68;g72abfee056_1_1103"/>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rtl="0">
              <a:spcBef>
                <a:spcPts val="480"/>
              </a:spcBef>
              <a:spcAft>
                <a:spcPts val="0"/>
              </a:spcAft>
              <a:buClr>
                <a:schemeClr val="dk1"/>
              </a:buClr>
              <a:buSzPts val="2400"/>
              <a:buChar char="●"/>
              <a:defRPr sz="2400"/>
            </a:lvl1pPr>
            <a:lvl2pPr marL="914400" lvl="1" indent="-355600" algn="l" rtl="0">
              <a:spcBef>
                <a:spcPts val="1600"/>
              </a:spcBef>
              <a:spcAft>
                <a:spcPts val="0"/>
              </a:spcAft>
              <a:buClr>
                <a:schemeClr val="dk1"/>
              </a:buClr>
              <a:buSzPts val="2000"/>
              <a:buChar char="○"/>
              <a:defRPr sz="2000"/>
            </a:lvl2pPr>
            <a:lvl3pPr marL="1371600" lvl="2" indent="-342900" algn="l" rtl="0">
              <a:spcBef>
                <a:spcPts val="1600"/>
              </a:spcBef>
              <a:spcAft>
                <a:spcPts val="0"/>
              </a:spcAft>
              <a:buClr>
                <a:schemeClr val="dk1"/>
              </a:buClr>
              <a:buSzPts val="1800"/>
              <a:buChar char="■"/>
              <a:defRPr sz="1800"/>
            </a:lvl3pPr>
            <a:lvl4pPr marL="1828800" lvl="3" indent="-330200" algn="l" rtl="0">
              <a:spcBef>
                <a:spcPts val="1600"/>
              </a:spcBef>
              <a:spcAft>
                <a:spcPts val="0"/>
              </a:spcAft>
              <a:buClr>
                <a:schemeClr val="dk1"/>
              </a:buClr>
              <a:buSzPts val="1600"/>
              <a:buChar char="●"/>
              <a:defRPr sz="1600"/>
            </a:lvl4pPr>
            <a:lvl5pPr marL="2286000" lvl="4" indent="-330200" algn="l" rtl="0">
              <a:spcBef>
                <a:spcPts val="1600"/>
              </a:spcBef>
              <a:spcAft>
                <a:spcPts val="0"/>
              </a:spcAft>
              <a:buClr>
                <a:schemeClr val="dk1"/>
              </a:buClr>
              <a:buSzPts val="1600"/>
              <a:buChar char="○"/>
              <a:defRPr sz="1600"/>
            </a:lvl5pPr>
            <a:lvl6pPr marL="2743200" lvl="5" indent="-330200" algn="l" rtl="0">
              <a:spcBef>
                <a:spcPts val="1600"/>
              </a:spcBef>
              <a:spcAft>
                <a:spcPts val="0"/>
              </a:spcAft>
              <a:buClr>
                <a:schemeClr val="dk1"/>
              </a:buClr>
              <a:buSzPts val="1600"/>
              <a:buChar char="■"/>
              <a:defRPr sz="1600"/>
            </a:lvl6pPr>
            <a:lvl7pPr marL="3200400" lvl="6" indent="-330200" algn="l" rtl="0">
              <a:spcBef>
                <a:spcPts val="1600"/>
              </a:spcBef>
              <a:spcAft>
                <a:spcPts val="0"/>
              </a:spcAft>
              <a:buClr>
                <a:schemeClr val="dk1"/>
              </a:buClr>
              <a:buSzPts val="1600"/>
              <a:buChar char="●"/>
              <a:defRPr sz="1600"/>
            </a:lvl7pPr>
            <a:lvl8pPr marL="3657600" lvl="7" indent="-330200" algn="l" rtl="0">
              <a:spcBef>
                <a:spcPts val="1600"/>
              </a:spcBef>
              <a:spcAft>
                <a:spcPts val="0"/>
              </a:spcAft>
              <a:buClr>
                <a:schemeClr val="dk1"/>
              </a:buClr>
              <a:buSzPts val="1600"/>
              <a:buChar char="○"/>
              <a:defRPr sz="1600"/>
            </a:lvl8pPr>
            <a:lvl9pPr marL="4114800" lvl="8" indent="-330200" algn="l" rtl="0">
              <a:spcBef>
                <a:spcPts val="1600"/>
              </a:spcBef>
              <a:spcAft>
                <a:spcPts val="1600"/>
              </a:spcAft>
              <a:buClr>
                <a:schemeClr val="dk1"/>
              </a:buClr>
              <a:buSzPts val="1600"/>
              <a:buChar char="■"/>
              <a:defRPr sz="1600"/>
            </a:lvl9pPr>
          </a:lstStyle>
          <a:p>
            <a:endParaRPr/>
          </a:p>
        </p:txBody>
      </p:sp>
      <p:sp>
        <p:nvSpPr>
          <p:cNvPr id="69" name="Google Shape;69;g72abfee056_1_110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 name="Google Shape;70;g72abfee056_1_110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 name="Google Shape;71;g72abfee056_1_110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g72abfee056_1_105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g72abfee056_1_10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g72abfee056_1_105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g72abfee056_1_105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g72abfee056_1_105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g72abfee056_1_106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g72abfee056_1_1060"/>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g72abfee056_1_1060"/>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g72abfee056_1_106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g72abfee056_1_106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g72abfee056_1_106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g72abfee056_1_1068"/>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g72abfee056_1_1068"/>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g72abfee056_1_106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g72abfee056_1_1072"/>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g72abfee056_1_107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g72abfee056_1_1075"/>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g72abfee056_1_1075"/>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g72abfee056_1_1075"/>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g72abfee056_1_1075"/>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g72abfee056_1_107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g72abfee056_1_1081"/>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g72abfee056_1_108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72abfee056_1_104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g72abfee056_1_1045"/>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g72abfee056_1_10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7" name="Google Shape;77;p1"/>
          <p:cNvPicPr preferRelativeResize="0"/>
          <p:nvPr/>
        </p:nvPicPr>
        <p:blipFill rotWithShape="1">
          <a:blip r:embed="rId3">
            <a:alphaModFix/>
          </a:blip>
          <a:srcRect l="-17104" t="-17813" r="10403"/>
          <a:stretch/>
        </p:blipFill>
        <p:spPr>
          <a:xfrm>
            <a:off x="-1236181" y="400929"/>
            <a:ext cx="9705876" cy="5045925"/>
          </a:xfrm>
          <a:prstGeom prst="rect">
            <a:avLst/>
          </a:prstGeom>
          <a:noFill/>
          <a:ln>
            <a:noFill/>
          </a:ln>
        </p:spPr>
      </p:pic>
      <p:sp>
        <p:nvSpPr>
          <p:cNvPr id="76" name="Google Shape;76;p1"/>
          <p:cNvSpPr txBox="1">
            <a:spLocks noGrp="1"/>
          </p:cNvSpPr>
          <p:nvPr>
            <p:ph type="ctrTitle"/>
          </p:nvPr>
        </p:nvSpPr>
        <p:spPr>
          <a:xfrm>
            <a:off x="829050" y="5148775"/>
            <a:ext cx="7892919" cy="1308296"/>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br>
              <a:rPr lang="es-CL" sz="2200" b="1" dirty="0">
                <a:solidFill>
                  <a:schemeClr val="tx1"/>
                </a:solidFill>
              </a:rPr>
            </a:br>
            <a:br>
              <a:rPr lang="es-CL" sz="2200" b="1" dirty="0">
                <a:solidFill>
                  <a:schemeClr val="tx1"/>
                </a:solidFill>
              </a:rPr>
            </a:br>
            <a:r>
              <a:rPr lang="es-CL" sz="2200" b="1" dirty="0">
                <a:solidFill>
                  <a:schemeClr val="tx1"/>
                </a:solidFill>
                <a:latin typeface="Amatic SC" panose="020B0604020202020204" charset="-79"/>
                <a:cs typeface="Amatic SC" panose="020B0604020202020204" charset="-79"/>
              </a:rPr>
              <a:t>Actividades sugeridas para Semana del 6 al 17 de Abril</a:t>
            </a:r>
            <a:br>
              <a:rPr lang="es-CL" sz="4900" dirty="0">
                <a:solidFill>
                  <a:schemeClr val="tx1"/>
                </a:solidFill>
                <a:latin typeface="Amatic SC" panose="020B0604020202020204" charset="-79"/>
                <a:cs typeface="Amatic SC" panose="020B0604020202020204" charset="-79"/>
              </a:rPr>
            </a:br>
            <a:r>
              <a:rPr lang="es-CL" sz="4000" b="1" dirty="0">
                <a:solidFill>
                  <a:schemeClr val="tx1"/>
                </a:solidFill>
                <a:latin typeface="Amatic SC" panose="020B0604020202020204" charset="-79"/>
                <a:cs typeface="Amatic SC" panose="020B0604020202020204" charset="-79"/>
              </a:rPr>
              <a:t>Pre-Kínder</a:t>
            </a:r>
            <a:br>
              <a:rPr lang="es-CL" sz="3959" dirty="0"/>
            </a:br>
            <a:endParaRPr sz="3959" dirty="0"/>
          </a:p>
        </p:txBody>
      </p:sp>
      <p:sp>
        <p:nvSpPr>
          <p:cNvPr id="78" name="Google Shape;78;p1"/>
          <p:cNvSpPr txBox="1"/>
          <p:nvPr/>
        </p:nvSpPr>
        <p:spPr>
          <a:xfrm>
            <a:off x="213351" y="569677"/>
            <a:ext cx="9124315"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s-CL" sz="4800" b="1" dirty="0">
                <a:solidFill>
                  <a:schemeClr val="dk1"/>
                </a:solidFill>
                <a:latin typeface="Shadows Into Light"/>
                <a:ea typeface="Shadows Into Light"/>
                <a:cs typeface="Shadows Into Light"/>
                <a:sym typeface="Shadows Into Light"/>
              </a:rPr>
              <a:t>¡ </a:t>
            </a:r>
            <a:r>
              <a:rPr lang="es-CL" sz="4800" b="1" dirty="0">
                <a:solidFill>
                  <a:schemeClr val="dk1"/>
                </a:solidFill>
                <a:latin typeface="Amatic SC" panose="020B0604020202020204" charset="-79"/>
                <a:ea typeface="Shadows Into Light"/>
                <a:cs typeface="Amatic SC" panose="020B0604020202020204" charset="-79"/>
                <a:sym typeface="Shadows Into Light"/>
              </a:rPr>
              <a:t>Para cuidarnos y trabajar juntos desde la casa !</a:t>
            </a:r>
            <a:r>
              <a:rPr lang="es-CL" sz="4800" dirty="0">
                <a:solidFill>
                  <a:schemeClr val="dk1"/>
                </a:solidFill>
                <a:latin typeface="Amatic SC" panose="020B0604020202020204" charset="-79"/>
                <a:cs typeface="Amatic SC" panose="020B0604020202020204" charset="-79"/>
              </a:rPr>
              <a:t> </a:t>
            </a:r>
            <a:endParaRPr sz="4800" dirty="0">
              <a:solidFill>
                <a:schemeClr val="dk1"/>
              </a:solidFill>
              <a:latin typeface="Amatic SC" panose="020B0604020202020204" charset="-79"/>
              <a:cs typeface="Amatic SC" panose="020B0604020202020204"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0"/>
          <p:cNvSpPr txBox="1">
            <a:spLocks noGrp="1"/>
          </p:cNvSpPr>
          <p:nvPr>
            <p:ph type="body" idx="1"/>
          </p:nvPr>
        </p:nvSpPr>
        <p:spPr>
          <a:xfrm>
            <a:off x="438475" y="438450"/>
            <a:ext cx="4038600" cy="45261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800"/>
              <a:buNone/>
            </a:pPr>
            <a:r>
              <a:rPr lang="es-CL" sz="2400" b="1" u="sng" dirty="0">
                <a:solidFill>
                  <a:schemeClr val="tx1"/>
                </a:solidFill>
                <a:latin typeface="Calibri"/>
                <a:ea typeface="Calibri"/>
                <a:cs typeface="Calibri"/>
                <a:sym typeface="Calibri"/>
              </a:rPr>
              <a:t>2.Canasta de pascua </a:t>
            </a:r>
            <a:endParaRPr sz="2400" b="1" u="sng" dirty="0">
              <a:solidFill>
                <a:schemeClr val="tx1"/>
              </a:solidFill>
              <a:latin typeface="Calibri"/>
              <a:ea typeface="Calibri"/>
              <a:cs typeface="Calibri"/>
              <a:sym typeface="Calibri"/>
            </a:endParaRPr>
          </a:p>
          <a:p>
            <a:pPr marL="0" lvl="0" indent="0" algn="just" rtl="0">
              <a:spcBef>
                <a:spcPts val="0"/>
              </a:spcBef>
              <a:spcAft>
                <a:spcPts val="0"/>
              </a:spcAft>
              <a:buClr>
                <a:schemeClr val="dk1"/>
              </a:buClr>
              <a:buSzPts val="1800"/>
              <a:buNone/>
            </a:pPr>
            <a:r>
              <a:rPr lang="es-CL" sz="2400" dirty="0">
                <a:solidFill>
                  <a:schemeClr val="tx1"/>
                </a:solidFill>
                <a:latin typeface="Calibri"/>
                <a:ea typeface="Calibri"/>
                <a:cs typeface="Calibri"/>
                <a:sym typeface="Calibri"/>
              </a:rPr>
              <a:t>Utilizando cilindros  de confort, los niños decoran para crear su canasta (imagen referencial).</a:t>
            </a:r>
            <a:endParaRPr sz="2400" dirty="0">
              <a:solidFill>
                <a:schemeClr val="tx1"/>
              </a:solidFill>
              <a:latin typeface="Calibri"/>
              <a:ea typeface="Calibri"/>
              <a:cs typeface="Calibri"/>
              <a:sym typeface="Calibri"/>
            </a:endParaRPr>
          </a:p>
          <a:p>
            <a:pPr marL="342900" lvl="0" indent="-165100" algn="l" rtl="0">
              <a:spcBef>
                <a:spcPts val="560"/>
              </a:spcBef>
              <a:spcAft>
                <a:spcPts val="1600"/>
              </a:spcAft>
              <a:buClr>
                <a:schemeClr val="dk1"/>
              </a:buClr>
              <a:buSzPts val="2800"/>
              <a:buNone/>
            </a:pPr>
            <a:endParaRPr dirty="0"/>
          </a:p>
        </p:txBody>
      </p:sp>
      <p:pic>
        <p:nvPicPr>
          <p:cNvPr id="150" name="Google Shape;150;p10"/>
          <p:cNvPicPr preferRelativeResize="0"/>
          <p:nvPr/>
        </p:nvPicPr>
        <p:blipFill rotWithShape="1">
          <a:blip r:embed="rId3">
            <a:alphaModFix/>
          </a:blip>
          <a:srcRect/>
          <a:stretch/>
        </p:blipFill>
        <p:spPr>
          <a:xfrm>
            <a:off x="569502" y="2863850"/>
            <a:ext cx="3405021" cy="3000000"/>
          </a:xfrm>
          <a:prstGeom prst="rect">
            <a:avLst/>
          </a:prstGeom>
          <a:noFill/>
          <a:ln>
            <a:noFill/>
          </a:ln>
        </p:spPr>
      </p:pic>
      <p:sp>
        <p:nvSpPr>
          <p:cNvPr id="151" name="Google Shape;151;p10"/>
          <p:cNvSpPr txBox="1"/>
          <p:nvPr/>
        </p:nvSpPr>
        <p:spPr>
          <a:xfrm>
            <a:off x="5555650" y="668150"/>
            <a:ext cx="3000000" cy="3000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CL" sz="2400" b="1" u="sng" dirty="0">
                <a:solidFill>
                  <a:schemeClr val="tx1"/>
                </a:solidFill>
                <a:latin typeface="Calibri"/>
                <a:ea typeface="Calibri"/>
                <a:cs typeface="Calibri"/>
                <a:sym typeface="Calibri"/>
              </a:rPr>
              <a:t>3.Máscara de conejo </a:t>
            </a:r>
            <a:endParaRPr sz="2400" b="1" u="sng" dirty="0">
              <a:solidFill>
                <a:schemeClr val="tx1"/>
              </a:solidFill>
              <a:latin typeface="Calibri"/>
              <a:ea typeface="Calibri"/>
              <a:cs typeface="Calibri"/>
              <a:sym typeface="Calibri"/>
            </a:endParaRPr>
          </a:p>
          <a:p>
            <a:pPr marL="0" lvl="0" indent="0" algn="just" rtl="0">
              <a:lnSpc>
                <a:spcPct val="115000"/>
              </a:lnSpc>
              <a:spcBef>
                <a:spcPts val="0"/>
              </a:spcBef>
              <a:spcAft>
                <a:spcPts val="0"/>
              </a:spcAft>
              <a:buNone/>
            </a:pPr>
            <a:r>
              <a:rPr lang="es-CL" sz="2400" dirty="0">
                <a:solidFill>
                  <a:schemeClr val="tx1"/>
                </a:solidFill>
                <a:latin typeface="Calibri"/>
                <a:ea typeface="Calibri"/>
                <a:cs typeface="Calibri"/>
                <a:sym typeface="Calibri"/>
              </a:rPr>
              <a:t>El adulto dibuja y los niños recortan y pegan el algodón a su máscara (imagen referencial).</a:t>
            </a:r>
            <a:endParaRPr sz="2400" dirty="0">
              <a:solidFill>
                <a:schemeClr val="tx1"/>
              </a:solidFill>
              <a:latin typeface="Calibri"/>
              <a:ea typeface="Calibri"/>
              <a:cs typeface="Calibri"/>
              <a:sym typeface="Calibri"/>
            </a:endParaRPr>
          </a:p>
        </p:txBody>
      </p:sp>
      <p:pic>
        <p:nvPicPr>
          <p:cNvPr id="152" name="Google Shape;152;p10"/>
          <p:cNvPicPr preferRelativeResize="0"/>
          <p:nvPr/>
        </p:nvPicPr>
        <p:blipFill rotWithShape="1">
          <a:blip r:embed="rId4">
            <a:alphaModFix/>
          </a:blip>
          <a:srcRect/>
          <a:stretch/>
        </p:blipFill>
        <p:spPr>
          <a:xfrm>
            <a:off x="5512179" y="3428997"/>
            <a:ext cx="3086950" cy="3118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1"/>
          <p:cNvSpPr txBox="1">
            <a:spLocks noGrp="1"/>
          </p:cNvSpPr>
          <p:nvPr>
            <p:ph type="body" idx="1"/>
          </p:nvPr>
        </p:nvSpPr>
        <p:spPr>
          <a:xfrm>
            <a:off x="421375" y="257250"/>
            <a:ext cx="4038600" cy="4526100"/>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800"/>
              <a:buNone/>
            </a:pPr>
            <a:r>
              <a:rPr lang="es-CL" sz="2400" b="1" u="sng" dirty="0">
                <a:solidFill>
                  <a:schemeClr val="tx1"/>
                </a:solidFill>
                <a:latin typeface="Calibri"/>
                <a:ea typeface="Calibri"/>
                <a:cs typeface="Calibri"/>
                <a:sym typeface="Calibri"/>
              </a:rPr>
              <a:t>4.Globo decorado</a:t>
            </a:r>
            <a:endParaRPr sz="2400" b="1" u="sng" dirty="0">
              <a:solidFill>
                <a:schemeClr val="tx1"/>
              </a:solidFill>
              <a:latin typeface="Calibri"/>
              <a:ea typeface="Calibri"/>
              <a:cs typeface="Calibri"/>
              <a:sym typeface="Calibri"/>
            </a:endParaRPr>
          </a:p>
          <a:p>
            <a:pPr marL="0" lvl="0" indent="0" algn="just" rtl="0">
              <a:spcBef>
                <a:spcPts val="0"/>
              </a:spcBef>
              <a:spcAft>
                <a:spcPts val="0"/>
              </a:spcAft>
              <a:buClr>
                <a:schemeClr val="dk1"/>
              </a:buClr>
              <a:buSzPts val="1800"/>
              <a:buNone/>
            </a:pPr>
            <a:r>
              <a:rPr lang="es-CL" sz="2400" dirty="0">
                <a:solidFill>
                  <a:schemeClr val="tx1"/>
                </a:solidFill>
                <a:latin typeface="Calibri"/>
                <a:ea typeface="Calibri"/>
                <a:cs typeface="Calibri"/>
                <a:sym typeface="Calibri"/>
              </a:rPr>
              <a:t>Los niños/as pueden dibujar y decorar un globo (imagen referencial)</a:t>
            </a:r>
            <a:endParaRPr sz="2400" dirty="0">
              <a:solidFill>
                <a:schemeClr val="tx1"/>
              </a:solidFill>
              <a:latin typeface="Calibri"/>
              <a:ea typeface="Calibri"/>
              <a:cs typeface="Calibri"/>
              <a:sym typeface="Calibri"/>
            </a:endParaRPr>
          </a:p>
          <a:p>
            <a:pPr marL="342900" lvl="0" indent="-165100" algn="l" rtl="0">
              <a:spcBef>
                <a:spcPts val="560"/>
              </a:spcBef>
              <a:spcAft>
                <a:spcPts val="1600"/>
              </a:spcAft>
              <a:buClr>
                <a:schemeClr val="dk1"/>
              </a:buClr>
              <a:buSzPts val="2800"/>
              <a:buNone/>
            </a:pPr>
            <a:endParaRPr dirty="0"/>
          </a:p>
        </p:txBody>
      </p:sp>
      <p:pic>
        <p:nvPicPr>
          <p:cNvPr id="158" name="Google Shape;158;p11"/>
          <p:cNvPicPr preferRelativeResize="0"/>
          <p:nvPr/>
        </p:nvPicPr>
        <p:blipFill rotWithShape="1">
          <a:blip r:embed="rId3">
            <a:alphaModFix/>
          </a:blip>
          <a:srcRect/>
          <a:stretch/>
        </p:blipFill>
        <p:spPr>
          <a:xfrm>
            <a:off x="781519" y="2601654"/>
            <a:ext cx="3055950" cy="3947398"/>
          </a:xfrm>
          <a:prstGeom prst="rect">
            <a:avLst/>
          </a:prstGeom>
          <a:noFill/>
          <a:ln>
            <a:noFill/>
          </a:ln>
        </p:spPr>
      </p:pic>
      <p:sp>
        <p:nvSpPr>
          <p:cNvPr id="159" name="Google Shape;159;p11"/>
          <p:cNvSpPr txBox="1"/>
          <p:nvPr/>
        </p:nvSpPr>
        <p:spPr>
          <a:xfrm>
            <a:off x="4769325" y="590750"/>
            <a:ext cx="4243500" cy="2010900"/>
          </a:xfrm>
          <a:prstGeom prst="rect">
            <a:avLst/>
          </a:prstGeom>
          <a:noFill/>
          <a:ln>
            <a:noFill/>
          </a:ln>
        </p:spPr>
        <p:txBody>
          <a:bodyPr spcFirstLastPara="1" wrap="square" lIns="91425" tIns="91425" rIns="91425" bIns="91425" anchor="t" anchorCtr="0">
            <a:noAutofit/>
          </a:bodyPr>
          <a:lstStyle/>
          <a:p>
            <a:pPr marL="342900" lvl="0" indent="0" algn="just" rtl="0">
              <a:lnSpc>
                <a:spcPct val="115000"/>
              </a:lnSpc>
              <a:spcBef>
                <a:spcPts val="0"/>
              </a:spcBef>
              <a:spcAft>
                <a:spcPts val="0"/>
              </a:spcAft>
              <a:buNone/>
            </a:pPr>
            <a:r>
              <a:rPr lang="es-CL" sz="2400" b="1" u="sng" dirty="0">
                <a:solidFill>
                  <a:schemeClr val="tx1"/>
                </a:solidFill>
                <a:latin typeface="Calibri"/>
                <a:ea typeface="Calibri"/>
                <a:cs typeface="Calibri"/>
                <a:sym typeface="Calibri"/>
              </a:rPr>
              <a:t>5.Conejo de juguete</a:t>
            </a:r>
            <a:r>
              <a:rPr lang="es-CL" sz="2400" b="1" dirty="0">
                <a:solidFill>
                  <a:schemeClr val="tx1"/>
                </a:solidFill>
                <a:latin typeface="Calibri"/>
                <a:ea typeface="Calibri"/>
                <a:cs typeface="Calibri"/>
                <a:sym typeface="Calibri"/>
              </a:rPr>
              <a:t> </a:t>
            </a:r>
            <a:endParaRPr sz="2400" b="1" dirty="0">
              <a:solidFill>
                <a:schemeClr val="tx1"/>
              </a:solidFill>
              <a:latin typeface="Calibri"/>
              <a:ea typeface="Calibri"/>
              <a:cs typeface="Calibri"/>
              <a:sym typeface="Calibri"/>
            </a:endParaRPr>
          </a:p>
          <a:p>
            <a:pPr marL="342900" lvl="0" indent="0" algn="just" rtl="0">
              <a:lnSpc>
                <a:spcPct val="115000"/>
              </a:lnSpc>
              <a:spcBef>
                <a:spcPts val="0"/>
              </a:spcBef>
              <a:spcAft>
                <a:spcPts val="0"/>
              </a:spcAft>
              <a:buNone/>
            </a:pPr>
            <a:r>
              <a:rPr lang="es-CL" sz="2400" dirty="0">
                <a:solidFill>
                  <a:schemeClr val="tx1"/>
                </a:solidFill>
                <a:latin typeface="Calibri"/>
                <a:ea typeface="Calibri"/>
                <a:cs typeface="Calibri"/>
                <a:sym typeface="Calibri"/>
              </a:rPr>
              <a:t>Utilizando conos de confort los niños decoran y luego juegan libremente con su conejito.</a:t>
            </a:r>
            <a:endParaRPr sz="2400" dirty="0">
              <a:solidFill>
                <a:schemeClr val="tx1"/>
              </a:solidFill>
              <a:latin typeface="Calibri"/>
              <a:ea typeface="Calibri"/>
              <a:cs typeface="Calibri"/>
              <a:sym typeface="Calibri"/>
            </a:endParaRPr>
          </a:p>
          <a:p>
            <a:pPr marL="342900" lvl="0" indent="0" algn="just" rtl="0">
              <a:lnSpc>
                <a:spcPct val="115000"/>
              </a:lnSpc>
              <a:spcBef>
                <a:spcPts val="0"/>
              </a:spcBef>
              <a:spcAft>
                <a:spcPts val="0"/>
              </a:spcAft>
              <a:buNone/>
            </a:pPr>
            <a:r>
              <a:rPr lang="es-CL" sz="2400" dirty="0">
                <a:solidFill>
                  <a:schemeClr val="tx1"/>
                </a:solidFill>
                <a:latin typeface="Calibri"/>
                <a:ea typeface="Calibri"/>
                <a:cs typeface="Calibri"/>
                <a:sym typeface="Calibri"/>
              </a:rPr>
              <a:t>(imagen referencial)</a:t>
            </a:r>
            <a:endParaRPr sz="2400" dirty="0">
              <a:solidFill>
                <a:schemeClr val="tx1"/>
              </a:solidFill>
              <a:latin typeface="Calibri"/>
              <a:ea typeface="Calibri"/>
              <a:cs typeface="Calibri"/>
              <a:sym typeface="Calibri"/>
            </a:endParaRPr>
          </a:p>
        </p:txBody>
      </p:sp>
      <p:pic>
        <p:nvPicPr>
          <p:cNvPr id="160" name="Google Shape;160;p11"/>
          <p:cNvPicPr preferRelativeResize="0"/>
          <p:nvPr/>
        </p:nvPicPr>
        <p:blipFill rotWithShape="1">
          <a:blip r:embed="rId4">
            <a:alphaModFix/>
          </a:blip>
          <a:srcRect/>
          <a:stretch/>
        </p:blipFill>
        <p:spPr>
          <a:xfrm>
            <a:off x="5658804" y="3581070"/>
            <a:ext cx="2657525" cy="2863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522725" y="1284571"/>
            <a:ext cx="8229600" cy="11430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Calibri"/>
              <a:buNone/>
            </a:pPr>
            <a:endParaRPr sz="1800" b="1" dirty="0"/>
          </a:p>
          <a:p>
            <a:pPr marL="0" lvl="0" indent="0" algn="l" rtl="0">
              <a:spcBef>
                <a:spcPts val="0"/>
              </a:spcBef>
              <a:spcAft>
                <a:spcPts val="0"/>
              </a:spcAft>
              <a:buClr>
                <a:schemeClr val="dk1"/>
              </a:buClr>
              <a:buSzPts val="1800"/>
              <a:buFont typeface="Calibri"/>
              <a:buNone/>
            </a:pPr>
            <a:r>
              <a:rPr lang="es-CL" sz="1800" dirty="0">
                <a:latin typeface="Calibri"/>
                <a:ea typeface="Calibri"/>
                <a:cs typeface="Calibri"/>
                <a:sym typeface="Calibri"/>
              </a:rPr>
              <a:t>Dentro de nuestra rutina diaria en casa es importante establecer un momento para la lectura del cuento. Previamente generar un espacio y ambiente de calma y tranquilidad, sin distracciones ni ruidos. Este cuento lo puedes leer 2 o 3 veces durante estas dos semanas. </a:t>
            </a:r>
            <a:br>
              <a:rPr lang="es-CL" sz="1800" dirty="0">
                <a:latin typeface="Calibri"/>
                <a:ea typeface="Calibri"/>
                <a:cs typeface="Calibri"/>
                <a:sym typeface="Calibri"/>
              </a:rPr>
            </a:br>
            <a:endParaRPr sz="1800" dirty="0">
              <a:latin typeface="Calibri"/>
              <a:ea typeface="Calibri"/>
              <a:cs typeface="Calibri"/>
              <a:sym typeface="Calibri"/>
            </a:endParaRPr>
          </a:p>
        </p:txBody>
      </p:sp>
      <p:sp>
        <p:nvSpPr>
          <p:cNvPr id="166" name="Google Shape;166;p12"/>
          <p:cNvSpPr txBox="1">
            <a:spLocks noGrp="1"/>
          </p:cNvSpPr>
          <p:nvPr>
            <p:ph type="body" idx="1"/>
          </p:nvPr>
        </p:nvSpPr>
        <p:spPr>
          <a:xfrm>
            <a:off x="326050" y="2866875"/>
            <a:ext cx="4038600" cy="3252000"/>
          </a:xfrm>
          <a:prstGeom prst="rect">
            <a:avLst/>
          </a:prstGeom>
          <a:noFill/>
          <a:ln>
            <a:noFill/>
          </a:ln>
        </p:spPr>
        <p:txBody>
          <a:bodyPr spcFirstLastPara="1" wrap="square" lIns="91425" tIns="45700" rIns="91425" bIns="45700" anchor="t" anchorCtr="0">
            <a:normAutofit lnSpcReduction="10000"/>
          </a:bodyPr>
          <a:lstStyle/>
          <a:p>
            <a:pPr marL="0" lvl="0" indent="0" algn="just" rtl="0">
              <a:spcBef>
                <a:spcPts val="0"/>
              </a:spcBef>
              <a:spcAft>
                <a:spcPts val="1600"/>
              </a:spcAft>
              <a:buClr>
                <a:schemeClr val="dk1"/>
              </a:buClr>
              <a:buSzPts val="1800"/>
              <a:buNone/>
            </a:pPr>
            <a:r>
              <a:rPr lang="es-CL" sz="1800" b="1" u="sng" dirty="0">
                <a:solidFill>
                  <a:schemeClr val="tx1"/>
                </a:solidFill>
                <a:latin typeface="Calibri"/>
                <a:ea typeface="Calibri"/>
                <a:cs typeface="Calibri"/>
                <a:sym typeface="Calibri"/>
              </a:rPr>
              <a:t>Actividad del cuento:</a:t>
            </a:r>
            <a:r>
              <a:rPr lang="es-CL" sz="1800" b="1" dirty="0">
                <a:solidFill>
                  <a:schemeClr val="tx1"/>
                </a:solidFill>
                <a:latin typeface="Calibri"/>
                <a:ea typeface="Calibri"/>
                <a:cs typeface="Calibri"/>
                <a:sym typeface="Calibri"/>
              </a:rPr>
              <a:t> </a:t>
            </a:r>
            <a:r>
              <a:rPr lang="es-CL" sz="1800" dirty="0">
                <a:solidFill>
                  <a:schemeClr val="tx1"/>
                </a:solidFill>
                <a:latin typeface="Calibri"/>
                <a:ea typeface="Calibri"/>
                <a:cs typeface="Calibri"/>
                <a:sym typeface="Calibri"/>
              </a:rPr>
              <a:t>Luego de la lectura diaria se invita  a los niños a dibujar en un cuaderno  lo que mas les gustó de lo que hicieron el día de hoy.</a:t>
            </a:r>
            <a:r>
              <a:rPr lang="es-CL" sz="1800" b="1" dirty="0">
                <a:solidFill>
                  <a:schemeClr val="tx1"/>
                </a:solidFill>
                <a:latin typeface="Calibri"/>
                <a:ea typeface="Calibri"/>
                <a:cs typeface="Calibri"/>
                <a:sym typeface="Calibri"/>
              </a:rPr>
              <a:t> </a:t>
            </a:r>
            <a:r>
              <a:rPr lang="es-CL" sz="1800" dirty="0">
                <a:solidFill>
                  <a:schemeClr val="tx1"/>
                </a:solidFill>
                <a:latin typeface="Calibri"/>
                <a:ea typeface="Calibri"/>
                <a:cs typeface="Calibri"/>
                <a:sym typeface="Calibri"/>
              </a:rPr>
              <a:t>Los adultos escriben la fecha y facilitan los materiales para que el niño/a pueda dibujar. El dibujo es libre y puede utilizar diferentes materiales, como plastilina, hojas con plumones, témperas, lápices de cera, etc.</a:t>
            </a:r>
            <a:r>
              <a:rPr lang="es-CL" sz="1800" b="1" dirty="0">
                <a:solidFill>
                  <a:schemeClr val="tx1"/>
                </a:solidFill>
                <a:latin typeface="Calibri"/>
                <a:ea typeface="Calibri"/>
                <a:cs typeface="Calibri"/>
                <a:sym typeface="Calibri"/>
              </a:rPr>
              <a:t> </a:t>
            </a:r>
            <a:endParaRPr sz="1800" dirty="0">
              <a:solidFill>
                <a:schemeClr val="tx1"/>
              </a:solidFill>
              <a:latin typeface="Calibri"/>
              <a:ea typeface="Calibri"/>
              <a:cs typeface="Calibri"/>
              <a:sym typeface="Calibri"/>
            </a:endParaRPr>
          </a:p>
        </p:txBody>
      </p:sp>
      <p:pic>
        <p:nvPicPr>
          <p:cNvPr id="168" name="Google Shape;168;p12" descr="page1image2588046912"/>
          <p:cNvPicPr preferRelativeResize="0"/>
          <p:nvPr/>
        </p:nvPicPr>
        <p:blipFill rotWithShape="1">
          <a:blip r:embed="rId3">
            <a:alphaModFix/>
          </a:blip>
          <a:srcRect/>
          <a:stretch/>
        </p:blipFill>
        <p:spPr>
          <a:xfrm>
            <a:off x="4760626" y="3429001"/>
            <a:ext cx="4089750" cy="3180348"/>
          </a:xfrm>
          <a:prstGeom prst="rect">
            <a:avLst/>
          </a:prstGeom>
          <a:noFill/>
          <a:ln>
            <a:solidFill>
              <a:schemeClr val="tx1"/>
            </a:solidFill>
          </a:ln>
        </p:spPr>
      </p:pic>
      <p:sp>
        <p:nvSpPr>
          <p:cNvPr id="169" name="Google Shape;169;p12"/>
          <p:cNvSpPr txBox="1"/>
          <p:nvPr/>
        </p:nvSpPr>
        <p:spPr>
          <a:xfrm>
            <a:off x="1180475" y="235400"/>
            <a:ext cx="6914100" cy="730800"/>
          </a:xfrm>
          <a:prstGeom prst="rect">
            <a:avLst/>
          </a:prstGeom>
          <a:solidFill>
            <a:schemeClr val="accent1">
              <a:lumMod val="75000"/>
            </a:schemeClr>
          </a:solidFill>
          <a:ln>
            <a:solidFill>
              <a:schemeClr val="accent1">
                <a:lumMod val="7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s-CL" sz="4800" b="1" dirty="0">
                <a:latin typeface="Amatic SC" panose="020B0604020202020204" charset="-79"/>
                <a:ea typeface="Shadows Into Light"/>
                <a:cs typeface="Amatic SC" panose="020B0604020202020204" charset="-79"/>
                <a:sym typeface="Shadows Into Light"/>
              </a:rPr>
              <a:t>¡TE INVITAMOS A LEER!</a:t>
            </a:r>
            <a:endParaRPr sz="4800" b="1" dirty="0">
              <a:latin typeface="Amatic SC" panose="020B0604020202020204" charset="-79"/>
              <a:ea typeface="Shadows Into Light"/>
              <a:cs typeface="Amatic SC" panose="020B0604020202020204" charset="-79"/>
              <a:sym typeface="Shadows Into Light"/>
            </a:endParaRPr>
          </a:p>
        </p:txBody>
      </p:sp>
      <p:sp>
        <p:nvSpPr>
          <p:cNvPr id="2" name="CuadroTexto 1">
            <a:extLst>
              <a:ext uri="{FF2B5EF4-FFF2-40B4-BE49-F238E27FC236}">
                <a16:creationId xmlns:a16="http://schemas.microsoft.com/office/drawing/2014/main" id="{137B9E34-1416-4C12-9F15-892CBED69AFB}"/>
              </a:ext>
            </a:extLst>
          </p:cNvPr>
          <p:cNvSpPr txBox="1"/>
          <p:nvPr/>
        </p:nvSpPr>
        <p:spPr>
          <a:xfrm>
            <a:off x="5384168" y="2745942"/>
            <a:ext cx="3211192" cy="523220"/>
          </a:xfrm>
          <a:prstGeom prst="rect">
            <a:avLst/>
          </a:prstGeom>
          <a:noFill/>
          <a:ln>
            <a:solidFill>
              <a:srgbClr val="FF0000"/>
            </a:solidFill>
          </a:ln>
        </p:spPr>
        <p:txBody>
          <a:bodyPr wrap="square" rtlCol="0">
            <a:spAutoFit/>
          </a:bodyPr>
          <a:lstStyle/>
          <a:p>
            <a:pPr lvl="0" algn="just">
              <a:spcAft>
                <a:spcPts val="1600"/>
              </a:spcAft>
              <a:buClr>
                <a:srgbClr val="FF0000"/>
              </a:buClr>
              <a:buSzPts val="2000"/>
            </a:pPr>
            <a:r>
              <a:rPr lang="es-ES" dirty="0">
                <a:solidFill>
                  <a:srgbClr val="FF0000"/>
                </a:solidFill>
                <a:latin typeface="Calibri"/>
                <a:ea typeface="Calibri"/>
                <a:cs typeface="Calibri"/>
                <a:sym typeface="Calibri"/>
              </a:rPr>
              <a:t>Ver cuento adjunto. También lo puedes escuchar en la clase de música.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7" name="Google Shape;177;p13" descr="EL AULA DE LOS SOLES, UN AULA LIBRE DE FICHAS Y LIBROS DE TEXTO ..."/>
          <p:cNvPicPr preferRelativeResize="0">
            <a:picLocks noGrp="1"/>
          </p:cNvPicPr>
          <p:nvPr>
            <p:ph type="body" idx="2"/>
          </p:nvPr>
        </p:nvPicPr>
        <p:blipFill rotWithShape="1">
          <a:blip r:embed="rId3">
            <a:alphaModFix/>
          </a:blip>
          <a:srcRect/>
          <a:stretch/>
        </p:blipFill>
        <p:spPr>
          <a:xfrm>
            <a:off x="1241853" y="4498106"/>
            <a:ext cx="2375700" cy="2175900"/>
          </a:xfrm>
          <a:prstGeom prst="rect">
            <a:avLst/>
          </a:prstGeom>
          <a:noFill/>
          <a:ln>
            <a:noFill/>
          </a:ln>
        </p:spPr>
      </p:pic>
      <p:sp>
        <p:nvSpPr>
          <p:cNvPr id="174" name="Google Shape;174;p13"/>
          <p:cNvSpPr txBox="1">
            <a:spLocks noGrp="1"/>
          </p:cNvSpPr>
          <p:nvPr>
            <p:ph type="title"/>
          </p:nvPr>
        </p:nvSpPr>
        <p:spPr>
          <a:xfrm>
            <a:off x="251100" y="274650"/>
            <a:ext cx="8435700" cy="11430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Calibri"/>
              <a:buNone/>
            </a:pPr>
            <a:endParaRPr sz="1800" b="1" dirty="0"/>
          </a:p>
          <a:p>
            <a:pPr marL="0" lvl="0" indent="0" algn="ctr" rtl="0">
              <a:spcBef>
                <a:spcPts val="0"/>
              </a:spcBef>
              <a:spcAft>
                <a:spcPts val="0"/>
              </a:spcAft>
              <a:buClr>
                <a:schemeClr val="dk1"/>
              </a:buClr>
              <a:buSzPts val="1800"/>
              <a:buFont typeface="Calibri"/>
              <a:buNone/>
            </a:pPr>
            <a:endParaRPr sz="1800" b="1" dirty="0"/>
          </a:p>
          <a:p>
            <a:pPr marL="0" lvl="0" indent="0" algn="ctr" rtl="0">
              <a:spcBef>
                <a:spcPts val="0"/>
              </a:spcBef>
              <a:spcAft>
                <a:spcPts val="0"/>
              </a:spcAft>
              <a:buClr>
                <a:schemeClr val="dk1"/>
              </a:buClr>
              <a:buSzPts val="1800"/>
              <a:buFont typeface="Calibri"/>
              <a:buNone/>
            </a:pPr>
            <a:endParaRPr sz="2400" b="1" u="sng" dirty="0">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s-CL" sz="2400" b="1" u="sng" dirty="0">
                <a:latin typeface="Calibri"/>
                <a:ea typeface="Calibri"/>
                <a:cs typeface="Calibri"/>
                <a:sym typeface="Calibri"/>
              </a:rPr>
              <a:t>Motricidad fina</a:t>
            </a:r>
            <a:r>
              <a:rPr lang="es-CL" sz="2400" b="1" dirty="0">
                <a:latin typeface="Calibri"/>
                <a:ea typeface="Calibri"/>
                <a:cs typeface="Calibri"/>
                <a:sym typeface="Calibri"/>
              </a:rPr>
              <a:t>: </a:t>
            </a:r>
            <a:r>
              <a:rPr lang="es-CL" sz="1800" dirty="0">
                <a:latin typeface="Calibri"/>
                <a:ea typeface="Calibri"/>
                <a:cs typeface="Calibri"/>
                <a:sym typeface="Calibri"/>
              </a:rPr>
              <a:t>Estos ejercicios ayudarán a su hijo/a  bajar los niveles de ansiedad y mantenerlos entretenidos en actividades que, al mismo tiempo, fortalece sus habilidades motrices finas. </a:t>
            </a:r>
            <a:br>
              <a:rPr lang="es-CL" sz="1800" dirty="0">
                <a:latin typeface="Calibri"/>
                <a:ea typeface="Calibri"/>
                <a:cs typeface="Calibri"/>
                <a:sym typeface="Calibri"/>
              </a:rPr>
            </a:br>
            <a:endParaRPr sz="1800" dirty="0">
              <a:latin typeface="Calibri"/>
              <a:ea typeface="Calibri"/>
              <a:cs typeface="Calibri"/>
              <a:sym typeface="Calibri"/>
            </a:endParaRPr>
          </a:p>
          <a:p>
            <a:pPr marL="0" lvl="0" indent="0" algn="l" rtl="0">
              <a:spcBef>
                <a:spcPts val="0"/>
              </a:spcBef>
              <a:spcAft>
                <a:spcPts val="0"/>
              </a:spcAft>
              <a:buClr>
                <a:schemeClr val="dk1"/>
              </a:buClr>
              <a:buSzPts val="1800"/>
              <a:buFont typeface="Calibri"/>
              <a:buNone/>
            </a:pPr>
            <a:r>
              <a:rPr lang="es-CL" sz="1800" dirty="0">
                <a:latin typeface="Calibri"/>
                <a:ea typeface="Calibri"/>
                <a:cs typeface="Calibri"/>
                <a:sym typeface="Calibri"/>
              </a:rPr>
              <a:t>*</a:t>
            </a:r>
            <a:r>
              <a:rPr lang="es-CL" sz="1800" b="1" i="1" dirty="0">
                <a:latin typeface="Calibri"/>
                <a:ea typeface="Calibri"/>
                <a:cs typeface="Calibri"/>
                <a:sym typeface="Calibri"/>
              </a:rPr>
              <a:t>Elige una para cada día, también se pueden repetir según las preferencias del niño/a, pero la idea es que puedan realizarlas todas.</a:t>
            </a:r>
            <a:br>
              <a:rPr lang="es-CL" sz="1800" dirty="0">
                <a:latin typeface="Calibri"/>
                <a:ea typeface="Calibri"/>
                <a:cs typeface="Calibri"/>
                <a:sym typeface="Calibri"/>
              </a:rPr>
            </a:br>
            <a:endParaRPr sz="1800" dirty="0">
              <a:latin typeface="Calibri"/>
              <a:ea typeface="Calibri"/>
              <a:cs typeface="Calibri"/>
              <a:sym typeface="Calibri"/>
            </a:endParaRPr>
          </a:p>
        </p:txBody>
      </p:sp>
      <p:sp>
        <p:nvSpPr>
          <p:cNvPr id="175" name="Google Shape;175;p13"/>
          <p:cNvSpPr txBox="1">
            <a:spLocks noGrp="1"/>
          </p:cNvSpPr>
          <p:nvPr>
            <p:ph type="body" idx="1"/>
          </p:nvPr>
        </p:nvSpPr>
        <p:spPr>
          <a:xfrm>
            <a:off x="267006" y="2596256"/>
            <a:ext cx="4319490" cy="1811194"/>
          </a:xfrm>
          <a:prstGeom prst="rect">
            <a:avLst/>
          </a:prstGeom>
          <a:noFill/>
          <a:ln>
            <a:solidFill>
              <a:schemeClr val="accent1">
                <a:lumMod val="75000"/>
              </a:schemeClr>
            </a:solidFill>
          </a:ln>
        </p:spPr>
        <p:txBody>
          <a:bodyPr spcFirstLastPara="1" wrap="square" lIns="91425" tIns="45700" rIns="91425" bIns="45700" anchor="b" anchorCtr="0">
            <a:noAutofit/>
          </a:bodyPr>
          <a:lstStyle/>
          <a:p>
            <a:pPr marL="0" lvl="0" indent="0" algn="l" rtl="0">
              <a:spcBef>
                <a:spcPts val="0"/>
              </a:spcBef>
              <a:spcAft>
                <a:spcPts val="1600"/>
              </a:spcAft>
              <a:buClr>
                <a:schemeClr val="dk1"/>
              </a:buClr>
              <a:buSzPts val="1800"/>
              <a:buNone/>
            </a:pPr>
            <a:r>
              <a:rPr lang="es-CL" sz="1800" b="0" dirty="0">
                <a:solidFill>
                  <a:schemeClr val="tx1"/>
                </a:solidFill>
                <a:latin typeface="Calibri"/>
                <a:ea typeface="Calibri"/>
                <a:cs typeface="Calibri"/>
                <a:sym typeface="Calibri"/>
              </a:rPr>
              <a:t>Abrir y cerrar frascos y botellas, abrir candados, abotonar y desabotonar, jugar con cierres de ropa, atornillar y desatornillar con los dedos tuercas y tornillos. </a:t>
            </a:r>
            <a:endParaRPr lang="es-CL" sz="1800" dirty="0">
              <a:latin typeface="Calibri"/>
              <a:ea typeface="Calibri"/>
              <a:cs typeface="Calibri"/>
              <a:sym typeface="Calibri"/>
            </a:endParaRPr>
          </a:p>
        </p:txBody>
      </p:sp>
      <p:sp>
        <p:nvSpPr>
          <p:cNvPr id="176" name="Google Shape;176;p13"/>
          <p:cNvSpPr txBox="1">
            <a:spLocks noGrp="1"/>
          </p:cNvSpPr>
          <p:nvPr>
            <p:ph type="body" idx="3"/>
          </p:nvPr>
        </p:nvSpPr>
        <p:spPr>
          <a:xfrm>
            <a:off x="4895557" y="2596256"/>
            <a:ext cx="4091143" cy="1811194"/>
          </a:xfrm>
          <a:prstGeom prst="rect">
            <a:avLst/>
          </a:prstGeom>
          <a:noFill/>
          <a:ln>
            <a:solidFill>
              <a:schemeClr val="accent1">
                <a:lumMod val="75000"/>
              </a:schemeClr>
            </a:solidFill>
          </a:ln>
        </p:spPr>
        <p:txBody>
          <a:bodyPr spcFirstLastPara="1" wrap="square" lIns="91425" tIns="45700" rIns="91425" bIns="45700" anchor="b" anchorCtr="0">
            <a:normAutofit lnSpcReduction="10000"/>
          </a:bodyPr>
          <a:lstStyle/>
          <a:p>
            <a:pPr marL="0" lvl="0" indent="0" algn="just" rtl="0">
              <a:lnSpc>
                <a:spcPct val="115000"/>
              </a:lnSpc>
              <a:spcBef>
                <a:spcPts val="0"/>
              </a:spcBef>
              <a:spcAft>
                <a:spcPts val="1600"/>
              </a:spcAft>
              <a:buClr>
                <a:schemeClr val="dk1"/>
              </a:buClr>
              <a:buSzPts val="1860"/>
              <a:buNone/>
            </a:pPr>
            <a:r>
              <a:rPr lang="es-CL" sz="1800" b="0" dirty="0">
                <a:solidFill>
                  <a:schemeClr val="tx1"/>
                </a:solidFill>
                <a:latin typeface="Calibri"/>
                <a:ea typeface="Calibri"/>
                <a:cs typeface="Calibri"/>
                <a:sym typeface="Calibri"/>
              </a:rPr>
              <a:t>Hacer construcciones y torres con conos de papel higiénico y cajas de remedio. Previamente se pueden divertir con sus hijos forrando o pintando los conos o cajas</a:t>
            </a:r>
            <a:endParaRPr sz="1800" b="0" dirty="0">
              <a:solidFill>
                <a:schemeClr val="tx1"/>
              </a:solidFill>
              <a:latin typeface="Calibri"/>
              <a:ea typeface="Calibri"/>
              <a:cs typeface="Calibri"/>
              <a:sym typeface="Calibri"/>
            </a:endParaRPr>
          </a:p>
        </p:txBody>
      </p:sp>
      <p:pic>
        <p:nvPicPr>
          <p:cNvPr id="178" name="Google Shape;178;p13" descr="Juego de construccion y encastre reciclando rollos de papel ..."/>
          <p:cNvPicPr preferRelativeResize="0">
            <a:picLocks noGrp="1"/>
          </p:cNvPicPr>
          <p:nvPr>
            <p:ph type="body" idx="4"/>
          </p:nvPr>
        </p:nvPicPr>
        <p:blipFill rotWithShape="1">
          <a:blip r:embed="rId4">
            <a:alphaModFix/>
          </a:blip>
          <a:srcRect/>
          <a:stretch/>
        </p:blipFill>
        <p:spPr>
          <a:xfrm>
            <a:off x="5706500" y="4498106"/>
            <a:ext cx="2520300" cy="20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body" idx="1"/>
          </p:nvPr>
        </p:nvSpPr>
        <p:spPr>
          <a:xfrm>
            <a:off x="349750" y="252974"/>
            <a:ext cx="4475468" cy="2403813"/>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b" anchorCtr="0">
            <a:normAutofit fontScale="25000" lnSpcReduction="20000"/>
          </a:bodyPr>
          <a:lstStyle/>
          <a:p>
            <a:pPr marL="0" lvl="0" indent="0" algn="l" rtl="0">
              <a:lnSpc>
                <a:spcPct val="80000"/>
              </a:lnSpc>
              <a:spcBef>
                <a:spcPts val="0"/>
              </a:spcBef>
              <a:spcAft>
                <a:spcPts val="0"/>
              </a:spcAft>
              <a:buClr>
                <a:schemeClr val="dk1"/>
              </a:buClr>
              <a:buSzPts val="2040"/>
              <a:buNone/>
            </a:pPr>
            <a:endParaRPr sz="2040" dirty="0"/>
          </a:p>
          <a:p>
            <a:pPr marL="0" lvl="0" indent="0" algn="ctr" rtl="0">
              <a:lnSpc>
                <a:spcPct val="80000"/>
              </a:lnSpc>
              <a:spcBef>
                <a:spcPts val="1600"/>
              </a:spcBef>
              <a:spcAft>
                <a:spcPts val="0"/>
              </a:spcAft>
              <a:buClr>
                <a:schemeClr val="dk1"/>
              </a:buClr>
              <a:buSzPts val="2040"/>
              <a:buNone/>
            </a:pPr>
            <a:r>
              <a:rPr lang="es-CL" sz="7200" u="sng" dirty="0">
                <a:solidFill>
                  <a:schemeClr val="tx1"/>
                </a:solidFill>
                <a:latin typeface="Calibri"/>
                <a:ea typeface="Calibri"/>
                <a:cs typeface="Calibri"/>
                <a:sym typeface="Calibri"/>
              </a:rPr>
              <a:t>Dibujo</a:t>
            </a:r>
            <a:endParaRPr sz="7200" u="sng" dirty="0">
              <a:solidFill>
                <a:schemeClr val="tx1"/>
              </a:solidFill>
              <a:latin typeface="Calibri"/>
              <a:ea typeface="Calibri"/>
              <a:cs typeface="Calibri"/>
              <a:sym typeface="Calibri"/>
            </a:endParaRPr>
          </a:p>
          <a:p>
            <a:pPr marL="0" lvl="0" indent="0" algn="just" rtl="0">
              <a:lnSpc>
                <a:spcPct val="170000"/>
              </a:lnSpc>
              <a:spcBef>
                <a:spcPts val="1600"/>
              </a:spcBef>
              <a:spcAft>
                <a:spcPts val="1600"/>
              </a:spcAft>
              <a:buClr>
                <a:schemeClr val="dk1"/>
              </a:buClr>
              <a:buSzPts val="2040"/>
              <a:buNone/>
            </a:pPr>
            <a:r>
              <a:rPr lang="es-CL" sz="7200" b="0" dirty="0">
                <a:solidFill>
                  <a:schemeClr val="tx1"/>
                </a:solidFill>
                <a:latin typeface="Calibri"/>
                <a:ea typeface="Calibri"/>
                <a:cs typeface="Calibri"/>
                <a:sym typeface="Calibri"/>
              </a:rPr>
              <a:t>Invitar a los niños  a dibujar libremente con diferentes recursos, en hojas con témperas, cilindros , con plumones, lápiz de cera, entre otros.</a:t>
            </a:r>
            <a:endParaRPr sz="7200" b="0" dirty="0">
              <a:solidFill>
                <a:schemeClr val="tx1"/>
              </a:solidFill>
              <a:latin typeface="Calibri"/>
              <a:ea typeface="Calibri"/>
              <a:cs typeface="Calibri"/>
              <a:sym typeface="Calibri"/>
            </a:endParaRPr>
          </a:p>
        </p:txBody>
      </p:sp>
      <p:sp>
        <p:nvSpPr>
          <p:cNvPr id="184" name="Google Shape;184;p14"/>
          <p:cNvSpPr txBox="1">
            <a:spLocks noGrp="1"/>
          </p:cNvSpPr>
          <p:nvPr>
            <p:ph type="body" idx="3"/>
          </p:nvPr>
        </p:nvSpPr>
        <p:spPr>
          <a:xfrm>
            <a:off x="4662800" y="4201213"/>
            <a:ext cx="4361700" cy="2403813"/>
          </a:xfrm>
          <a:prstGeom prst="rect">
            <a:avLst/>
          </a:prstGeom>
          <a:solidFill>
            <a:schemeClr val="accent1">
              <a:lumMod val="40000"/>
              <a:lumOff val="60000"/>
            </a:schemeClr>
          </a:solidFill>
          <a:ln>
            <a:solidFill>
              <a:schemeClr val="accent1">
                <a:lumMod val="40000"/>
                <a:lumOff val="60000"/>
              </a:schemeClr>
            </a:solidFill>
          </a:ln>
        </p:spPr>
        <p:txBody>
          <a:bodyPr spcFirstLastPara="1" wrap="square" lIns="91425" tIns="45700" rIns="91425" bIns="45700" anchor="b" anchorCtr="0">
            <a:normAutofit fontScale="25000" lnSpcReduction="20000"/>
          </a:bodyPr>
          <a:lstStyle/>
          <a:p>
            <a:pPr marL="0" lvl="0" indent="0" algn="l" rtl="0">
              <a:lnSpc>
                <a:spcPct val="80000"/>
              </a:lnSpc>
              <a:spcBef>
                <a:spcPts val="0"/>
              </a:spcBef>
              <a:spcAft>
                <a:spcPts val="0"/>
              </a:spcAft>
              <a:buClr>
                <a:schemeClr val="dk1"/>
              </a:buClr>
              <a:buSzPts val="2040"/>
              <a:buNone/>
            </a:pPr>
            <a:endParaRPr sz="2040" dirty="0">
              <a:latin typeface="Calibri"/>
              <a:ea typeface="Calibri"/>
              <a:cs typeface="Calibri"/>
              <a:sym typeface="Calibri"/>
            </a:endParaRPr>
          </a:p>
          <a:p>
            <a:pPr marL="0" lvl="0" indent="0" algn="ctr" rtl="0">
              <a:lnSpc>
                <a:spcPct val="170000"/>
              </a:lnSpc>
              <a:spcBef>
                <a:spcPts val="1600"/>
              </a:spcBef>
              <a:spcAft>
                <a:spcPts val="0"/>
              </a:spcAft>
              <a:buClr>
                <a:schemeClr val="dk1"/>
              </a:buClr>
              <a:buSzPts val="2040"/>
              <a:buNone/>
            </a:pPr>
            <a:r>
              <a:rPr lang="es-CL" sz="7200" u="sng" dirty="0">
                <a:solidFill>
                  <a:schemeClr val="tx1"/>
                </a:solidFill>
                <a:latin typeface="Calibri"/>
                <a:ea typeface="Calibri"/>
                <a:cs typeface="Calibri"/>
                <a:sym typeface="Calibri"/>
              </a:rPr>
              <a:t>Copia</a:t>
            </a:r>
            <a:endParaRPr sz="7200" u="sng" dirty="0">
              <a:solidFill>
                <a:schemeClr val="tx1"/>
              </a:solidFill>
              <a:latin typeface="Calibri"/>
              <a:ea typeface="Calibri"/>
              <a:cs typeface="Calibri"/>
              <a:sym typeface="Calibri"/>
            </a:endParaRPr>
          </a:p>
          <a:p>
            <a:pPr marL="0" lvl="0" indent="0" algn="just" rtl="0">
              <a:lnSpc>
                <a:spcPct val="170000"/>
              </a:lnSpc>
              <a:spcBef>
                <a:spcPts val="1600"/>
              </a:spcBef>
              <a:spcAft>
                <a:spcPts val="1600"/>
              </a:spcAft>
              <a:buClr>
                <a:schemeClr val="dk1"/>
              </a:buClr>
              <a:buSzPts val="2040"/>
              <a:buNone/>
            </a:pPr>
            <a:r>
              <a:rPr lang="es-CL" sz="7200" b="0" dirty="0">
                <a:solidFill>
                  <a:schemeClr val="tx1"/>
                </a:solidFill>
                <a:latin typeface="Calibri"/>
                <a:ea typeface="Calibri"/>
                <a:cs typeface="Calibri"/>
                <a:sym typeface="Calibri"/>
              </a:rPr>
              <a:t>En una hoja el adulto puede realizar una forma o un dibujo y el niño/a lo debe copiar en una fuente con harina, arena, maicena o tierra.</a:t>
            </a:r>
            <a:endParaRPr sz="7200" b="0" dirty="0">
              <a:solidFill>
                <a:schemeClr val="tx1"/>
              </a:solidFill>
              <a:latin typeface="Calibri"/>
              <a:ea typeface="Calibri"/>
              <a:cs typeface="Calibri"/>
              <a:sym typeface="Calibri"/>
            </a:endParaRPr>
          </a:p>
        </p:txBody>
      </p:sp>
      <p:pic>
        <p:nvPicPr>
          <p:cNvPr id="185" name="Google Shape;185;p14" descr="Pintando com cotonetes | Manualidades infantiles, Manualidades de ..."/>
          <p:cNvPicPr preferRelativeResize="0"/>
          <p:nvPr/>
        </p:nvPicPr>
        <p:blipFill rotWithShape="1">
          <a:blip r:embed="rId3">
            <a:alphaModFix/>
          </a:blip>
          <a:srcRect/>
          <a:stretch/>
        </p:blipFill>
        <p:spPr>
          <a:xfrm>
            <a:off x="722856" y="3122352"/>
            <a:ext cx="2880592" cy="3168275"/>
          </a:xfrm>
          <a:prstGeom prst="rect">
            <a:avLst/>
          </a:prstGeom>
          <a:noFill/>
          <a:ln>
            <a:solidFill>
              <a:schemeClr val="accent1">
                <a:lumMod val="60000"/>
                <a:lumOff val="40000"/>
              </a:schemeClr>
            </a:solidFill>
          </a:ln>
        </p:spPr>
      </p:pic>
      <p:pic>
        <p:nvPicPr>
          <p:cNvPr id="186" name="Google Shape;186;p14" descr="Las bandejas de preescritura en la escuela infantil Montessori ..."/>
          <p:cNvPicPr preferRelativeResize="0"/>
          <p:nvPr/>
        </p:nvPicPr>
        <p:blipFill rotWithShape="1">
          <a:blip r:embed="rId4">
            <a:alphaModFix/>
          </a:blip>
          <a:srcRect/>
          <a:stretch/>
        </p:blipFill>
        <p:spPr>
          <a:xfrm>
            <a:off x="5913650" y="252974"/>
            <a:ext cx="2880600" cy="3459339"/>
          </a:xfrm>
          <a:prstGeom prst="rect">
            <a:avLst/>
          </a:prstGeom>
          <a:noFill/>
          <a:ln>
            <a:solidFill>
              <a:schemeClr val="accent1">
                <a:lumMod val="60000"/>
                <a:lumOff val="40000"/>
              </a:schemeClr>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body" idx="1"/>
          </p:nvPr>
        </p:nvSpPr>
        <p:spPr>
          <a:xfrm>
            <a:off x="246184" y="520505"/>
            <a:ext cx="3898800" cy="2587207"/>
          </a:xfrm>
          <a:prstGeom prst="rect">
            <a:avLst/>
          </a:prstGeom>
          <a:solidFill>
            <a:schemeClr val="accent1">
              <a:lumMod val="40000"/>
              <a:lumOff val="60000"/>
            </a:schemeClr>
          </a:solidFill>
          <a:ln>
            <a:solidFill>
              <a:schemeClr val="accent1">
                <a:lumMod val="40000"/>
                <a:lumOff val="60000"/>
              </a:schemeClr>
            </a:solidFill>
          </a:ln>
        </p:spPr>
        <p:txBody>
          <a:bodyPr spcFirstLastPara="1" wrap="square" lIns="91425" tIns="45700" rIns="91425" bIns="45700" anchor="b" anchorCtr="0">
            <a:noAutofit/>
          </a:bodyPr>
          <a:lstStyle/>
          <a:p>
            <a:pPr marL="0" lvl="0" indent="0" algn="just" rtl="0">
              <a:lnSpc>
                <a:spcPct val="80000"/>
              </a:lnSpc>
              <a:spcBef>
                <a:spcPts val="0"/>
              </a:spcBef>
              <a:spcAft>
                <a:spcPts val="0"/>
              </a:spcAft>
              <a:buClr>
                <a:schemeClr val="dk1"/>
              </a:buClr>
              <a:buSzPts val="2040"/>
              <a:buNone/>
            </a:pPr>
            <a:endParaRPr sz="2040" dirty="0">
              <a:latin typeface="Calibri"/>
              <a:ea typeface="Calibri"/>
              <a:cs typeface="Calibri"/>
              <a:sym typeface="Calibri"/>
            </a:endParaRPr>
          </a:p>
          <a:p>
            <a:pPr marL="0" lvl="0" indent="0" algn="just" rtl="0">
              <a:lnSpc>
                <a:spcPct val="80000"/>
              </a:lnSpc>
              <a:spcBef>
                <a:spcPts val="1600"/>
              </a:spcBef>
              <a:spcAft>
                <a:spcPts val="0"/>
              </a:spcAft>
              <a:buClr>
                <a:schemeClr val="dk1"/>
              </a:buClr>
              <a:buSzPts val="2040"/>
              <a:buNone/>
            </a:pPr>
            <a:endParaRPr sz="2040" dirty="0">
              <a:latin typeface="Calibri"/>
              <a:ea typeface="Calibri"/>
              <a:cs typeface="Calibri"/>
              <a:sym typeface="Calibri"/>
            </a:endParaRPr>
          </a:p>
          <a:p>
            <a:pPr marL="0" lvl="0" indent="0" algn="ctr" rtl="0">
              <a:lnSpc>
                <a:spcPct val="80000"/>
              </a:lnSpc>
              <a:spcBef>
                <a:spcPts val="1600"/>
              </a:spcBef>
              <a:spcAft>
                <a:spcPts val="0"/>
              </a:spcAft>
              <a:buClr>
                <a:schemeClr val="dk1"/>
              </a:buClr>
              <a:buSzPts val="2040"/>
              <a:buNone/>
            </a:pPr>
            <a:r>
              <a:rPr lang="es-CL" sz="2040" u="sng" dirty="0">
                <a:solidFill>
                  <a:schemeClr val="tx1"/>
                </a:solidFill>
                <a:latin typeface="Calibri"/>
                <a:ea typeface="Calibri"/>
                <a:cs typeface="Calibri"/>
                <a:sym typeface="Calibri"/>
              </a:rPr>
              <a:t>Moldear </a:t>
            </a:r>
            <a:endParaRPr sz="2040" u="sng" dirty="0">
              <a:solidFill>
                <a:schemeClr val="tx1"/>
              </a:solidFill>
              <a:latin typeface="Calibri"/>
              <a:ea typeface="Calibri"/>
              <a:cs typeface="Calibri"/>
              <a:sym typeface="Calibri"/>
            </a:endParaRPr>
          </a:p>
          <a:p>
            <a:pPr marL="0" lvl="0" indent="0" algn="just" rtl="0">
              <a:lnSpc>
                <a:spcPct val="100000"/>
              </a:lnSpc>
              <a:spcBef>
                <a:spcPts val="1600"/>
              </a:spcBef>
              <a:spcAft>
                <a:spcPts val="1600"/>
              </a:spcAft>
              <a:buClr>
                <a:schemeClr val="dk1"/>
              </a:buClr>
              <a:buSzPts val="2040"/>
              <a:buNone/>
            </a:pPr>
            <a:r>
              <a:rPr lang="es-CL" sz="2040" b="0" dirty="0">
                <a:solidFill>
                  <a:schemeClr val="tx1"/>
                </a:solidFill>
                <a:latin typeface="Calibri"/>
                <a:ea typeface="Calibri"/>
                <a:cs typeface="Calibri"/>
                <a:sym typeface="Calibri"/>
              </a:rPr>
              <a:t>Jugar a modelar diferentes formas con masa (agua con harina) o barro. También se pueden entretener agregando anilina de color comestible a la masa para darle algún color</a:t>
            </a:r>
            <a:endParaRPr b="0" dirty="0">
              <a:solidFill>
                <a:schemeClr val="tx1"/>
              </a:solidFill>
              <a:latin typeface="Calibri"/>
              <a:ea typeface="Calibri"/>
              <a:cs typeface="Calibri"/>
              <a:sym typeface="Calibri"/>
            </a:endParaRPr>
          </a:p>
        </p:txBody>
      </p:sp>
      <p:sp>
        <p:nvSpPr>
          <p:cNvPr id="192" name="Google Shape;192;p15"/>
          <p:cNvSpPr txBox="1">
            <a:spLocks noGrp="1"/>
          </p:cNvSpPr>
          <p:nvPr>
            <p:ph type="body" idx="3"/>
          </p:nvPr>
        </p:nvSpPr>
        <p:spPr>
          <a:xfrm>
            <a:off x="304577" y="4267094"/>
            <a:ext cx="4452425" cy="1979121"/>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220"/>
              <a:buNone/>
            </a:pPr>
            <a:r>
              <a:rPr lang="es-CL" sz="2000" u="sng" dirty="0">
                <a:solidFill>
                  <a:schemeClr val="tx1"/>
                </a:solidFill>
                <a:latin typeface="Calibri"/>
                <a:ea typeface="Calibri"/>
                <a:cs typeface="Calibri"/>
                <a:sym typeface="Calibri"/>
              </a:rPr>
              <a:t>Trasvasijar</a:t>
            </a:r>
            <a:r>
              <a:rPr lang="es-CL" sz="2000" dirty="0">
                <a:solidFill>
                  <a:schemeClr val="tx1"/>
                </a:solidFill>
                <a:latin typeface="Calibri"/>
                <a:ea typeface="Calibri"/>
                <a:cs typeface="Calibri"/>
                <a:sym typeface="Calibri"/>
              </a:rPr>
              <a:t> </a:t>
            </a:r>
            <a:endParaRPr sz="2000" dirty="0">
              <a:solidFill>
                <a:schemeClr val="tx1"/>
              </a:solidFill>
              <a:latin typeface="Calibri"/>
              <a:ea typeface="Calibri"/>
              <a:cs typeface="Calibri"/>
              <a:sym typeface="Calibri"/>
            </a:endParaRPr>
          </a:p>
          <a:p>
            <a:pPr marL="0" lvl="0" indent="0" algn="just" rtl="0">
              <a:lnSpc>
                <a:spcPct val="100000"/>
              </a:lnSpc>
              <a:spcBef>
                <a:spcPts val="1600"/>
              </a:spcBef>
              <a:spcAft>
                <a:spcPts val="1600"/>
              </a:spcAft>
              <a:buClr>
                <a:schemeClr val="dk1"/>
              </a:buClr>
              <a:buSzPts val="2220"/>
              <a:buNone/>
            </a:pPr>
            <a:r>
              <a:rPr lang="es-CL" sz="2000" b="0" dirty="0">
                <a:solidFill>
                  <a:schemeClr val="tx1"/>
                </a:solidFill>
                <a:latin typeface="Calibri"/>
                <a:ea typeface="Calibri"/>
                <a:cs typeface="Calibri"/>
                <a:sym typeface="Calibri"/>
              </a:rPr>
              <a:t>Trasladar elementos (lentejas, porotos) de un recipiente a otro utilizando diferente tipos/tamaños  de cucharas.</a:t>
            </a:r>
            <a:endParaRPr sz="2000" b="0" dirty="0">
              <a:solidFill>
                <a:schemeClr val="tx1"/>
              </a:solidFill>
              <a:latin typeface="Calibri"/>
              <a:ea typeface="Calibri"/>
              <a:cs typeface="Calibri"/>
              <a:sym typeface="Calibri"/>
            </a:endParaRPr>
          </a:p>
        </p:txBody>
      </p:sp>
      <p:pic>
        <p:nvPicPr>
          <p:cNvPr id="193" name="Google Shape;193;p15" descr="Cómo elaborar masa de sal para manualidades - Actividades infantil"/>
          <p:cNvPicPr preferRelativeResize="0"/>
          <p:nvPr/>
        </p:nvPicPr>
        <p:blipFill rotWithShape="1">
          <a:blip r:embed="rId3">
            <a:alphaModFix/>
          </a:blip>
          <a:srcRect/>
          <a:stretch/>
        </p:blipFill>
        <p:spPr>
          <a:xfrm>
            <a:off x="4355997" y="787875"/>
            <a:ext cx="2483925" cy="1826425"/>
          </a:xfrm>
          <a:prstGeom prst="rect">
            <a:avLst/>
          </a:prstGeom>
          <a:noFill/>
          <a:ln>
            <a:solidFill>
              <a:schemeClr val="accent1">
                <a:lumMod val="40000"/>
                <a:lumOff val="60000"/>
              </a:schemeClr>
            </a:solidFill>
          </a:ln>
        </p:spPr>
      </p:pic>
      <p:pic>
        <p:nvPicPr>
          <p:cNvPr id="194" name="Google Shape;194;p15"/>
          <p:cNvPicPr preferRelativeResize="0">
            <a:picLocks noGrp="1"/>
          </p:cNvPicPr>
          <p:nvPr>
            <p:ph type="body" idx="4"/>
          </p:nvPr>
        </p:nvPicPr>
        <p:blipFill rotWithShape="1">
          <a:blip r:embed="rId4">
            <a:alphaModFix/>
          </a:blip>
          <a:srcRect/>
          <a:stretch/>
        </p:blipFill>
        <p:spPr>
          <a:xfrm>
            <a:off x="5443277" y="5044497"/>
            <a:ext cx="3306600" cy="1683600"/>
          </a:xfrm>
          <a:prstGeom prst="rect">
            <a:avLst/>
          </a:prstGeom>
          <a:noFill/>
          <a:ln>
            <a:solidFill>
              <a:schemeClr val="accent1">
                <a:lumMod val="60000"/>
                <a:lumOff val="40000"/>
              </a:schemeClr>
            </a:solidFill>
          </a:ln>
        </p:spPr>
      </p:pic>
      <p:pic>
        <p:nvPicPr>
          <p:cNvPr id="195" name="Google Shape;195;p15" descr="El método Montessori, explicado a principiantes - Mumuchu"/>
          <p:cNvPicPr preferRelativeResize="0"/>
          <p:nvPr/>
        </p:nvPicPr>
        <p:blipFill rotWithShape="1">
          <a:blip r:embed="rId5">
            <a:alphaModFix/>
          </a:blip>
          <a:srcRect/>
          <a:stretch/>
        </p:blipFill>
        <p:spPr>
          <a:xfrm>
            <a:off x="5443273" y="3234300"/>
            <a:ext cx="3396150" cy="1683650"/>
          </a:xfrm>
          <a:prstGeom prst="rect">
            <a:avLst/>
          </a:prstGeom>
          <a:noFill/>
          <a:ln>
            <a:solidFill>
              <a:schemeClr val="accent1">
                <a:lumMod val="60000"/>
                <a:lumOff val="40000"/>
              </a:schemeClr>
            </a:solidFill>
          </a:ln>
        </p:spPr>
      </p:pic>
      <p:pic>
        <p:nvPicPr>
          <p:cNvPr id="196" name="Google Shape;196;p15"/>
          <p:cNvPicPr preferRelativeResize="0"/>
          <p:nvPr/>
        </p:nvPicPr>
        <p:blipFill>
          <a:blip r:embed="rId6">
            <a:alphaModFix/>
          </a:blip>
          <a:stretch>
            <a:fillRect/>
          </a:stretch>
        </p:blipFill>
        <p:spPr>
          <a:xfrm>
            <a:off x="6948475" y="705325"/>
            <a:ext cx="2067275" cy="1908975"/>
          </a:xfrm>
          <a:prstGeom prst="rect">
            <a:avLst/>
          </a:prstGeom>
          <a:noFill/>
          <a:ln>
            <a:solidFill>
              <a:schemeClr val="accent1">
                <a:lumMod val="40000"/>
                <a:lumOff val="60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6"/>
          <p:cNvSpPr txBox="1">
            <a:spLocks noGrp="1"/>
          </p:cNvSpPr>
          <p:nvPr>
            <p:ph type="title"/>
          </p:nvPr>
        </p:nvSpPr>
        <p:spPr>
          <a:xfrm>
            <a:off x="253218" y="593589"/>
            <a:ext cx="8588326" cy="1657026"/>
          </a:xfrm>
          <a:prstGeom prst="rect">
            <a:avLst/>
          </a:prstGeom>
          <a:solidFill>
            <a:schemeClr val="accent1">
              <a:lumMod val="60000"/>
              <a:lumOff val="40000"/>
            </a:schemeClr>
          </a:solidFill>
          <a:ln>
            <a:solidFill>
              <a:schemeClr val="accent1">
                <a:lumMod val="40000"/>
                <a:lumOff val="60000"/>
              </a:schemeClr>
            </a:solid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1979"/>
              <a:buFont typeface="Calibri"/>
              <a:buNone/>
            </a:pPr>
            <a:br>
              <a:rPr lang="es-CL" sz="1979" b="1" dirty="0"/>
            </a:br>
            <a:r>
              <a:rPr lang="es-CL" sz="3000" b="1" dirty="0">
                <a:latin typeface="Calibri"/>
                <a:ea typeface="Calibri"/>
                <a:cs typeface="Calibri"/>
                <a:sym typeface="Calibri"/>
              </a:rPr>
              <a:t>Contacto con la naturaleza</a:t>
            </a:r>
            <a:endParaRPr sz="3000" b="1" dirty="0">
              <a:latin typeface="Calibri"/>
              <a:ea typeface="Calibri"/>
              <a:cs typeface="Calibri"/>
              <a:sym typeface="Calibri"/>
            </a:endParaRPr>
          </a:p>
          <a:p>
            <a:pPr marL="0" lvl="0" indent="0" algn="just" rtl="0">
              <a:spcBef>
                <a:spcPts val="0"/>
              </a:spcBef>
              <a:spcAft>
                <a:spcPts val="0"/>
              </a:spcAft>
              <a:buClr>
                <a:schemeClr val="dk1"/>
              </a:buClr>
              <a:buSzPts val="1979"/>
              <a:buFont typeface="Calibri"/>
              <a:buNone/>
            </a:pPr>
            <a:r>
              <a:rPr lang="es-CL" sz="3000" dirty="0"/>
              <a:t> </a:t>
            </a:r>
            <a:r>
              <a:rPr lang="es-CL" sz="1979" dirty="0">
                <a:latin typeface="Calibri"/>
                <a:ea typeface="Calibri"/>
                <a:cs typeface="Calibri"/>
                <a:sym typeface="Calibri"/>
              </a:rPr>
              <a:t>Ya que no podemos salir de nuestras casas, los invitamos a realizar el experimento de la lenteja o del poroto para llevar un poco de naturaleza a nuestros hogares.  Cada tres días es importante que  los niños/as  registren por medio del dibujo lo que ha ocurrido.</a:t>
            </a:r>
            <a:br>
              <a:rPr lang="es-CL" sz="1979" dirty="0"/>
            </a:br>
            <a:r>
              <a:rPr lang="es-CL" sz="3959" b="1" dirty="0"/>
              <a:t> </a:t>
            </a:r>
            <a:endParaRPr sz="3959" dirty="0"/>
          </a:p>
        </p:txBody>
      </p:sp>
      <p:sp>
        <p:nvSpPr>
          <p:cNvPr id="202" name="Google Shape;202;p16"/>
          <p:cNvSpPr txBox="1">
            <a:spLocks noGrp="1"/>
          </p:cNvSpPr>
          <p:nvPr>
            <p:ph type="body" idx="1"/>
          </p:nvPr>
        </p:nvSpPr>
        <p:spPr>
          <a:xfrm>
            <a:off x="302456" y="1705908"/>
            <a:ext cx="5111700" cy="3690722"/>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Clr>
                <a:schemeClr val="dk1"/>
              </a:buClr>
              <a:buSzPts val="1320"/>
              <a:buNone/>
            </a:pPr>
            <a:r>
              <a:rPr lang="es-CL" u="sng" dirty="0">
                <a:solidFill>
                  <a:srgbClr val="000000"/>
                </a:solidFill>
                <a:latin typeface="Calibri"/>
                <a:ea typeface="Calibri"/>
                <a:cs typeface="Calibri"/>
                <a:sym typeface="Calibri"/>
              </a:rPr>
              <a:t>Materiales</a:t>
            </a:r>
            <a:endParaRPr u="sng" dirty="0">
              <a:solidFill>
                <a:srgbClr val="000000"/>
              </a:solidFill>
              <a:latin typeface="Calibri"/>
              <a:ea typeface="Calibri"/>
              <a:cs typeface="Calibri"/>
              <a:sym typeface="Calibri"/>
            </a:endParaRPr>
          </a:p>
          <a:p>
            <a:pPr marL="0" lvl="0" indent="0" algn="l" rtl="0">
              <a:lnSpc>
                <a:spcPct val="80000"/>
              </a:lnSpc>
              <a:spcBef>
                <a:spcPts val="0"/>
              </a:spcBef>
              <a:spcAft>
                <a:spcPts val="0"/>
              </a:spcAft>
              <a:buClr>
                <a:schemeClr val="dk1"/>
              </a:buClr>
              <a:buSzPts val="1320"/>
              <a:buNone/>
            </a:pPr>
            <a:endParaRPr u="sng" dirty="0">
              <a:solidFill>
                <a:srgbClr val="000000"/>
              </a:solidFill>
              <a:latin typeface="Calibri"/>
              <a:ea typeface="Calibri"/>
              <a:cs typeface="Calibri"/>
              <a:sym typeface="Calibri"/>
            </a:endParaRPr>
          </a:p>
          <a:p>
            <a:pPr marL="457200" lvl="0" indent="-381000" algn="l" rtl="0">
              <a:lnSpc>
                <a:spcPct val="80000"/>
              </a:lnSpc>
              <a:spcBef>
                <a:spcPts val="264"/>
              </a:spcBef>
              <a:spcAft>
                <a:spcPts val="0"/>
              </a:spcAft>
              <a:buClr>
                <a:srgbClr val="000000"/>
              </a:buClr>
              <a:buSzPts val="2400"/>
              <a:buFont typeface="Calibri"/>
              <a:buChar char="●"/>
            </a:pPr>
            <a:r>
              <a:rPr lang="es-CL" dirty="0">
                <a:solidFill>
                  <a:srgbClr val="000000"/>
                </a:solidFill>
                <a:latin typeface="Calibri"/>
                <a:ea typeface="Calibri"/>
                <a:cs typeface="Calibri"/>
                <a:sym typeface="Calibri"/>
              </a:rPr>
              <a:t>Vaso de cristal</a:t>
            </a:r>
            <a:endParaRPr dirty="0">
              <a:solidFill>
                <a:srgbClr val="000000"/>
              </a:solidFill>
              <a:latin typeface="Calibri"/>
              <a:ea typeface="Calibri"/>
              <a:cs typeface="Calibri"/>
              <a:sym typeface="Calibri"/>
            </a:endParaRPr>
          </a:p>
          <a:p>
            <a:pPr marL="457200" lvl="0" indent="-381000" algn="l" rtl="0">
              <a:lnSpc>
                <a:spcPct val="80000"/>
              </a:lnSpc>
              <a:spcBef>
                <a:spcPts val="0"/>
              </a:spcBef>
              <a:spcAft>
                <a:spcPts val="0"/>
              </a:spcAft>
              <a:buClr>
                <a:srgbClr val="000000"/>
              </a:buClr>
              <a:buSzPts val="2400"/>
              <a:buFont typeface="Calibri"/>
              <a:buChar char="●"/>
            </a:pPr>
            <a:r>
              <a:rPr lang="es-CL" dirty="0">
                <a:solidFill>
                  <a:srgbClr val="000000"/>
                </a:solidFill>
                <a:latin typeface="Calibri"/>
                <a:ea typeface="Calibri"/>
                <a:cs typeface="Calibri"/>
                <a:sym typeface="Calibri"/>
              </a:rPr>
              <a:t>Algodón</a:t>
            </a:r>
            <a:endParaRPr dirty="0">
              <a:solidFill>
                <a:srgbClr val="000000"/>
              </a:solidFill>
              <a:latin typeface="Calibri"/>
              <a:ea typeface="Calibri"/>
              <a:cs typeface="Calibri"/>
              <a:sym typeface="Calibri"/>
            </a:endParaRPr>
          </a:p>
          <a:p>
            <a:pPr marL="457200" lvl="0" indent="-381000" algn="l" rtl="0">
              <a:lnSpc>
                <a:spcPct val="80000"/>
              </a:lnSpc>
              <a:spcBef>
                <a:spcPts val="0"/>
              </a:spcBef>
              <a:spcAft>
                <a:spcPts val="0"/>
              </a:spcAft>
              <a:buClr>
                <a:srgbClr val="000000"/>
              </a:buClr>
              <a:buSzPts val="2400"/>
              <a:buFont typeface="Calibri"/>
              <a:buChar char="●"/>
            </a:pPr>
            <a:r>
              <a:rPr lang="es-CL" dirty="0">
                <a:solidFill>
                  <a:srgbClr val="000000"/>
                </a:solidFill>
                <a:latin typeface="Calibri"/>
                <a:ea typeface="Calibri"/>
                <a:cs typeface="Calibri"/>
                <a:sym typeface="Calibri"/>
              </a:rPr>
              <a:t>Agua</a:t>
            </a:r>
            <a:endParaRPr dirty="0">
              <a:solidFill>
                <a:srgbClr val="000000"/>
              </a:solidFill>
              <a:latin typeface="Calibri"/>
              <a:ea typeface="Calibri"/>
              <a:cs typeface="Calibri"/>
              <a:sym typeface="Calibri"/>
            </a:endParaRPr>
          </a:p>
          <a:p>
            <a:pPr marL="457200" lvl="0" indent="-381000" algn="l" rtl="0">
              <a:lnSpc>
                <a:spcPct val="80000"/>
              </a:lnSpc>
              <a:spcBef>
                <a:spcPts val="0"/>
              </a:spcBef>
              <a:spcAft>
                <a:spcPts val="0"/>
              </a:spcAft>
              <a:buClr>
                <a:srgbClr val="000000"/>
              </a:buClr>
              <a:buSzPts val="2400"/>
              <a:buFont typeface="Calibri"/>
              <a:buChar char="●"/>
            </a:pPr>
            <a:r>
              <a:rPr lang="es-CL" dirty="0">
                <a:solidFill>
                  <a:srgbClr val="000000"/>
                </a:solidFill>
                <a:latin typeface="Calibri"/>
                <a:ea typeface="Calibri"/>
                <a:cs typeface="Calibri"/>
                <a:sym typeface="Calibri"/>
              </a:rPr>
              <a:t>Lentejas</a:t>
            </a:r>
            <a:br>
              <a:rPr lang="es-CL" sz="3000" dirty="0">
                <a:solidFill>
                  <a:srgbClr val="000000"/>
                </a:solidFill>
              </a:rPr>
            </a:br>
            <a:endParaRPr sz="3000" dirty="0">
              <a:solidFill>
                <a:srgbClr val="000000"/>
              </a:solidFill>
            </a:endParaRPr>
          </a:p>
        </p:txBody>
      </p:sp>
      <p:pic>
        <p:nvPicPr>
          <p:cNvPr id="203" name="Google Shape;203;p16"/>
          <p:cNvPicPr preferRelativeResize="0"/>
          <p:nvPr/>
        </p:nvPicPr>
        <p:blipFill>
          <a:blip r:embed="rId3">
            <a:alphaModFix/>
          </a:blip>
          <a:stretch>
            <a:fillRect/>
          </a:stretch>
        </p:blipFill>
        <p:spPr>
          <a:xfrm>
            <a:off x="6392556" y="4919620"/>
            <a:ext cx="2045199" cy="1289225"/>
          </a:xfrm>
          <a:prstGeom prst="rect">
            <a:avLst/>
          </a:prstGeom>
          <a:noFill/>
          <a:ln>
            <a:solidFill>
              <a:schemeClr val="accent1">
                <a:lumMod val="75000"/>
              </a:schemeClr>
            </a:solidFill>
          </a:ln>
        </p:spPr>
      </p:pic>
      <p:pic>
        <p:nvPicPr>
          <p:cNvPr id="204" name="Google Shape;204;p16"/>
          <p:cNvPicPr preferRelativeResize="0"/>
          <p:nvPr/>
        </p:nvPicPr>
        <p:blipFill>
          <a:blip r:embed="rId4">
            <a:alphaModFix/>
          </a:blip>
          <a:stretch>
            <a:fillRect/>
          </a:stretch>
        </p:blipFill>
        <p:spPr>
          <a:xfrm>
            <a:off x="4489824" y="3181325"/>
            <a:ext cx="1580437" cy="1536901"/>
          </a:xfrm>
          <a:prstGeom prst="rect">
            <a:avLst/>
          </a:prstGeom>
          <a:noFill/>
          <a:ln>
            <a:solidFill>
              <a:schemeClr val="accent1">
                <a:lumMod val="75000"/>
              </a:schemeClr>
            </a:solidFill>
          </a:ln>
        </p:spPr>
      </p:pic>
      <p:pic>
        <p:nvPicPr>
          <p:cNvPr id="205" name="Google Shape;205;p16"/>
          <p:cNvPicPr preferRelativeResize="0"/>
          <p:nvPr/>
        </p:nvPicPr>
        <p:blipFill>
          <a:blip r:embed="rId5">
            <a:alphaModFix/>
          </a:blip>
          <a:stretch>
            <a:fillRect/>
          </a:stretch>
        </p:blipFill>
        <p:spPr>
          <a:xfrm>
            <a:off x="4489828" y="4919616"/>
            <a:ext cx="1580433" cy="1289225"/>
          </a:xfrm>
          <a:prstGeom prst="rect">
            <a:avLst/>
          </a:prstGeom>
          <a:noFill/>
          <a:ln>
            <a:solidFill>
              <a:schemeClr val="accent1">
                <a:lumMod val="75000"/>
              </a:schemeClr>
            </a:solidFill>
          </a:ln>
        </p:spPr>
      </p:pic>
      <p:pic>
        <p:nvPicPr>
          <p:cNvPr id="206" name="Google Shape;206;p16"/>
          <p:cNvPicPr preferRelativeResize="0"/>
          <p:nvPr/>
        </p:nvPicPr>
        <p:blipFill>
          <a:blip r:embed="rId6">
            <a:alphaModFix/>
          </a:blip>
          <a:stretch>
            <a:fillRect/>
          </a:stretch>
        </p:blipFill>
        <p:spPr>
          <a:xfrm>
            <a:off x="6392550" y="3181325"/>
            <a:ext cx="2045206" cy="1533900"/>
          </a:xfrm>
          <a:prstGeom prst="rect">
            <a:avLst/>
          </a:prstGeom>
          <a:noFill/>
          <a:ln>
            <a:solidFill>
              <a:schemeClr val="accent1">
                <a:lumMod val="75000"/>
              </a:schemeClr>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g72abfee056_0_8" descr="La magia de ver crecer una planta"/>
          <p:cNvPicPr preferRelativeResize="0">
            <a:picLocks noGrp="1"/>
          </p:cNvPicPr>
          <p:nvPr>
            <p:ph type="body" idx="4294967295"/>
          </p:nvPr>
        </p:nvPicPr>
        <p:blipFill rotWithShape="1">
          <a:blip r:embed="rId3">
            <a:alphaModFix/>
          </a:blip>
          <a:srcRect/>
          <a:stretch/>
        </p:blipFill>
        <p:spPr>
          <a:xfrm>
            <a:off x="5012550" y="360400"/>
            <a:ext cx="4041900" cy="3571200"/>
          </a:xfrm>
          <a:prstGeom prst="rect">
            <a:avLst/>
          </a:prstGeom>
          <a:noFill/>
          <a:ln>
            <a:solidFill>
              <a:schemeClr val="accent1">
                <a:lumMod val="75000"/>
              </a:schemeClr>
            </a:solidFill>
          </a:ln>
        </p:spPr>
      </p:pic>
      <p:sp>
        <p:nvSpPr>
          <p:cNvPr id="212" name="Google Shape;212;g72abfee056_0_8"/>
          <p:cNvSpPr txBox="1"/>
          <p:nvPr/>
        </p:nvSpPr>
        <p:spPr>
          <a:xfrm>
            <a:off x="179050" y="360400"/>
            <a:ext cx="4702439" cy="3775502"/>
          </a:xfrm>
          <a:prstGeom prst="rect">
            <a:avLst/>
          </a:prstGeom>
          <a:solidFill>
            <a:schemeClr val="accent1">
              <a:lumMod val="40000"/>
              <a:lumOff val="60000"/>
            </a:schemeClr>
          </a:solid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s-CL" sz="1800" b="1" u="sng" dirty="0">
                <a:solidFill>
                  <a:schemeClr val="tx1"/>
                </a:solidFill>
                <a:latin typeface="Calibri"/>
                <a:ea typeface="Calibri"/>
                <a:cs typeface="Calibri"/>
                <a:sym typeface="Calibri"/>
              </a:rPr>
              <a:t>Procedimiento</a:t>
            </a:r>
            <a:endParaRPr sz="1800" b="1" u="sng" dirty="0">
              <a:solidFill>
                <a:schemeClr val="tx1"/>
              </a:solidFill>
              <a:latin typeface="Calibri"/>
              <a:ea typeface="Calibri"/>
              <a:cs typeface="Calibri"/>
              <a:sym typeface="Calibri"/>
            </a:endParaRPr>
          </a:p>
          <a:p>
            <a:pPr marL="0" lvl="0" indent="0" algn="l" rtl="0">
              <a:lnSpc>
                <a:spcPct val="80000"/>
              </a:lnSpc>
              <a:spcBef>
                <a:spcPts val="0"/>
              </a:spcBef>
              <a:spcAft>
                <a:spcPts val="0"/>
              </a:spcAft>
              <a:buNone/>
            </a:pPr>
            <a:endParaRPr sz="1800" b="1" u="sng" dirty="0">
              <a:solidFill>
                <a:schemeClr val="tx1"/>
              </a:solidFill>
              <a:latin typeface="Calibri"/>
              <a:ea typeface="Calibri"/>
              <a:cs typeface="Calibri"/>
              <a:sym typeface="Calibri"/>
            </a:endParaRPr>
          </a:p>
          <a:p>
            <a:pPr marL="342900" lvl="0" indent="-361950" algn="l" rtl="0">
              <a:lnSpc>
                <a:spcPct val="80000"/>
              </a:lnSpc>
              <a:spcBef>
                <a:spcPts val="300"/>
              </a:spcBef>
              <a:spcAft>
                <a:spcPts val="0"/>
              </a:spcAft>
              <a:buClr>
                <a:schemeClr val="dk1"/>
              </a:buClr>
              <a:buSzPts val="1800"/>
              <a:buFont typeface="Calibri"/>
              <a:buChar char="●"/>
            </a:pPr>
            <a:r>
              <a:rPr lang="es-CL" sz="1800" dirty="0">
                <a:solidFill>
                  <a:schemeClr val="tx1"/>
                </a:solidFill>
                <a:latin typeface="Calibri"/>
                <a:ea typeface="Calibri"/>
                <a:cs typeface="Calibri"/>
                <a:sym typeface="Calibri"/>
              </a:rPr>
              <a:t>El primer paso es desmenuzar el algodón e introducirlo al fondo del vaso.</a:t>
            </a:r>
            <a:endParaRPr sz="1800" dirty="0">
              <a:solidFill>
                <a:schemeClr val="tx1"/>
              </a:solidFill>
              <a:latin typeface="Calibri"/>
              <a:ea typeface="Calibri"/>
              <a:cs typeface="Calibri"/>
              <a:sym typeface="Calibri"/>
            </a:endParaRPr>
          </a:p>
          <a:p>
            <a:pPr marL="342900" lvl="0" indent="-361950" algn="l" rtl="0">
              <a:lnSpc>
                <a:spcPct val="80000"/>
              </a:lnSpc>
              <a:spcBef>
                <a:spcPts val="300"/>
              </a:spcBef>
              <a:spcAft>
                <a:spcPts val="0"/>
              </a:spcAft>
              <a:buClr>
                <a:schemeClr val="dk1"/>
              </a:buClr>
              <a:buSzPts val="1800"/>
              <a:buFont typeface="Calibri"/>
              <a:buChar char="●"/>
            </a:pPr>
            <a:r>
              <a:rPr lang="es-CL" sz="1800" dirty="0">
                <a:solidFill>
                  <a:schemeClr val="tx1"/>
                </a:solidFill>
                <a:latin typeface="Calibri"/>
                <a:ea typeface="Calibri"/>
                <a:cs typeface="Calibri"/>
                <a:sym typeface="Calibri"/>
              </a:rPr>
              <a:t>A continuación, echamos un poquito de agua y lo empapamos bien.</a:t>
            </a:r>
            <a:endParaRPr sz="1800" dirty="0">
              <a:solidFill>
                <a:schemeClr val="tx1"/>
              </a:solidFill>
              <a:latin typeface="Calibri"/>
              <a:ea typeface="Calibri"/>
              <a:cs typeface="Calibri"/>
              <a:sym typeface="Calibri"/>
            </a:endParaRPr>
          </a:p>
          <a:p>
            <a:pPr marL="342900" lvl="0" indent="-361950" algn="l" rtl="0">
              <a:lnSpc>
                <a:spcPct val="80000"/>
              </a:lnSpc>
              <a:spcBef>
                <a:spcPts val="300"/>
              </a:spcBef>
              <a:spcAft>
                <a:spcPts val="0"/>
              </a:spcAft>
              <a:buClr>
                <a:schemeClr val="dk1"/>
              </a:buClr>
              <a:buSzPts val="1800"/>
              <a:buFont typeface="Calibri"/>
              <a:buChar char="●"/>
            </a:pPr>
            <a:r>
              <a:rPr lang="es-CL" sz="1800" dirty="0">
                <a:solidFill>
                  <a:schemeClr val="tx1"/>
                </a:solidFill>
                <a:latin typeface="Calibri"/>
                <a:ea typeface="Calibri"/>
                <a:cs typeface="Calibri"/>
                <a:sym typeface="Calibri"/>
              </a:rPr>
              <a:t>Por último, colocar  las lentejas. Tenemos que apretarlas un poco contra el algodón. </a:t>
            </a:r>
            <a:endParaRPr sz="1800" dirty="0">
              <a:solidFill>
                <a:schemeClr val="tx1"/>
              </a:solidFill>
              <a:latin typeface="Calibri"/>
              <a:ea typeface="Calibri"/>
              <a:cs typeface="Calibri"/>
              <a:sym typeface="Calibri"/>
            </a:endParaRPr>
          </a:p>
          <a:p>
            <a:pPr marL="342900" lvl="0" indent="0" algn="l" rtl="0">
              <a:lnSpc>
                <a:spcPct val="80000"/>
              </a:lnSpc>
              <a:spcBef>
                <a:spcPts val="300"/>
              </a:spcBef>
              <a:spcAft>
                <a:spcPts val="0"/>
              </a:spcAft>
              <a:buNone/>
            </a:pPr>
            <a:endParaRPr sz="1800" dirty="0">
              <a:solidFill>
                <a:schemeClr val="tx1"/>
              </a:solidFill>
              <a:latin typeface="Calibri"/>
              <a:ea typeface="Calibri"/>
              <a:cs typeface="Calibri"/>
              <a:sym typeface="Calibri"/>
            </a:endParaRPr>
          </a:p>
          <a:p>
            <a:pPr marL="0" lvl="0" indent="0" algn="l" rtl="0">
              <a:lnSpc>
                <a:spcPct val="80000"/>
              </a:lnSpc>
              <a:spcBef>
                <a:spcPts val="300"/>
              </a:spcBef>
              <a:spcAft>
                <a:spcPts val="0"/>
              </a:spcAft>
              <a:buNone/>
            </a:pPr>
            <a:r>
              <a:rPr lang="es-CL" sz="1800" b="1" dirty="0">
                <a:solidFill>
                  <a:schemeClr val="tx1"/>
                </a:solidFill>
                <a:latin typeface="Calibri"/>
                <a:ea typeface="Calibri"/>
                <a:cs typeface="Calibri"/>
                <a:sym typeface="Calibri"/>
              </a:rPr>
              <a:t>¡A ESPERAR 2 O 3 DÍAS PARA VER QUÉ OCURRE!</a:t>
            </a:r>
            <a:endParaRPr sz="1800" b="1" dirty="0">
              <a:solidFill>
                <a:schemeClr val="tx1"/>
              </a:solidFill>
              <a:latin typeface="Calibri"/>
              <a:ea typeface="Calibri"/>
              <a:cs typeface="Calibri"/>
              <a:sym typeface="Calibri"/>
            </a:endParaRPr>
          </a:p>
          <a:p>
            <a:pPr marL="0" lvl="0" indent="0" algn="l" rtl="0">
              <a:lnSpc>
                <a:spcPct val="80000"/>
              </a:lnSpc>
              <a:spcBef>
                <a:spcPts val="300"/>
              </a:spcBef>
              <a:spcAft>
                <a:spcPts val="0"/>
              </a:spcAft>
              <a:buNone/>
            </a:pPr>
            <a:br>
              <a:rPr lang="es-CL" sz="1800" dirty="0">
                <a:solidFill>
                  <a:schemeClr val="tx1"/>
                </a:solidFill>
                <a:latin typeface="Calibri"/>
                <a:ea typeface="Calibri"/>
                <a:cs typeface="Calibri"/>
                <a:sym typeface="Calibri"/>
              </a:rPr>
            </a:br>
            <a:r>
              <a:rPr lang="es-CL" sz="1800" b="1" u="sng" dirty="0">
                <a:solidFill>
                  <a:schemeClr val="tx1"/>
                </a:solidFill>
                <a:latin typeface="Calibri"/>
                <a:ea typeface="Calibri"/>
                <a:cs typeface="Calibri"/>
                <a:sym typeface="Calibri"/>
              </a:rPr>
              <a:t>RECORDAR: </a:t>
            </a:r>
            <a:r>
              <a:rPr lang="es-CL" sz="1800" dirty="0">
                <a:solidFill>
                  <a:schemeClr val="tx1"/>
                </a:solidFill>
                <a:latin typeface="Calibri"/>
                <a:ea typeface="Calibri"/>
                <a:cs typeface="Calibri"/>
                <a:sym typeface="Calibri"/>
              </a:rPr>
              <a:t>Después de unos cuantos días, es necesario echar un poquito de agua para que no quede reseco.</a:t>
            </a:r>
            <a:endParaRPr sz="1800" dirty="0">
              <a:solidFill>
                <a:schemeClr val="tx1"/>
              </a:solidFill>
              <a:latin typeface="Calibri"/>
              <a:ea typeface="Calibri"/>
              <a:cs typeface="Calibri"/>
              <a:sym typeface="Calibri"/>
            </a:endParaRPr>
          </a:p>
        </p:txBody>
      </p:sp>
      <p:sp>
        <p:nvSpPr>
          <p:cNvPr id="213" name="Google Shape;213;g72abfee056_0_8"/>
          <p:cNvSpPr txBox="1"/>
          <p:nvPr/>
        </p:nvSpPr>
        <p:spPr>
          <a:xfrm>
            <a:off x="89550" y="4455500"/>
            <a:ext cx="8964900" cy="20421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CL" sz="2400" b="1" i="1" u="sng" dirty="0">
                <a:solidFill>
                  <a:schemeClr val="tx1"/>
                </a:solidFill>
                <a:latin typeface="Calibri"/>
                <a:ea typeface="Calibri"/>
                <a:cs typeface="Calibri"/>
                <a:sym typeface="Calibri"/>
              </a:rPr>
              <a:t>Explicación</a:t>
            </a:r>
            <a:endParaRPr sz="2400" b="1" i="1" u="sng" dirty="0">
              <a:solidFill>
                <a:schemeClr val="tx1"/>
              </a:solidFill>
              <a:latin typeface="Calibri"/>
              <a:ea typeface="Calibri"/>
              <a:cs typeface="Calibri"/>
              <a:sym typeface="Calibri"/>
            </a:endParaRPr>
          </a:p>
          <a:p>
            <a:pPr marL="0" lvl="0" indent="0" algn="ctr" rtl="0">
              <a:lnSpc>
                <a:spcPct val="80000"/>
              </a:lnSpc>
              <a:spcBef>
                <a:spcPts val="0"/>
              </a:spcBef>
              <a:spcAft>
                <a:spcPts val="0"/>
              </a:spcAft>
              <a:buNone/>
            </a:pPr>
            <a:endParaRPr sz="2400" b="1" i="1" u="sng" dirty="0">
              <a:solidFill>
                <a:schemeClr val="tx1"/>
              </a:solidFill>
              <a:latin typeface="Calibri"/>
              <a:ea typeface="Calibri"/>
              <a:cs typeface="Calibri"/>
              <a:sym typeface="Calibri"/>
            </a:endParaRPr>
          </a:p>
          <a:p>
            <a:pPr marL="0" lvl="0" indent="0" algn="l" rtl="0">
              <a:lnSpc>
                <a:spcPct val="80000"/>
              </a:lnSpc>
              <a:spcBef>
                <a:spcPts val="264"/>
              </a:spcBef>
              <a:spcAft>
                <a:spcPts val="0"/>
              </a:spcAft>
              <a:buNone/>
            </a:pPr>
            <a:r>
              <a:rPr lang="es-CL" sz="2000" i="1" dirty="0">
                <a:solidFill>
                  <a:schemeClr val="tx1"/>
                </a:solidFill>
                <a:latin typeface="Calibri"/>
                <a:ea typeface="Calibri"/>
                <a:cs typeface="Calibri"/>
                <a:sym typeface="Calibri"/>
              </a:rPr>
              <a:t>Pero, ¿qué es lo que ha ocurrido aquí? ¿Cómo es posible que las lentejas crezcan de repente?</a:t>
            </a:r>
            <a:endParaRPr sz="2000" i="1" dirty="0">
              <a:solidFill>
                <a:schemeClr val="tx1"/>
              </a:solidFill>
              <a:latin typeface="Calibri"/>
              <a:ea typeface="Calibri"/>
              <a:cs typeface="Calibri"/>
              <a:sym typeface="Calibri"/>
            </a:endParaRPr>
          </a:p>
          <a:p>
            <a:pPr marL="0" lvl="0" indent="0" algn="l" rtl="0">
              <a:lnSpc>
                <a:spcPct val="80000"/>
              </a:lnSpc>
              <a:spcBef>
                <a:spcPts val="264"/>
              </a:spcBef>
              <a:spcAft>
                <a:spcPts val="0"/>
              </a:spcAft>
              <a:buNone/>
            </a:pPr>
            <a:br>
              <a:rPr lang="es-CL" sz="2000" i="1" dirty="0">
                <a:solidFill>
                  <a:schemeClr val="tx1"/>
                </a:solidFill>
                <a:latin typeface="Calibri"/>
                <a:ea typeface="Calibri"/>
                <a:cs typeface="Calibri"/>
                <a:sym typeface="Calibri"/>
              </a:rPr>
            </a:br>
            <a:r>
              <a:rPr lang="es-CL" sz="2000" i="1" dirty="0">
                <a:solidFill>
                  <a:schemeClr val="tx1"/>
                </a:solidFill>
                <a:latin typeface="Calibri"/>
                <a:ea typeface="Calibri"/>
                <a:cs typeface="Calibri"/>
                <a:sym typeface="Calibri"/>
              </a:rPr>
              <a:t>*Lo que hemos hecho ha sido un proceso que se llama germinación, este es el proceso por el cual una semilla crece cuando tiene la presencia de aire, sol y agua.</a:t>
            </a:r>
            <a:endParaRPr sz="2000" dirty="0">
              <a:solidFill>
                <a:schemeClr val="tx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7"/>
          <p:cNvSpPr txBox="1">
            <a:spLocks noGrp="1"/>
          </p:cNvSpPr>
          <p:nvPr>
            <p:ph type="title"/>
          </p:nvPr>
        </p:nvSpPr>
        <p:spPr>
          <a:xfrm>
            <a:off x="457200" y="499721"/>
            <a:ext cx="8229600" cy="11430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240"/>
              <a:buFont typeface="Calibri"/>
              <a:buNone/>
            </a:pPr>
            <a:r>
              <a:rPr lang="es-CL" sz="3240" b="1" dirty="0">
                <a:latin typeface="Calibri"/>
                <a:ea typeface="Calibri"/>
                <a:cs typeface="Calibri"/>
                <a:sym typeface="Calibri"/>
              </a:rPr>
              <a:t>Recordar lo que hicieron en el día y escoger qué actividades harán  al día  siguiente</a:t>
            </a:r>
            <a:r>
              <a:rPr lang="es-CL" sz="3959" dirty="0">
                <a:latin typeface="Calibri"/>
                <a:ea typeface="Calibri"/>
                <a:cs typeface="Calibri"/>
                <a:sym typeface="Calibri"/>
              </a:rPr>
              <a:t>:</a:t>
            </a:r>
            <a:endParaRPr sz="3959" dirty="0">
              <a:latin typeface="Calibri"/>
              <a:ea typeface="Calibri"/>
              <a:cs typeface="Calibri"/>
              <a:sym typeface="Calibri"/>
            </a:endParaRPr>
          </a:p>
        </p:txBody>
      </p:sp>
      <p:sp>
        <p:nvSpPr>
          <p:cNvPr id="219" name="Google Shape;219;p17"/>
          <p:cNvSpPr txBox="1">
            <a:spLocks noGrp="1"/>
          </p:cNvSpPr>
          <p:nvPr>
            <p:ph type="body" idx="1"/>
          </p:nvPr>
        </p:nvSpPr>
        <p:spPr>
          <a:xfrm>
            <a:off x="3559126" y="2542736"/>
            <a:ext cx="5127674" cy="3675184"/>
          </a:xfrm>
          <a:prstGeom prst="rect">
            <a:avLst/>
          </a:prstGeom>
          <a:solidFill>
            <a:schemeClr val="accent1">
              <a:lumMod val="40000"/>
              <a:lumOff val="60000"/>
            </a:schemeClr>
          </a:solidFill>
          <a:ln>
            <a:solidFill>
              <a:schemeClr val="accent1">
                <a:lumMod val="40000"/>
                <a:lumOff val="60000"/>
              </a:schemeClr>
            </a:solidFill>
          </a:ln>
        </p:spPr>
        <p:txBody>
          <a:bodyPr spcFirstLastPara="1" wrap="square" lIns="91425" tIns="45700" rIns="91425" bIns="45700" anchor="t" anchorCtr="0">
            <a:normAutofit fontScale="77500" lnSpcReduction="20000"/>
          </a:bodyPr>
          <a:lstStyle/>
          <a:p>
            <a:pPr marL="0" lvl="0" indent="0" algn="just" rtl="0">
              <a:spcBef>
                <a:spcPts val="0"/>
              </a:spcBef>
              <a:spcAft>
                <a:spcPts val="1600"/>
              </a:spcAft>
              <a:buClr>
                <a:schemeClr val="dk1"/>
              </a:buClr>
              <a:buSzPts val="2960"/>
              <a:buNone/>
            </a:pPr>
            <a:r>
              <a:rPr lang="es-CL" sz="2960" dirty="0">
                <a:solidFill>
                  <a:schemeClr val="tx1"/>
                </a:solidFill>
                <a:latin typeface="Calibri"/>
                <a:ea typeface="Calibri"/>
                <a:cs typeface="Calibri"/>
                <a:sym typeface="Calibri"/>
              </a:rPr>
              <a:t>Debe ser parte de nuestra rutina diaria. Al final del día preguntamos ¿Qué hicimos hoy? ¿Cómo te sentiste? ¿Qué fue lo que más te gustó? ¿Qué fue lo que menos te gustó? ¿Qué te gustaría hacer mañana? Para esta última pregunta es recomendable que le demos a nuestros hijos/as a elegir entre dos alternativas. Ejemplo ¿Quieres hacer masa o pintar con temperas?</a:t>
            </a:r>
            <a:endParaRPr dirty="0">
              <a:solidFill>
                <a:schemeClr val="tx1"/>
              </a:solidFill>
              <a:latin typeface="Calibri"/>
              <a:ea typeface="Calibri"/>
              <a:cs typeface="Calibri"/>
              <a:sym typeface="Calibri"/>
            </a:endParaRPr>
          </a:p>
        </p:txBody>
      </p:sp>
      <p:pic>
        <p:nvPicPr>
          <p:cNvPr id="1026" name="Picture 2" descr="Ilustración niños saludando ✿⊱╮ | Escuela dominical para niños ...">
            <a:extLst>
              <a:ext uri="{FF2B5EF4-FFF2-40B4-BE49-F238E27FC236}">
                <a16:creationId xmlns:a16="http://schemas.microsoft.com/office/drawing/2014/main" id="{48022E05-132F-49C8-8089-D0C70FBD7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56" y="2025747"/>
            <a:ext cx="2894672" cy="4579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2"/>
          <p:cNvSpPr txBox="1">
            <a:spLocks noGrp="1"/>
          </p:cNvSpPr>
          <p:nvPr>
            <p:ph type="ctrTitle"/>
          </p:nvPr>
        </p:nvSpPr>
        <p:spPr>
          <a:xfrm>
            <a:off x="156292" y="182732"/>
            <a:ext cx="6838800" cy="940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800"/>
              <a:buFont typeface="Dancing Script"/>
              <a:buNone/>
            </a:pPr>
            <a:r>
              <a:rPr lang="es-CL" sz="4800" b="1" dirty="0">
                <a:solidFill>
                  <a:schemeClr val="accent1">
                    <a:lumMod val="75000"/>
                  </a:schemeClr>
                </a:solidFill>
                <a:latin typeface="Amatic SC"/>
                <a:ea typeface="Amatic SC"/>
                <a:cs typeface="Amatic SC"/>
                <a:sym typeface="Amatic SC"/>
              </a:rPr>
              <a:t>Queridas familias:</a:t>
            </a:r>
            <a:endParaRPr b="1" dirty="0">
              <a:solidFill>
                <a:schemeClr val="accent1">
                  <a:lumMod val="75000"/>
                </a:schemeClr>
              </a:solidFill>
              <a:latin typeface="Amatic SC"/>
              <a:ea typeface="Amatic SC"/>
              <a:cs typeface="Amatic SC"/>
              <a:sym typeface="Amatic SC"/>
            </a:endParaRPr>
          </a:p>
        </p:txBody>
      </p:sp>
      <p:sp>
        <p:nvSpPr>
          <p:cNvPr id="85" name="Google Shape;85;p2"/>
          <p:cNvSpPr txBox="1"/>
          <p:nvPr/>
        </p:nvSpPr>
        <p:spPr>
          <a:xfrm>
            <a:off x="156292" y="1122932"/>
            <a:ext cx="8831400" cy="3785611"/>
          </a:xfrm>
          <a:prstGeom prst="rect">
            <a:avLst/>
          </a:prstGeom>
          <a:solidFill>
            <a:schemeClr val="bg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L" sz="2000" i="0" u="none" strike="noStrike" cap="none" dirty="0">
                <a:solidFill>
                  <a:schemeClr val="tx1"/>
                </a:solidFill>
                <a:latin typeface="Calibri"/>
                <a:ea typeface="Calibri"/>
                <a:cs typeface="Calibri"/>
                <a:sym typeface="Calibri"/>
              </a:rPr>
              <a:t>Los saludamos con gran afecto y cariño, esperando que se encuentren muy bien en sus hogares. Queremos invitarlos a realizar las actividades en familia y de esta forma fortalecer el v</a:t>
            </a:r>
            <a:r>
              <a:rPr lang="es-CL" sz="2000" dirty="0">
                <a:solidFill>
                  <a:schemeClr val="tx1"/>
                </a:solidFill>
                <a:latin typeface="Calibri"/>
                <a:ea typeface="Calibri"/>
                <a:cs typeface="Calibri"/>
                <a:sym typeface="Calibri"/>
              </a:rPr>
              <a:t>í</a:t>
            </a:r>
            <a:r>
              <a:rPr lang="es-CL" sz="2000" i="0" u="none" strike="noStrike" cap="none" dirty="0">
                <a:solidFill>
                  <a:schemeClr val="tx1"/>
                </a:solidFill>
                <a:latin typeface="Calibri"/>
                <a:ea typeface="Calibri"/>
                <a:cs typeface="Calibri"/>
                <a:sym typeface="Calibri"/>
              </a:rPr>
              <a:t>nculo afectivo y cariño hacia cada uno de ustedes. </a:t>
            </a:r>
            <a:endParaRPr dirty="0">
              <a:solidFill>
                <a:schemeClr val="tx1"/>
              </a:solidFill>
              <a:latin typeface="Calibri"/>
              <a:ea typeface="Calibri"/>
              <a:cs typeface="Calibri"/>
              <a:sym typeface="Calibri"/>
            </a:endParaRPr>
          </a:p>
          <a:p>
            <a:pPr marL="0" marR="0" lvl="0" indent="0" algn="just" rtl="0">
              <a:spcBef>
                <a:spcPts val="0"/>
              </a:spcBef>
              <a:spcAft>
                <a:spcPts val="0"/>
              </a:spcAft>
              <a:buNone/>
            </a:pPr>
            <a:endParaRPr sz="2000" i="0" u="none" strike="noStrike" cap="none" dirty="0">
              <a:solidFill>
                <a:schemeClr val="tx1"/>
              </a:solidFill>
              <a:latin typeface="Calibri"/>
              <a:ea typeface="Calibri"/>
              <a:cs typeface="Calibri"/>
              <a:sym typeface="Calibri"/>
            </a:endParaRPr>
          </a:p>
          <a:p>
            <a:pPr marL="0" marR="0" lvl="0" indent="0" algn="just" rtl="0">
              <a:spcBef>
                <a:spcPts val="0"/>
              </a:spcBef>
              <a:spcAft>
                <a:spcPts val="0"/>
              </a:spcAft>
              <a:buNone/>
            </a:pPr>
            <a:r>
              <a:rPr lang="es-CL" sz="2000" i="0" u="none" strike="noStrike" cap="none" dirty="0">
                <a:solidFill>
                  <a:schemeClr val="tx1"/>
                </a:solidFill>
                <a:latin typeface="Calibri"/>
                <a:ea typeface="Calibri"/>
                <a:cs typeface="Calibri"/>
                <a:sym typeface="Calibri"/>
              </a:rPr>
              <a:t>Dentro del contexto que estamos viviendo a nivel país, comprendemos que existen otras preocupaciones, por lo tanto, los invitamos a participar de este acompañamiento y sentirse en libertad de realizar las actividades según la comodidad de cada uno. </a:t>
            </a:r>
            <a:endParaRPr dirty="0">
              <a:solidFill>
                <a:schemeClr val="tx1"/>
              </a:solidFill>
              <a:latin typeface="Calibri"/>
              <a:ea typeface="Calibri"/>
              <a:cs typeface="Calibri"/>
              <a:sym typeface="Calibri"/>
            </a:endParaRPr>
          </a:p>
          <a:p>
            <a:pPr marL="0" marR="0" lvl="0" indent="0" algn="just" rtl="0">
              <a:spcBef>
                <a:spcPts val="0"/>
              </a:spcBef>
              <a:spcAft>
                <a:spcPts val="0"/>
              </a:spcAft>
              <a:buNone/>
            </a:pPr>
            <a:endParaRPr sz="2000" i="0" u="none" strike="noStrike" cap="none" dirty="0">
              <a:solidFill>
                <a:schemeClr val="tx1"/>
              </a:solidFill>
              <a:latin typeface="Calibri"/>
              <a:ea typeface="Calibri"/>
              <a:cs typeface="Calibri"/>
              <a:sym typeface="Calibri"/>
            </a:endParaRPr>
          </a:p>
          <a:p>
            <a:pPr marL="0" marR="0" lvl="0" indent="0" algn="just" rtl="0">
              <a:spcBef>
                <a:spcPts val="0"/>
              </a:spcBef>
              <a:spcAft>
                <a:spcPts val="0"/>
              </a:spcAft>
              <a:buNone/>
            </a:pPr>
            <a:r>
              <a:rPr lang="es-CL" sz="2000" i="0" u="none" strike="noStrike" cap="none" dirty="0">
                <a:solidFill>
                  <a:schemeClr val="tx1"/>
                </a:solidFill>
                <a:latin typeface="Calibri"/>
                <a:ea typeface="Calibri"/>
                <a:cs typeface="Calibri"/>
                <a:sym typeface="Calibri"/>
              </a:rPr>
              <a:t>Para mantener un lazo como lo hemos hecho hasta ahora, es importante que ante cualquier inquietud tomen contacto con nosotras. Estaremos felices de ayudar y colaborar dentro de lo que esté a nuestro alcance.</a:t>
            </a:r>
            <a:endParaRPr dirty="0">
              <a:solidFill>
                <a:schemeClr val="tx1"/>
              </a:solidFill>
              <a:latin typeface="Calibri"/>
              <a:ea typeface="Calibri"/>
              <a:cs typeface="Calibri"/>
              <a:sym typeface="Calibri"/>
            </a:endParaRPr>
          </a:p>
        </p:txBody>
      </p:sp>
      <p:sp>
        <p:nvSpPr>
          <p:cNvPr id="86" name="Google Shape;86;p2"/>
          <p:cNvSpPr txBox="1"/>
          <p:nvPr/>
        </p:nvSpPr>
        <p:spPr>
          <a:xfrm>
            <a:off x="5497460" y="5381125"/>
            <a:ext cx="419431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2400" b="1" i="0" u="none" strike="noStrike" cap="none" dirty="0">
                <a:solidFill>
                  <a:schemeClr val="accent1">
                    <a:lumMod val="75000"/>
                  </a:schemeClr>
                </a:solidFill>
                <a:latin typeface="Amatic SC"/>
                <a:ea typeface="Amatic SC"/>
                <a:cs typeface="Amatic SC"/>
                <a:sym typeface="Amatic SC"/>
              </a:rPr>
              <a:t>Con cariño, </a:t>
            </a:r>
            <a:endParaRPr sz="2400" b="1" dirty="0">
              <a:solidFill>
                <a:schemeClr val="accent1">
                  <a:lumMod val="75000"/>
                </a:schemeClr>
              </a:solidFill>
              <a:latin typeface="Amatic SC"/>
              <a:ea typeface="Amatic SC"/>
              <a:cs typeface="Amatic SC"/>
              <a:sym typeface="Amatic SC"/>
            </a:endParaRPr>
          </a:p>
          <a:p>
            <a:pPr marL="0" marR="0" lvl="0" indent="0" algn="l" rtl="0">
              <a:spcBef>
                <a:spcPts val="0"/>
              </a:spcBef>
              <a:spcAft>
                <a:spcPts val="0"/>
              </a:spcAft>
              <a:buNone/>
            </a:pPr>
            <a:r>
              <a:rPr lang="es-CL" sz="2400" b="1" dirty="0">
                <a:solidFill>
                  <a:schemeClr val="accent1">
                    <a:lumMod val="75000"/>
                  </a:schemeClr>
                </a:solidFill>
                <a:latin typeface="Amatic SC"/>
                <a:ea typeface="Amatic SC"/>
                <a:cs typeface="Amatic SC"/>
                <a:sym typeface="Amatic SC"/>
              </a:rPr>
              <a:t>Equipo de  Pre básica.</a:t>
            </a:r>
            <a:endParaRPr sz="2400" b="1" dirty="0">
              <a:solidFill>
                <a:schemeClr val="accent1">
                  <a:lumMod val="75000"/>
                </a:schemeClr>
              </a:solidFill>
              <a:latin typeface="Amatic SC"/>
              <a:ea typeface="Amatic SC"/>
              <a:cs typeface="Amatic SC"/>
              <a:sym typeface="Amatic SC"/>
            </a:endParaRPr>
          </a:p>
        </p:txBody>
      </p:sp>
      <p:pic>
        <p:nvPicPr>
          <p:cNvPr id="83" name="Google Shape;83;p2" descr="Dibujos de maestra con alumnos - Imagui"/>
          <p:cNvPicPr preferRelativeResize="0"/>
          <p:nvPr/>
        </p:nvPicPr>
        <p:blipFill rotWithShape="1">
          <a:blip r:embed="rId3">
            <a:alphaModFix/>
          </a:blip>
          <a:srcRect/>
          <a:stretch/>
        </p:blipFill>
        <p:spPr>
          <a:xfrm>
            <a:off x="7594617" y="4995395"/>
            <a:ext cx="1431845" cy="15197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91" name="Google Shape;91;p3"/>
          <p:cNvGraphicFramePr/>
          <p:nvPr>
            <p:extLst>
              <p:ext uri="{D42A27DB-BD31-4B8C-83A1-F6EECF244321}">
                <p14:modId xmlns:p14="http://schemas.microsoft.com/office/powerpoint/2010/main" val="2744813109"/>
              </p:ext>
            </p:extLst>
          </p:nvPr>
        </p:nvGraphicFramePr>
        <p:xfrm>
          <a:off x="101220" y="789657"/>
          <a:ext cx="5281739" cy="5965219"/>
        </p:xfrm>
        <a:graphic>
          <a:graphicData uri="http://schemas.openxmlformats.org/drawingml/2006/table">
            <a:tbl>
              <a:tblPr firstRow="1" bandRow="1">
                <a:tableStyleId>{775DCB02-9BB8-47FD-8907-85C794F793BA}</a:tableStyleId>
              </a:tblPr>
              <a:tblGrid>
                <a:gridCol w="999784">
                  <a:extLst>
                    <a:ext uri="{9D8B030D-6E8A-4147-A177-3AD203B41FA5}">
                      <a16:colId xmlns:a16="http://schemas.microsoft.com/office/drawing/2014/main" val="20000"/>
                    </a:ext>
                  </a:extLst>
                </a:gridCol>
                <a:gridCol w="4281955">
                  <a:extLst>
                    <a:ext uri="{9D8B030D-6E8A-4147-A177-3AD203B41FA5}">
                      <a16:colId xmlns:a16="http://schemas.microsoft.com/office/drawing/2014/main" val="20001"/>
                    </a:ext>
                  </a:extLst>
                </a:gridCol>
              </a:tblGrid>
              <a:tr h="417719">
                <a:tc>
                  <a:txBody>
                    <a:bodyPr/>
                    <a:lstStyle/>
                    <a:p>
                      <a:pPr marL="0" marR="0" lvl="0" indent="0" algn="ctr" rtl="0">
                        <a:spcBef>
                          <a:spcPts val="0"/>
                        </a:spcBef>
                        <a:spcAft>
                          <a:spcPts val="0"/>
                        </a:spcAft>
                        <a:buNone/>
                      </a:pPr>
                      <a:r>
                        <a:rPr lang="es-CL" sz="1300" u="none" strike="noStrike" cap="none"/>
                        <a:t>HORARIO</a:t>
                      </a:r>
                      <a:endParaRPr sz="1300" u="none" strike="noStrike" cap="none"/>
                    </a:p>
                  </a:txBody>
                  <a:tcPr marL="68575" marR="68575" marT="45725" marB="45725"/>
                </a:tc>
                <a:tc>
                  <a:txBody>
                    <a:bodyPr/>
                    <a:lstStyle/>
                    <a:p>
                      <a:pPr marL="0" marR="0" lvl="0" indent="0" algn="ctr" rtl="0">
                        <a:spcBef>
                          <a:spcPts val="0"/>
                        </a:spcBef>
                        <a:spcAft>
                          <a:spcPts val="0"/>
                        </a:spcAft>
                        <a:buNone/>
                      </a:pPr>
                      <a:r>
                        <a:rPr lang="es-CL" sz="1400" u="none" strike="noStrike" cap="none"/>
                        <a:t>ACTIVIDAD</a:t>
                      </a:r>
                      <a:endParaRPr sz="1400" u="none" strike="noStrike" cap="none"/>
                    </a:p>
                  </a:txBody>
                  <a:tcPr marL="68575" marR="68575" marT="45725" marB="45725"/>
                </a:tc>
                <a:extLst>
                  <a:ext uri="{0D108BD9-81ED-4DB2-BD59-A6C34878D82A}">
                    <a16:rowId xmlns:a16="http://schemas.microsoft.com/office/drawing/2014/main" val="10000"/>
                  </a:ext>
                </a:extLst>
              </a:tr>
              <a:tr h="296074">
                <a:tc>
                  <a:txBody>
                    <a:bodyPr/>
                    <a:lstStyle/>
                    <a:p>
                      <a:pPr marL="0" marR="0" lvl="0" indent="0" algn="ctr" rtl="0">
                        <a:spcBef>
                          <a:spcPts val="0"/>
                        </a:spcBef>
                        <a:spcAft>
                          <a:spcPts val="0"/>
                        </a:spcAft>
                        <a:buNone/>
                      </a:pPr>
                      <a:r>
                        <a:rPr lang="es-CL" sz="1400" u="none" strike="noStrike" cap="none"/>
                        <a:t>8:30</a:t>
                      </a:r>
                      <a:endParaRPr sz="1400" u="none" strike="noStrike" cap="none"/>
                    </a:p>
                  </a:txBody>
                  <a:tcPr marL="68575" marR="68575" marT="45725" marB="45725"/>
                </a:tc>
                <a:tc>
                  <a:txBody>
                    <a:bodyPr/>
                    <a:lstStyle/>
                    <a:p>
                      <a:pPr marL="0" marR="0" lvl="0" indent="0" algn="just" rtl="0">
                        <a:spcBef>
                          <a:spcPts val="0"/>
                        </a:spcBef>
                        <a:spcAft>
                          <a:spcPts val="0"/>
                        </a:spcAft>
                        <a:buNone/>
                      </a:pPr>
                      <a:r>
                        <a:rPr lang="es-CL" sz="1400" u="none" strike="noStrike" cap="none"/>
                        <a:t>Levantarse – Asearse y tomar desayuno.</a:t>
                      </a:r>
                      <a:endParaRPr sz="1400" u="none" strike="noStrike" cap="none">
                        <a:latin typeface="Arial"/>
                        <a:ea typeface="Arial"/>
                        <a:cs typeface="Arial"/>
                        <a:sym typeface="Arial"/>
                      </a:endParaRPr>
                    </a:p>
                  </a:txBody>
                  <a:tcPr marL="68575" marR="68575" marT="45725" marB="45725"/>
                </a:tc>
                <a:extLst>
                  <a:ext uri="{0D108BD9-81ED-4DB2-BD59-A6C34878D82A}">
                    <a16:rowId xmlns:a16="http://schemas.microsoft.com/office/drawing/2014/main" val="10001"/>
                  </a:ext>
                </a:extLst>
              </a:tr>
              <a:tr h="503319">
                <a:tc>
                  <a:txBody>
                    <a:bodyPr/>
                    <a:lstStyle/>
                    <a:p>
                      <a:pPr marL="0" marR="0" lvl="0" indent="0" algn="ctr" rtl="0">
                        <a:spcBef>
                          <a:spcPts val="0"/>
                        </a:spcBef>
                        <a:spcAft>
                          <a:spcPts val="0"/>
                        </a:spcAft>
                        <a:buNone/>
                      </a:pPr>
                      <a:r>
                        <a:rPr lang="es-CL" sz="1400" u="none" strike="noStrike" cap="none"/>
                        <a:t>9:30</a:t>
                      </a:r>
                      <a:endParaRPr sz="1400" u="none" strike="noStrike" cap="none"/>
                    </a:p>
                  </a:txBody>
                  <a:tcPr marL="68575" marR="68575" marT="45725" marB="45725"/>
                </a:tc>
                <a:tc>
                  <a:txBody>
                    <a:bodyPr/>
                    <a:lstStyle/>
                    <a:p>
                      <a:pPr marL="0" marR="0" lvl="0" indent="0" algn="just" rtl="0">
                        <a:spcBef>
                          <a:spcPts val="0"/>
                        </a:spcBef>
                        <a:spcAft>
                          <a:spcPts val="0"/>
                        </a:spcAft>
                        <a:buNone/>
                      </a:pPr>
                      <a:r>
                        <a:rPr lang="es-CL" sz="1400" u="none" strike="noStrike" cap="none"/>
                        <a:t>Ordenar dormitorio/ Juego libre /contacto con naturaleza</a:t>
                      </a:r>
                      <a:endParaRPr sz="1400" u="none" strike="noStrike" cap="none">
                        <a:latin typeface="Arial"/>
                        <a:ea typeface="Arial"/>
                        <a:cs typeface="Arial"/>
                        <a:sym typeface="Arial"/>
                      </a:endParaRPr>
                    </a:p>
                  </a:txBody>
                  <a:tcPr marL="68575" marR="68575" marT="45725" marB="45725"/>
                </a:tc>
                <a:extLst>
                  <a:ext uri="{0D108BD9-81ED-4DB2-BD59-A6C34878D82A}">
                    <a16:rowId xmlns:a16="http://schemas.microsoft.com/office/drawing/2014/main" val="10002"/>
                  </a:ext>
                </a:extLst>
              </a:tr>
              <a:tr h="296074">
                <a:tc>
                  <a:txBody>
                    <a:bodyPr/>
                    <a:lstStyle/>
                    <a:p>
                      <a:pPr marL="0" marR="0" lvl="0" indent="0" algn="ctr" rtl="0">
                        <a:spcBef>
                          <a:spcPts val="0"/>
                        </a:spcBef>
                        <a:spcAft>
                          <a:spcPts val="0"/>
                        </a:spcAft>
                        <a:buNone/>
                      </a:pPr>
                      <a:r>
                        <a:rPr lang="es-CL" sz="1400" u="none" strike="noStrike" cap="none"/>
                        <a:t>10:30</a:t>
                      </a:r>
                      <a:endParaRPr sz="1400" u="none" strike="noStrike" cap="none"/>
                    </a:p>
                  </a:txBody>
                  <a:tcPr marL="68575" marR="68575" marT="45725" marB="45725"/>
                </a:tc>
                <a:tc>
                  <a:txBody>
                    <a:bodyPr/>
                    <a:lstStyle/>
                    <a:p>
                      <a:pPr marL="0" marR="0" lvl="0" indent="0" algn="just" rtl="0">
                        <a:spcBef>
                          <a:spcPts val="0"/>
                        </a:spcBef>
                        <a:spcAft>
                          <a:spcPts val="0"/>
                        </a:spcAft>
                        <a:buNone/>
                      </a:pPr>
                      <a:r>
                        <a:rPr lang="es-CL" sz="1400" u="none" strike="noStrike" cap="none" dirty="0"/>
                        <a:t>Colación</a:t>
                      </a:r>
                      <a:endParaRPr dirty="0"/>
                    </a:p>
                  </a:txBody>
                  <a:tcPr marL="68575" marR="68575" marT="45725" marB="45725"/>
                </a:tc>
                <a:extLst>
                  <a:ext uri="{0D108BD9-81ED-4DB2-BD59-A6C34878D82A}">
                    <a16:rowId xmlns:a16="http://schemas.microsoft.com/office/drawing/2014/main" val="10003"/>
                  </a:ext>
                </a:extLst>
              </a:tr>
              <a:tr h="296074">
                <a:tc>
                  <a:txBody>
                    <a:bodyPr/>
                    <a:lstStyle/>
                    <a:p>
                      <a:pPr marL="0" marR="0" lvl="0" indent="0" algn="ctr" rtl="0">
                        <a:spcBef>
                          <a:spcPts val="0"/>
                        </a:spcBef>
                        <a:spcAft>
                          <a:spcPts val="0"/>
                        </a:spcAft>
                        <a:buNone/>
                      </a:pPr>
                      <a:r>
                        <a:rPr lang="es-CL" sz="1400" u="none" strike="noStrike" cap="none"/>
                        <a:t>11:30</a:t>
                      </a:r>
                      <a:endParaRPr sz="1400" u="none" strike="noStrike" cap="none"/>
                    </a:p>
                  </a:txBody>
                  <a:tcPr marL="68575" marR="68575" marT="45725" marB="45725"/>
                </a:tc>
                <a:tc>
                  <a:txBody>
                    <a:bodyPr/>
                    <a:lstStyle/>
                    <a:p>
                      <a:pPr marL="0" marR="0" lvl="0" indent="0" algn="just" rtl="0">
                        <a:spcBef>
                          <a:spcPts val="0"/>
                        </a:spcBef>
                        <a:spcAft>
                          <a:spcPts val="0"/>
                        </a:spcAft>
                        <a:buNone/>
                      </a:pPr>
                      <a:r>
                        <a:rPr lang="es-CL" sz="1400" u="none" strike="noStrike" cap="none"/>
                        <a:t>Cantar canciones y realizar coreografías. </a:t>
                      </a:r>
                      <a:endParaRPr sz="1400" u="none" strike="noStrike" cap="none"/>
                    </a:p>
                  </a:txBody>
                  <a:tcPr marL="68575" marR="68575" marT="45725" marB="45725"/>
                </a:tc>
                <a:extLst>
                  <a:ext uri="{0D108BD9-81ED-4DB2-BD59-A6C34878D82A}">
                    <a16:rowId xmlns:a16="http://schemas.microsoft.com/office/drawing/2014/main" val="10004"/>
                  </a:ext>
                </a:extLst>
              </a:tr>
              <a:tr h="503319">
                <a:tc>
                  <a:txBody>
                    <a:bodyPr/>
                    <a:lstStyle/>
                    <a:p>
                      <a:pPr marL="0" marR="0" lvl="0" indent="0" algn="ctr" rtl="0">
                        <a:spcBef>
                          <a:spcPts val="0"/>
                        </a:spcBef>
                        <a:spcAft>
                          <a:spcPts val="0"/>
                        </a:spcAft>
                        <a:buNone/>
                      </a:pPr>
                      <a:r>
                        <a:rPr lang="es-CL" sz="1400" u="none" strike="noStrike" cap="none"/>
                        <a:t>12:30</a:t>
                      </a:r>
                      <a:endParaRPr sz="1400" u="none" strike="noStrike" cap="none"/>
                    </a:p>
                  </a:txBody>
                  <a:tcPr marL="68575" marR="68575" marT="45725" marB="45725"/>
                </a:tc>
                <a:tc>
                  <a:txBody>
                    <a:bodyPr/>
                    <a:lstStyle/>
                    <a:p>
                      <a:pPr marL="0" marR="0" lvl="0" indent="0" algn="l" rtl="0">
                        <a:spcBef>
                          <a:spcPts val="0"/>
                        </a:spcBef>
                        <a:spcAft>
                          <a:spcPts val="0"/>
                        </a:spcAft>
                        <a:buNone/>
                      </a:pPr>
                      <a:r>
                        <a:rPr lang="es-CL" sz="1400" u="none" strike="noStrike" cap="none"/>
                        <a:t>Almorzar (ayudar a poner mesa/ayudar a levantar mesa)</a:t>
                      </a:r>
                      <a:endParaRPr sz="1400"/>
                    </a:p>
                  </a:txBody>
                  <a:tcPr marL="68575" marR="68575" marT="45725" marB="45725"/>
                </a:tc>
                <a:extLst>
                  <a:ext uri="{0D108BD9-81ED-4DB2-BD59-A6C34878D82A}">
                    <a16:rowId xmlns:a16="http://schemas.microsoft.com/office/drawing/2014/main" val="10005"/>
                  </a:ext>
                </a:extLst>
              </a:tr>
              <a:tr h="296074">
                <a:tc>
                  <a:txBody>
                    <a:bodyPr/>
                    <a:lstStyle/>
                    <a:p>
                      <a:pPr marL="0" marR="0" lvl="0" indent="0" algn="ctr" rtl="0">
                        <a:spcBef>
                          <a:spcPts val="0"/>
                        </a:spcBef>
                        <a:spcAft>
                          <a:spcPts val="0"/>
                        </a:spcAft>
                        <a:buNone/>
                      </a:pPr>
                      <a:r>
                        <a:rPr lang="es-CL" sz="1400"/>
                        <a:t>13:30</a:t>
                      </a:r>
                      <a:endParaRPr sz="1400"/>
                    </a:p>
                  </a:txBody>
                  <a:tcPr marL="68575" marR="68575" marT="45725" marB="45725"/>
                </a:tc>
                <a:tc>
                  <a:txBody>
                    <a:bodyPr/>
                    <a:lstStyle/>
                    <a:p>
                      <a:pPr marL="0" marR="0" lvl="0" indent="0" algn="l" rtl="0">
                        <a:spcBef>
                          <a:spcPts val="0"/>
                        </a:spcBef>
                        <a:spcAft>
                          <a:spcPts val="0"/>
                        </a:spcAft>
                        <a:buNone/>
                      </a:pPr>
                      <a:r>
                        <a:rPr lang="es-CL" sz="1400"/>
                        <a:t>Descanso</a:t>
                      </a:r>
                      <a:endParaRPr sz="1400"/>
                    </a:p>
                  </a:txBody>
                  <a:tcPr marL="68575" marR="68575" marT="45725" marB="45725"/>
                </a:tc>
                <a:extLst>
                  <a:ext uri="{0D108BD9-81ED-4DB2-BD59-A6C34878D82A}">
                    <a16:rowId xmlns:a16="http://schemas.microsoft.com/office/drawing/2014/main" val="10006"/>
                  </a:ext>
                </a:extLst>
              </a:tr>
              <a:tr h="296074">
                <a:tc>
                  <a:txBody>
                    <a:bodyPr/>
                    <a:lstStyle/>
                    <a:p>
                      <a:pPr marL="0" marR="0" lvl="0" indent="0" algn="ctr" rtl="0">
                        <a:spcBef>
                          <a:spcPts val="0"/>
                        </a:spcBef>
                        <a:spcAft>
                          <a:spcPts val="0"/>
                        </a:spcAft>
                        <a:buNone/>
                      </a:pPr>
                      <a:r>
                        <a:rPr lang="es-CL" sz="1400"/>
                        <a:t>14:30</a:t>
                      </a:r>
                      <a:endParaRPr sz="1400"/>
                    </a:p>
                  </a:txBody>
                  <a:tcPr marL="68575" marR="68575" marT="45725" marB="45725"/>
                </a:tc>
                <a:tc>
                  <a:txBody>
                    <a:bodyPr/>
                    <a:lstStyle/>
                    <a:p>
                      <a:pPr marL="0" marR="0" lvl="0" indent="0" algn="l" rtl="0">
                        <a:spcBef>
                          <a:spcPts val="0"/>
                        </a:spcBef>
                        <a:spcAft>
                          <a:spcPts val="0"/>
                        </a:spcAft>
                        <a:buNone/>
                      </a:pPr>
                      <a:r>
                        <a:rPr lang="es-CL" sz="1400"/>
                        <a:t>Actividad física /Juego libre</a:t>
                      </a:r>
                      <a:endParaRPr sz="1400"/>
                    </a:p>
                  </a:txBody>
                  <a:tcPr marL="68575" marR="68575" marT="45725" marB="45725"/>
                </a:tc>
                <a:extLst>
                  <a:ext uri="{0D108BD9-81ED-4DB2-BD59-A6C34878D82A}">
                    <a16:rowId xmlns:a16="http://schemas.microsoft.com/office/drawing/2014/main" val="10007"/>
                  </a:ext>
                </a:extLst>
              </a:tr>
              <a:tr h="296074">
                <a:tc>
                  <a:txBody>
                    <a:bodyPr/>
                    <a:lstStyle/>
                    <a:p>
                      <a:pPr marL="0" marR="0" lvl="0" indent="0" algn="ctr" rtl="0">
                        <a:spcBef>
                          <a:spcPts val="0"/>
                        </a:spcBef>
                        <a:spcAft>
                          <a:spcPts val="0"/>
                        </a:spcAft>
                        <a:buNone/>
                      </a:pPr>
                      <a:r>
                        <a:rPr lang="es-CL" sz="1400"/>
                        <a:t>15:30</a:t>
                      </a:r>
                      <a:endParaRPr sz="1400"/>
                    </a:p>
                  </a:txBody>
                  <a:tcPr marL="68575" marR="68575" marT="45725" marB="45725"/>
                </a:tc>
                <a:tc>
                  <a:txBody>
                    <a:bodyPr/>
                    <a:lstStyle/>
                    <a:p>
                      <a:pPr marL="0" marR="0" lvl="0" indent="0" algn="l" rtl="0">
                        <a:spcBef>
                          <a:spcPts val="0"/>
                        </a:spcBef>
                        <a:spcAft>
                          <a:spcPts val="0"/>
                        </a:spcAft>
                        <a:buNone/>
                      </a:pPr>
                      <a:r>
                        <a:rPr lang="es-CL" sz="1400"/>
                        <a:t>Actividad sugerida del colegio</a:t>
                      </a:r>
                      <a:endParaRPr sz="1400"/>
                    </a:p>
                  </a:txBody>
                  <a:tcPr marL="68575" marR="68575" marT="45725" marB="45725"/>
                </a:tc>
                <a:extLst>
                  <a:ext uri="{0D108BD9-81ED-4DB2-BD59-A6C34878D82A}">
                    <a16:rowId xmlns:a16="http://schemas.microsoft.com/office/drawing/2014/main" val="10008"/>
                  </a:ext>
                </a:extLst>
              </a:tr>
              <a:tr h="296074">
                <a:tc>
                  <a:txBody>
                    <a:bodyPr/>
                    <a:lstStyle/>
                    <a:p>
                      <a:pPr marL="0" marR="0" lvl="0" indent="0" algn="ctr" rtl="0">
                        <a:spcBef>
                          <a:spcPts val="0"/>
                        </a:spcBef>
                        <a:spcAft>
                          <a:spcPts val="0"/>
                        </a:spcAft>
                        <a:buNone/>
                      </a:pPr>
                      <a:r>
                        <a:rPr lang="es-CL" sz="1400"/>
                        <a:t>16:30</a:t>
                      </a:r>
                      <a:endParaRPr sz="1400"/>
                    </a:p>
                  </a:txBody>
                  <a:tcPr marL="68575" marR="68575" marT="45725" marB="45725"/>
                </a:tc>
                <a:tc>
                  <a:txBody>
                    <a:bodyPr/>
                    <a:lstStyle/>
                    <a:p>
                      <a:pPr marL="0" marR="0" lvl="0" indent="0" algn="l" rtl="0">
                        <a:spcBef>
                          <a:spcPts val="0"/>
                        </a:spcBef>
                        <a:spcAft>
                          <a:spcPts val="0"/>
                        </a:spcAft>
                        <a:buNone/>
                      </a:pPr>
                      <a:r>
                        <a:rPr lang="es-CL" sz="1400"/>
                        <a:t>Colación</a:t>
                      </a:r>
                      <a:endParaRPr sz="1400"/>
                    </a:p>
                  </a:txBody>
                  <a:tcPr marL="68575" marR="68575" marT="45725" marB="45725"/>
                </a:tc>
                <a:extLst>
                  <a:ext uri="{0D108BD9-81ED-4DB2-BD59-A6C34878D82A}">
                    <a16:rowId xmlns:a16="http://schemas.microsoft.com/office/drawing/2014/main" val="10009"/>
                  </a:ext>
                </a:extLst>
              </a:tr>
              <a:tr h="296074">
                <a:tc>
                  <a:txBody>
                    <a:bodyPr/>
                    <a:lstStyle/>
                    <a:p>
                      <a:pPr marL="0" marR="0" lvl="0" indent="0" algn="ctr" rtl="0">
                        <a:spcBef>
                          <a:spcPts val="0"/>
                        </a:spcBef>
                        <a:spcAft>
                          <a:spcPts val="0"/>
                        </a:spcAft>
                        <a:buNone/>
                      </a:pPr>
                      <a:r>
                        <a:rPr lang="es-CL" sz="1400"/>
                        <a:t>17:30</a:t>
                      </a:r>
                      <a:endParaRPr sz="1400"/>
                    </a:p>
                  </a:txBody>
                  <a:tcPr marL="68575" marR="68575" marT="45725" marB="45725"/>
                </a:tc>
                <a:tc>
                  <a:txBody>
                    <a:bodyPr/>
                    <a:lstStyle/>
                    <a:p>
                      <a:pPr marL="0" marR="0" lvl="0" indent="0" algn="l" rtl="0">
                        <a:spcBef>
                          <a:spcPts val="0"/>
                        </a:spcBef>
                        <a:spcAft>
                          <a:spcPts val="0"/>
                        </a:spcAft>
                        <a:buNone/>
                      </a:pPr>
                      <a:r>
                        <a:rPr lang="es-CL" sz="1400"/>
                        <a:t>Juego libre</a:t>
                      </a:r>
                      <a:endParaRPr sz="1400"/>
                    </a:p>
                  </a:txBody>
                  <a:tcPr marL="68575" marR="68575" marT="45725" marB="45725"/>
                </a:tc>
                <a:extLst>
                  <a:ext uri="{0D108BD9-81ED-4DB2-BD59-A6C34878D82A}">
                    <a16:rowId xmlns:a16="http://schemas.microsoft.com/office/drawing/2014/main" val="10010"/>
                  </a:ext>
                </a:extLst>
              </a:tr>
              <a:tr h="296074">
                <a:tc>
                  <a:txBody>
                    <a:bodyPr/>
                    <a:lstStyle/>
                    <a:p>
                      <a:pPr marL="0" marR="0" lvl="0" indent="0" algn="ctr" rtl="0">
                        <a:spcBef>
                          <a:spcPts val="0"/>
                        </a:spcBef>
                        <a:spcAft>
                          <a:spcPts val="0"/>
                        </a:spcAft>
                        <a:buNone/>
                      </a:pPr>
                      <a:r>
                        <a:rPr lang="es-CL" sz="1400"/>
                        <a:t>18:30</a:t>
                      </a:r>
                      <a:endParaRPr sz="1400"/>
                    </a:p>
                  </a:txBody>
                  <a:tcPr marL="68575" marR="68575" marT="45725" marB="45725"/>
                </a:tc>
                <a:tc>
                  <a:txBody>
                    <a:bodyPr/>
                    <a:lstStyle/>
                    <a:p>
                      <a:pPr marL="0" marR="0" lvl="0" indent="0" algn="l" rtl="0">
                        <a:spcBef>
                          <a:spcPts val="0"/>
                        </a:spcBef>
                        <a:spcAft>
                          <a:spcPts val="0"/>
                        </a:spcAft>
                        <a:buNone/>
                      </a:pPr>
                      <a:r>
                        <a:rPr lang="es-CL" sz="1400"/>
                        <a:t>Ayudar en el orden de la casa</a:t>
                      </a:r>
                      <a:endParaRPr sz="1400"/>
                    </a:p>
                  </a:txBody>
                  <a:tcPr marL="68575" marR="68575" marT="45725" marB="45725"/>
                </a:tc>
                <a:extLst>
                  <a:ext uri="{0D108BD9-81ED-4DB2-BD59-A6C34878D82A}">
                    <a16:rowId xmlns:a16="http://schemas.microsoft.com/office/drawing/2014/main" val="10011"/>
                  </a:ext>
                </a:extLst>
              </a:tr>
              <a:tr h="710564">
                <a:tc>
                  <a:txBody>
                    <a:bodyPr/>
                    <a:lstStyle/>
                    <a:p>
                      <a:pPr marL="0" marR="0" lvl="0" indent="0" algn="ctr" rtl="0">
                        <a:spcBef>
                          <a:spcPts val="0"/>
                        </a:spcBef>
                        <a:spcAft>
                          <a:spcPts val="0"/>
                        </a:spcAft>
                        <a:buNone/>
                      </a:pPr>
                      <a:r>
                        <a:rPr lang="es-CL" sz="1400"/>
                        <a:t>19:30</a:t>
                      </a:r>
                      <a:endParaRPr sz="1400"/>
                    </a:p>
                  </a:txBody>
                  <a:tcPr marL="68575" marR="68575" marT="45725" marB="45725"/>
                </a:tc>
                <a:tc>
                  <a:txBody>
                    <a:bodyPr/>
                    <a:lstStyle/>
                    <a:p>
                      <a:pPr marL="0" marR="0" lvl="0" indent="0" algn="just" rtl="0">
                        <a:spcBef>
                          <a:spcPts val="0"/>
                        </a:spcBef>
                        <a:spcAft>
                          <a:spcPts val="0"/>
                        </a:spcAft>
                        <a:buNone/>
                      </a:pPr>
                      <a:r>
                        <a:rPr lang="es-CL" sz="1400"/>
                        <a:t>Once – Ayudar a poner la mesa, compartir anécdota/historia familiar, ayudar a  ordenar el comedor</a:t>
                      </a:r>
                      <a:endParaRPr sz="1400">
                        <a:latin typeface="Arial"/>
                        <a:ea typeface="Arial"/>
                        <a:cs typeface="Arial"/>
                        <a:sym typeface="Arial"/>
                      </a:endParaRPr>
                    </a:p>
                  </a:txBody>
                  <a:tcPr marL="68575" marR="68575" marT="45725" marB="45725"/>
                </a:tc>
                <a:extLst>
                  <a:ext uri="{0D108BD9-81ED-4DB2-BD59-A6C34878D82A}">
                    <a16:rowId xmlns:a16="http://schemas.microsoft.com/office/drawing/2014/main" val="10012"/>
                  </a:ext>
                </a:extLst>
              </a:tr>
              <a:tr h="710564">
                <a:tc>
                  <a:txBody>
                    <a:bodyPr/>
                    <a:lstStyle/>
                    <a:p>
                      <a:pPr marL="0" marR="0" lvl="0" indent="0" algn="ctr" rtl="0">
                        <a:spcBef>
                          <a:spcPts val="0"/>
                        </a:spcBef>
                        <a:spcAft>
                          <a:spcPts val="0"/>
                        </a:spcAft>
                        <a:buNone/>
                      </a:pPr>
                      <a:r>
                        <a:rPr lang="es-CL" sz="1400"/>
                        <a:t>20:30</a:t>
                      </a:r>
                      <a:endParaRPr sz="1400"/>
                    </a:p>
                  </a:txBody>
                  <a:tcPr marL="68575" marR="68575" marT="45725" marB="45725"/>
                </a:tc>
                <a:tc>
                  <a:txBody>
                    <a:bodyPr/>
                    <a:lstStyle/>
                    <a:p>
                      <a:pPr marL="0" marR="0" lvl="0" indent="0" algn="l" rtl="0">
                        <a:spcBef>
                          <a:spcPts val="0"/>
                        </a:spcBef>
                        <a:spcAft>
                          <a:spcPts val="0"/>
                        </a:spcAft>
                        <a:buNone/>
                      </a:pPr>
                      <a:r>
                        <a:rPr lang="es-CL" sz="1400" dirty="0"/>
                        <a:t>Prepararse para dormir (Asearse, ponerse pijama)/ Lectura de cuento/Repaso del día ¿qué hiciste hoy? ¿cómo te sentiste?</a:t>
                      </a:r>
                      <a:endParaRPr sz="1400" dirty="0"/>
                    </a:p>
                  </a:txBody>
                  <a:tcPr marL="68575" marR="68575" marT="45725" marB="45725"/>
                </a:tc>
                <a:extLst>
                  <a:ext uri="{0D108BD9-81ED-4DB2-BD59-A6C34878D82A}">
                    <a16:rowId xmlns:a16="http://schemas.microsoft.com/office/drawing/2014/main" val="10013"/>
                  </a:ext>
                </a:extLst>
              </a:tr>
              <a:tr h="296074">
                <a:tc>
                  <a:txBody>
                    <a:bodyPr/>
                    <a:lstStyle/>
                    <a:p>
                      <a:pPr marL="0" marR="0" lvl="0" indent="0" algn="ctr" rtl="0">
                        <a:spcBef>
                          <a:spcPts val="0"/>
                        </a:spcBef>
                        <a:spcAft>
                          <a:spcPts val="0"/>
                        </a:spcAft>
                        <a:buNone/>
                      </a:pPr>
                      <a:r>
                        <a:rPr lang="es-CL" sz="1400"/>
                        <a:t>21:30</a:t>
                      </a:r>
                      <a:endParaRPr sz="1400"/>
                    </a:p>
                  </a:txBody>
                  <a:tcPr marL="68575" marR="68575" marT="45725" marB="45725"/>
                </a:tc>
                <a:tc>
                  <a:txBody>
                    <a:bodyPr/>
                    <a:lstStyle/>
                    <a:p>
                      <a:pPr marL="0" marR="0" lvl="0" indent="0" algn="l" rtl="0">
                        <a:spcBef>
                          <a:spcPts val="0"/>
                        </a:spcBef>
                        <a:spcAft>
                          <a:spcPts val="0"/>
                        </a:spcAft>
                        <a:buNone/>
                      </a:pPr>
                      <a:r>
                        <a:rPr lang="es-CL" sz="1400" dirty="0"/>
                        <a:t>Dormir</a:t>
                      </a:r>
                      <a:endParaRPr sz="1400" dirty="0"/>
                    </a:p>
                  </a:txBody>
                  <a:tcPr marL="68575" marR="68575" marT="45725" marB="45725"/>
                </a:tc>
                <a:extLst>
                  <a:ext uri="{0D108BD9-81ED-4DB2-BD59-A6C34878D82A}">
                    <a16:rowId xmlns:a16="http://schemas.microsoft.com/office/drawing/2014/main" val="10014"/>
                  </a:ext>
                </a:extLst>
              </a:tr>
            </a:tbl>
          </a:graphicData>
        </a:graphic>
      </p:graphicFrame>
      <p:sp>
        <p:nvSpPr>
          <p:cNvPr id="92" name="Google Shape;92;p3"/>
          <p:cNvSpPr txBox="1"/>
          <p:nvPr/>
        </p:nvSpPr>
        <p:spPr>
          <a:xfrm>
            <a:off x="175343" y="262120"/>
            <a:ext cx="59535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dirty="0">
                <a:solidFill>
                  <a:schemeClr val="dk1"/>
                </a:solidFill>
                <a:latin typeface="Arial"/>
                <a:ea typeface="Arial"/>
                <a:cs typeface="Arial"/>
                <a:sym typeface="Arial"/>
              </a:rPr>
              <a:t>CREA TU RUTINA DIARIA  - EJEMPLO</a:t>
            </a:r>
            <a:endParaRPr b="1" dirty="0"/>
          </a:p>
        </p:txBody>
      </p:sp>
      <p:pic>
        <p:nvPicPr>
          <p:cNvPr id="93" name="Google Shape;93;p3"/>
          <p:cNvPicPr preferRelativeResize="0"/>
          <p:nvPr/>
        </p:nvPicPr>
        <p:blipFill rotWithShape="1">
          <a:blip r:embed="rId3">
            <a:alphaModFix/>
          </a:blip>
          <a:srcRect/>
          <a:stretch/>
        </p:blipFill>
        <p:spPr>
          <a:xfrm>
            <a:off x="6581763" y="932655"/>
            <a:ext cx="1661478" cy="1735321"/>
          </a:xfrm>
          <a:prstGeom prst="rect">
            <a:avLst/>
          </a:prstGeom>
          <a:noFill/>
          <a:ln>
            <a:noFill/>
          </a:ln>
        </p:spPr>
      </p:pic>
      <p:sp>
        <p:nvSpPr>
          <p:cNvPr id="94" name="Google Shape;94;p3"/>
          <p:cNvSpPr txBox="1"/>
          <p:nvPr/>
        </p:nvSpPr>
        <p:spPr>
          <a:xfrm>
            <a:off x="5917532" y="2947802"/>
            <a:ext cx="2989941" cy="2492990"/>
          </a:xfrm>
          <a:prstGeom prst="rect">
            <a:avLst/>
          </a:prstGeom>
          <a:noFill/>
          <a:ln w="38100" cap="flat" cmpd="sng">
            <a:solidFill>
              <a:srgbClr val="800080"/>
            </a:solidFill>
            <a:prstDash val="dashDot"/>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CL" sz="2400" b="1" dirty="0">
                <a:solidFill>
                  <a:schemeClr val="dk1"/>
                </a:solidFill>
                <a:latin typeface="Calibri"/>
                <a:ea typeface="Calibri"/>
                <a:cs typeface="Calibri"/>
                <a:sym typeface="Calibri"/>
              </a:rPr>
              <a:t>¡Te animamos a crear tu rutina diaria! </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es-CL" sz="1800" dirty="0">
                <a:solidFill>
                  <a:schemeClr val="dk1"/>
                </a:solidFill>
                <a:latin typeface="Calibri"/>
                <a:ea typeface="Calibri"/>
                <a:cs typeface="Calibri"/>
                <a:sym typeface="Calibri"/>
              </a:rPr>
              <a:t>Aquí dejamos un ejemplo de rutina diaria que también pueden usar y les servirá para organizar de mejor forma los días.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br>
              <a:rPr lang="es-CL" sz="3959" b="1" dirty="0"/>
            </a:br>
            <a:r>
              <a:rPr lang="es-CL" sz="3959" b="1" dirty="0">
                <a:latin typeface="Calibri"/>
                <a:ea typeface="Calibri"/>
                <a:cs typeface="Calibri"/>
                <a:sym typeface="Calibri"/>
              </a:rPr>
              <a:t>Saludo diario </a:t>
            </a:r>
            <a:r>
              <a:rPr lang="es-CL" sz="3959" dirty="0">
                <a:latin typeface="Calibri"/>
                <a:ea typeface="Calibri"/>
                <a:cs typeface="Calibri"/>
                <a:sym typeface="Calibri"/>
              </a:rPr>
              <a:t> </a:t>
            </a:r>
            <a:endParaRPr sz="3959" dirty="0">
              <a:latin typeface="Calibri"/>
              <a:ea typeface="Calibri"/>
              <a:cs typeface="Calibri"/>
              <a:sym typeface="Calibri"/>
            </a:endParaRPr>
          </a:p>
          <a:p>
            <a:pPr marL="0" lvl="0" indent="0" algn="ctr" rtl="0">
              <a:spcBef>
                <a:spcPts val="0"/>
              </a:spcBef>
              <a:spcAft>
                <a:spcPts val="0"/>
              </a:spcAft>
              <a:buClr>
                <a:schemeClr val="dk1"/>
              </a:buClr>
              <a:buSzPts val="3959"/>
              <a:buFont typeface="Calibri"/>
              <a:buNone/>
            </a:pPr>
            <a:r>
              <a:rPr lang="es-CL" sz="2400" i="1" dirty="0">
                <a:latin typeface="Calibri"/>
                <a:ea typeface="Calibri"/>
                <a:cs typeface="Calibri"/>
                <a:sym typeface="Calibri"/>
              </a:rPr>
              <a:t>Acompañado de mímicas (ver el video).</a:t>
            </a:r>
            <a:r>
              <a:rPr lang="es-CL" sz="3959" dirty="0">
                <a:latin typeface="Calibri"/>
                <a:ea typeface="Calibri"/>
                <a:cs typeface="Calibri"/>
                <a:sym typeface="Calibri"/>
              </a:rPr>
              <a:t>  </a:t>
            </a:r>
            <a:br>
              <a:rPr lang="es-CL" sz="3959" dirty="0">
                <a:latin typeface="Calibri"/>
                <a:ea typeface="Calibri"/>
                <a:cs typeface="Calibri"/>
                <a:sym typeface="Calibri"/>
              </a:rPr>
            </a:br>
            <a:endParaRPr sz="3959" dirty="0">
              <a:latin typeface="Calibri"/>
              <a:ea typeface="Calibri"/>
              <a:cs typeface="Calibri"/>
              <a:sym typeface="Calibri"/>
            </a:endParaRPr>
          </a:p>
        </p:txBody>
      </p:sp>
      <p:sp>
        <p:nvSpPr>
          <p:cNvPr id="100" name="Google Shape;100;p4"/>
          <p:cNvSpPr txBox="1">
            <a:spLocks noGrp="1"/>
          </p:cNvSpPr>
          <p:nvPr>
            <p:ph type="body" idx="1"/>
          </p:nvPr>
        </p:nvSpPr>
        <p:spPr>
          <a:xfrm>
            <a:off x="1077497" y="1417638"/>
            <a:ext cx="7217606" cy="4361419"/>
          </a:xfrm>
          <a:prstGeom prst="rect">
            <a:avLst/>
          </a:prstGeom>
          <a:solidFill>
            <a:schemeClr val="accent4">
              <a:lumMod val="40000"/>
              <a:lumOff val="60000"/>
            </a:schemeClr>
          </a:solidFill>
          <a:ln>
            <a:solidFill>
              <a:schemeClr val="accent4">
                <a:lumMod val="40000"/>
                <a:lumOff val="60000"/>
              </a:schemeClr>
            </a:solid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720"/>
              <a:buNone/>
            </a:pPr>
            <a:endParaRPr sz="2720" dirty="0"/>
          </a:p>
          <a:p>
            <a:pPr marL="0" lvl="0" indent="0" algn="ctr" rtl="0">
              <a:lnSpc>
                <a:spcPct val="80000"/>
              </a:lnSpc>
              <a:spcBef>
                <a:spcPts val="544"/>
              </a:spcBef>
              <a:spcAft>
                <a:spcPts val="0"/>
              </a:spcAft>
              <a:buNone/>
            </a:pPr>
            <a:r>
              <a:rPr lang="es-CL" sz="3600" b="1" dirty="0">
                <a:solidFill>
                  <a:schemeClr val="tx1"/>
                </a:solidFill>
                <a:latin typeface="Calibri"/>
                <a:ea typeface="Calibri"/>
                <a:cs typeface="Calibri"/>
                <a:sym typeface="Calibri"/>
              </a:rPr>
              <a:t>Buenos días</a:t>
            </a:r>
            <a:r>
              <a:rPr lang="es-CL" sz="2720" b="1" dirty="0">
                <a:solidFill>
                  <a:schemeClr val="tx1"/>
                </a:solidFill>
                <a:latin typeface="Calibri"/>
                <a:ea typeface="Calibri"/>
                <a:cs typeface="Calibri"/>
                <a:sym typeface="Calibri"/>
              </a:rPr>
              <a:t> </a:t>
            </a:r>
          </a:p>
          <a:p>
            <a:pPr marL="0" lvl="0" indent="0" algn="ctr" rtl="0">
              <a:lnSpc>
                <a:spcPct val="80000"/>
              </a:lnSpc>
              <a:spcBef>
                <a:spcPts val="544"/>
              </a:spcBef>
              <a:spcAft>
                <a:spcPts val="0"/>
              </a:spcAft>
              <a:buNone/>
            </a:pPr>
            <a:endParaRPr sz="2720" b="1"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sz="2720" dirty="0">
                <a:solidFill>
                  <a:schemeClr val="tx1"/>
                </a:solidFill>
                <a:latin typeface="Calibri"/>
                <a:ea typeface="Calibri"/>
                <a:cs typeface="Calibri"/>
                <a:sym typeface="Calibri"/>
              </a:rPr>
              <a:t>“Buenos días sol</a:t>
            </a:r>
            <a:endParaRPr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dirty="0">
                <a:solidFill>
                  <a:schemeClr val="tx1"/>
                </a:solidFill>
                <a:latin typeface="Calibri"/>
                <a:ea typeface="Calibri"/>
                <a:cs typeface="Calibri"/>
                <a:sym typeface="Calibri"/>
              </a:rPr>
              <a:t> </a:t>
            </a:r>
            <a:r>
              <a:rPr lang="es-CL" sz="2720" dirty="0">
                <a:solidFill>
                  <a:schemeClr val="tx1"/>
                </a:solidFill>
                <a:latin typeface="Calibri"/>
                <a:ea typeface="Calibri"/>
                <a:cs typeface="Calibri"/>
                <a:sym typeface="Calibri"/>
              </a:rPr>
              <a:t>Buenos días luna</a:t>
            </a:r>
            <a:endParaRPr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sz="2720" dirty="0">
                <a:solidFill>
                  <a:schemeClr val="tx1"/>
                </a:solidFill>
                <a:latin typeface="Calibri"/>
                <a:ea typeface="Calibri"/>
                <a:cs typeface="Calibri"/>
                <a:sym typeface="Calibri"/>
              </a:rPr>
              <a:t> Buenos días tierra y piedras</a:t>
            </a:r>
            <a:endParaRPr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sz="2720" dirty="0">
                <a:solidFill>
                  <a:schemeClr val="tx1"/>
                </a:solidFill>
                <a:latin typeface="Calibri"/>
                <a:ea typeface="Calibri"/>
                <a:cs typeface="Calibri"/>
                <a:sym typeface="Calibri"/>
              </a:rPr>
              <a:t> Buenos días flores y animales</a:t>
            </a:r>
            <a:endParaRPr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sz="2720" dirty="0">
                <a:solidFill>
                  <a:schemeClr val="tx1"/>
                </a:solidFill>
                <a:latin typeface="Calibri"/>
                <a:ea typeface="Calibri"/>
                <a:cs typeface="Calibri"/>
                <a:sym typeface="Calibri"/>
              </a:rPr>
              <a:t> Buenos días árboles y pájaros</a:t>
            </a:r>
            <a:endParaRPr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r>
              <a:rPr lang="es-CL" sz="2720" dirty="0">
                <a:solidFill>
                  <a:schemeClr val="tx1"/>
                </a:solidFill>
                <a:latin typeface="Calibri"/>
                <a:ea typeface="Calibri"/>
                <a:cs typeface="Calibri"/>
                <a:sym typeface="Calibri"/>
              </a:rPr>
              <a:t> Buenos días a mí y buenos días a todos”</a:t>
            </a:r>
            <a:endParaRPr sz="2720" dirty="0">
              <a:solidFill>
                <a:schemeClr val="tx1"/>
              </a:solidFill>
              <a:latin typeface="Calibri"/>
              <a:ea typeface="Calibri"/>
              <a:cs typeface="Calibri"/>
              <a:sym typeface="Calibri"/>
            </a:endParaRPr>
          </a:p>
          <a:p>
            <a:pPr marL="342900" lvl="0" indent="0" algn="ctr" rtl="0">
              <a:lnSpc>
                <a:spcPct val="80000"/>
              </a:lnSpc>
              <a:spcBef>
                <a:spcPts val="544"/>
              </a:spcBef>
              <a:spcAft>
                <a:spcPts val="0"/>
              </a:spcAft>
              <a:buNone/>
            </a:pPr>
            <a:endParaRPr sz="2720" dirty="0">
              <a:latin typeface="Calibri"/>
              <a:ea typeface="Calibri"/>
              <a:cs typeface="Calibri"/>
              <a:sym typeface="Calibri"/>
            </a:endParaRPr>
          </a:p>
          <a:p>
            <a:pPr marL="0" lvl="0" indent="0" algn="l" rtl="0">
              <a:lnSpc>
                <a:spcPct val="80000"/>
              </a:lnSpc>
              <a:spcBef>
                <a:spcPts val="544"/>
              </a:spcBef>
              <a:spcAft>
                <a:spcPts val="1600"/>
              </a:spcAft>
              <a:buClr>
                <a:schemeClr val="dk1"/>
              </a:buClr>
              <a:buSzPts val="2720"/>
              <a:buNone/>
            </a:pPr>
            <a:endParaRPr sz="2720" dirty="0">
              <a:latin typeface="Calibri"/>
              <a:ea typeface="Calibri"/>
              <a:cs typeface="Calibri"/>
              <a:sym typeface="Calibri"/>
            </a:endParaRPr>
          </a:p>
        </p:txBody>
      </p:sp>
      <p:sp>
        <p:nvSpPr>
          <p:cNvPr id="101" name="Google Shape;101;p4"/>
          <p:cNvSpPr txBox="1"/>
          <p:nvPr/>
        </p:nvSpPr>
        <p:spPr>
          <a:xfrm>
            <a:off x="341141" y="5937000"/>
            <a:ext cx="8915400" cy="9210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544"/>
              </a:spcBef>
              <a:spcAft>
                <a:spcPts val="0"/>
              </a:spcAft>
              <a:buClr>
                <a:schemeClr val="dk1"/>
              </a:buClr>
              <a:buSzPts val="2720"/>
              <a:buFont typeface="Arial"/>
              <a:buNone/>
            </a:pPr>
            <a:r>
              <a:rPr lang="es-CL" sz="2400" b="1" i="1" dirty="0">
                <a:solidFill>
                  <a:schemeClr val="dk1"/>
                </a:solidFill>
                <a:latin typeface="Calibri"/>
                <a:ea typeface="Calibri"/>
                <a:cs typeface="Calibri"/>
                <a:sym typeface="Calibri"/>
              </a:rPr>
              <a:t>Esta rima también la podrás aprender en inglés junto a miss Paula.</a:t>
            </a:r>
            <a:endParaRPr sz="2400" b="1" i="1"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5"/>
          <p:cNvSpPr txBox="1">
            <a:spLocks noGrp="1"/>
          </p:cNvSpPr>
          <p:nvPr>
            <p:ph type="title"/>
          </p:nvPr>
        </p:nvSpPr>
        <p:spPr>
          <a:xfrm>
            <a:off x="189750" y="279925"/>
            <a:ext cx="8764500" cy="1143000"/>
          </a:xfrm>
          <a:prstGeom prst="rect">
            <a:avLst/>
          </a:prstGeom>
          <a:solidFill>
            <a:schemeClr val="accent4">
              <a:lumMod val="40000"/>
              <a:lumOff val="60000"/>
            </a:schemeClr>
          </a:solidFill>
          <a:ln>
            <a:solidFill>
              <a:schemeClr val="accent4">
                <a:lumMod val="40000"/>
                <a:lumOff val="60000"/>
              </a:schemeClr>
            </a:solid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Calibri"/>
              <a:buNone/>
            </a:pPr>
            <a:r>
              <a:rPr lang="es-CL" sz="3000" b="1" dirty="0">
                <a:latin typeface="Calibri"/>
                <a:ea typeface="Calibri"/>
                <a:cs typeface="Calibri"/>
                <a:sym typeface="Calibri"/>
              </a:rPr>
              <a:t>Actividad  Rítmica</a:t>
            </a:r>
            <a:endParaRPr sz="3000" b="1" dirty="0">
              <a:latin typeface="Calibri"/>
              <a:ea typeface="Calibri"/>
              <a:cs typeface="Calibri"/>
              <a:sym typeface="Calibri"/>
            </a:endParaRPr>
          </a:p>
          <a:p>
            <a:pPr marL="0" lvl="0" indent="0" algn="ctr" rtl="0">
              <a:spcBef>
                <a:spcPts val="0"/>
              </a:spcBef>
              <a:spcAft>
                <a:spcPts val="0"/>
              </a:spcAft>
              <a:buClr>
                <a:schemeClr val="dk1"/>
              </a:buClr>
              <a:buSzPts val="2400"/>
              <a:buFont typeface="Calibri"/>
              <a:buNone/>
            </a:pPr>
            <a:r>
              <a:rPr lang="es-CL" sz="2000" dirty="0">
                <a:latin typeface="Calibri"/>
                <a:ea typeface="Calibri"/>
                <a:cs typeface="Calibri"/>
                <a:sym typeface="Calibri"/>
              </a:rPr>
              <a:t>Los invitamos a realizar estas  canciones todos los días  junto a sus hijo/as. </a:t>
            </a:r>
            <a:br>
              <a:rPr lang="es-CL" sz="2000" dirty="0">
                <a:latin typeface="Calibri"/>
                <a:ea typeface="Calibri"/>
                <a:cs typeface="Calibri"/>
                <a:sym typeface="Calibri"/>
              </a:rPr>
            </a:br>
            <a:r>
              <a:rPr lang="es-CL" sz="2000" dirty="0">
                <a:latin typeface="Calibri"/>
                <a:ea typeface="Calibri"/>
                <a:cs typeface="Calibri"/>
                <a:sym typeface="Calibri"/>
              </a:rPr>
              <a:t>Para cada  rima  ver los videos y aprender los movimientos.</a:t>
            </a:r>
            <a:endParaRPr sz="2000" dirty="0">
              <a:latin typeface="Calibri"/>
              <a:ea typeface="Calibri"/>
              <a:cs typeface="Calibri"/>
              <a:sym typeface="Calibri"/>
            </a:endParaRPr>
          </a:p>
        </p:txBody>
      </p:sp>
      <p:sp>
        <p:nvSpPr>
          <p:cNvPr id="107" name="Google Shape;107;p5"/>
          <p:cNvSpPr txBox="1">
            <a:spLocks noGrp="1"/>
          </p:cNvSpPr>
          <p:nvPr>
            <p:ph type="body" idx="1"/>
          </p:nvPr>
        </p:nvSpPr>
        <p:spPr>
          <a:xfrm>
            <a:off x="307975" y="2154150"/>
            <a:ext cx="4038600" cy="45261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170"/>
              <a:buNone/>
            </a:pPr>
            <a:r>
              <a:rPr lang="es-CL" sz="2170" b="1" u="sng" dirty="0">
                <a:solidFill>
                  <a:schemeClr val="tx1"/>
                </a:solidFill>
                <a:latin typeface="Calibri"/>
                <a:ea typeface="Calibri"/>
                <a:cs typeface="Calibri"/>
                <a:sym typeface="Calibri"/>
              </a:rPr>
              <a:t>Un niño hay aquí</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Un niño hay aquí</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con una cabeza</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cejas</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ojos </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y una nariz</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orejas y una boca así.</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brazos</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manos</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pecho, </a:t>
            </a:r>
            <a:r>
              <a:rPr lang="es-CL" sz="2170" dirty="0" err="1">
                <a:solidFill>
                  <a:schemeClr val="tx1"/>
                </a:solidFill>
                <a:latin typeface="Calibri"/>
                <a:ea typeface="Calibri"/>
                <a:cs typeface="Calibri"/>
                <a:sym typeface="Calibri"/>
              </a:rPr>
              <a:t>barrrriga</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piernas, </a:t>
            </a:r>
            <a:r>
              <a:rPr lang="es-CL" sz="2170" dirty="0" err="1">
                <a:solidFill>
                  <a:schemeClr val="tx1"/>
                </a:solidFill>
                <a:latin typeface="Calibri"/>
                <a:ea typeface="Calibri"/>
                <a:cs typeface="Calibri"/>
                <a:sym typeface="Calibri"/>
              </a:rPr>
              <a:t>rrrrrodilla</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y allá abajo casi donde no se ve</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dos fuertes pies.</a:t>
            </a:r>
            <a:endParaRPr dirty="0">
              <a:solidFill>
                <a:schemeClr val="tx1"/>
              </a:solidFill>
              <a:latin typeface="Calibri"/>
              <a:ea typeface="Calibri"/>
              <a:cs typeface="Calibri"/>
              <a:sym typeface="Calibri"/>
            </a:endParaRPr>
          </a:p>
          <a:p>
            <a:pPr marL="342900" lvl="0" indent="-205105" algn="l" rtl="0">
              <a:lnSpc>
                <a:spcPct val="80000"/>
              </a:lnSpc>
              <a:spcBef>
                <a:spcPts val="434"/>
              </a:spcBef>
              <a:spcAft>
                <a:spcPts val="1600"/>
              </a:spcAft>
              <a:buClr>
                <a:schemeClr val="dk1"/>
              </a:buClr>
              <a:buSzPts val="2170"/>
              <a:buNone/>
            </a:pPr>
            <a:endParaRPr sz="2170" dirty="0"/>
          </a:p>
        </p:txBody>
      </p:sp>
      <p:sp>
        <p:nvSpPr>
          <p:cNvPr id="108" name="Google Shape;108;p5"/>
          <p:cNvSpPr txBox="1">
            <a:spLocks noGrp="1"/>
          </p:cNvSpPr>
          <p:nvPr>
            <p:ph type="body" idx="2"/>
          </p:nvPr>
        </p:nvSpPr>
        <p:spPr>
          <a:xfrm>
            <a:off x="4346575" y="2050950"/>
            <a:ext cx="4038600" cy="46293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170"/>
              <a:buNone/>
            </a:pPr>
            <a:r>
              <a:rPr lang="es-CL" sz="2170" b="1" u="sng" dirty="0">
                <a:solidFill>
                  <a:schemeClr val="tx1"/>
                </a:solidFill>
                <a:latin typeface="Calibri"/>
                <a:ea typeface="Calibri"/>
                <a:cs typeface="Calibri"/>
                <a:sym typeface="Calibri"/>
              </a:rPr>
              <a:t>Un pollito</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Un pollito pequeñito </a:t>
            </a:r>
            <a:r>
              <a:rPr lang="es-CL" sz="2170" dirty="0" err="1">
                <a:solidFill>
                  <a:schemeClr val="tx1"/>
                </a:solidFill>
                <a:latin typeface="Calibri"/>
                <a:ea typeface="Calibri"/>
                <a:cs typeface="Calibri"/>
                <a:sym typeface="Calibri"/>
              </a:rPr>
              <a:t>pia</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pia</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pia</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salta con una patita sola</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pica con el pico palomitas</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 </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b="1" u="sng" dirty="0">
                <a:solidFill>
                  <a:schemeClr val="tx1"/>
                </a:solidFill>
                <a:latin typeface="Calibri"/>
                <a:ea typeface="Calibri"/>
                <a:cs typeface="Calibri"/>
                <a:sym typeface="Calibri"/>
              </a:rPr>
              <a:t>El rey del otoño</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El rey del otoño llegó, llegó</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con todos sus colores, llegó, llegó</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el pinta el pinta las hojas</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amarillas cafecitas y rojas.</a:t>
            </a:r>
            <a:endParaRPr dirty="0">
              <a:solidFill>
                <a:schemeClr val="tx1"/>
              </a:solidFill>
              <a:latin typeface="Calibri"/>
              <a:ea typeface="Calibri"/>
              <a:cs typeface="Calibri"/>
              <a:sym typeface="Calibri"/>
            </a:endParaRPr>
          </a:p>
          <a:p>
            <a:pPr marL="342900" lvl="0" indent="-205105" algn="l" rtl="0">
              <a:lnSpc>
                <a:spcPct val="80000"/>
              </a:lnSpc>
              <a:spcBef>
                <a:spcPts val="434"/>
              </a:spcBef>
              <a:spcAft>
                <a:spcPts val="1600"/>
              </a:spcAft>
              <a:buClr>
                <a:schemeClr val="dk1"/>
              </a:buClr>
              <a:buSzPts val="2170"/>
              <a:buNone/>
            </a:pPr>
            <a:endParaRPr sz="2170" dirty="0">
              <a:latin typeface="Calibri"/>
              <a:ea typeface="Calibri"/>
              <a:cs typeface="Calibri"/>
              <a:sym typeface="Calibri"/>
            </a:endParaRPr>
          </a:p>
        </p:txBody>
      </p:sp>
      <p:sp>
        <p:nvSpPr>
          <p:cNvPr id="109" name="Google Shape;109;p5" descr="Niña Y Niño Ilustración Chat Ilustraciones Vectoriales, Clip Art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5" descr="Niña Y Niño Ilustración Chat Ilustraciones Vectoriales, Clip Art ..."/>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p5" descr="Ilustración Vectorial De Niño Feliz Ilustraciones Vectoriales ..."/>
          <p:cNvPicPr preferRelativeResize="0"/>
          <p:nvPr/>
        </p:nvPicPr>
        <p:blipFill rotWithShape="1">
          <a:blip r:embed="rId3">
            <a:alphaModFix/>
          </a:blip>
          <a:srcRect/>
          <a:stretch/>
        </p:blipFill>
        <p:spPr>
          <a:xfrm>
            <a:off x="2725917" y="2450297"/>
            <a:ext cx="1368152" cy="1418339"/>
          </a:xfrm>
          <a:prstGeom prst="rect">
            <a:avLst/>
          </a:prstGeom>
          <a:noFill/>
          <a:ln>
            <a:noFill/>
          </a:ln>
        </p:spPr>
      </p:pic>
      <p:pic>
        <p:nvPicPr>
          <p:cNvPr id="112" name="Google Shape;112;p5" descr="Descargar - Pollo de dibujos animados. Ilustración — Ilustración ..."/>
          <p:cNvPicPr preferRelativeResize="0"/>
          <p:nvPr/>
        </p:nvPicPr>
        <p:blipFill rotWithShape="1">
          <a:blip r:embed="rId4">
            <a:alphaModFix/>
          </a:blip>
          <a:srcRect/>
          <a:stretch/>
        </p:blipFill>
        <p:spPr>
          <a:xfrm>
            <a:off x="7444300" y="2973801"/>
            <a:ext cx="1281025" cy="1281025"/>
          </a:xfrm>
          <a:prstGeom prst="rect">
            <a:avLst/>
          </a:prstGeom>
          <a:noFill/>
          <a:ln>
            <a:noFill/>
          </a:ln>
        </p:spPr>
      </p:pic>
      <p:pic>
        <p:nvPicPr>
          <p:cNvPr id="113" name="Google Shape;113;p5"/>
          <p:cNvPicPr preferRelativeResize="0"/>
          <p:nvPr/>
        </p:nvPicPr>
        <p:blipFill>
          <a:blip r:embed="rId5">
            <a:alphaModFix/>
          </a:blip>
          <a:stretch>
            <a:fillRect/>
          </a:stretch>
        </p:blipFill>
        <p:spPr>
          <a:xfrm>
            <a:off x="7744662" y="5189846"/>
            <a:ext cx="1281025" cy="1490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body" idx="1"/>
          </p:nvPr>
        </p:nvSpPr>
        <p:spPr>
          <a:xfrm>
            <a:off x="460375" y="228314"/>
            <a:ext cx="4038600" cy="4526100"/>
          </a:xfrm>
          <a:prstGeom prst="rect">
            <a:avLst/>
          </a:prstGeom>
          <a:solidFill>
            <a:schemeClr val="accent1">
              <a:lumMod val="40000"/>
              <a:lumOff val="60000"/>
            </a:schemeClr>
          </a:solidFill>
          <a:ln>
            <a:solidFill>
              <a:schemeClr val="accent1">
                <a:lumMod val="40000"/>
                <a:lumOff val="60000"/>
              </a:schemeClr>
            </a:solid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1750"/>
              <a:buNone/>
            </a:pPr>
            <a:r>
              <a:rPr lang="es-CL" sz="2100" b="1" u="sng" dirty="0">
                <a:solidFill>
                  <a:schemeClr val="tx1"/>
                </a:solidFill>
                <a:latin typeface="Calibri"/>
                <a:ea typeface="Calibri"/>
                <a:cs typeface="Calibri"/>
                <a:sym typeface="Calibri"/>
              </a:rPr>
              <a:t>Una casa</a:t>
            </a:r>
            <a:endParaRPr sz="2100" b="1" u="sng" dirty="0">
              <a:solidFill>
                <a:schemeClr val="tx1"/>
              </a:solidFill>
              <a:latin typeface="Calibri"/>
              <a:ea typeface="Calibri"/>
              <a:cs typeface="Calibri"/>
              <a:sym typeface="Calibri"/>
            </a:endParaRPr>
          </a:p>
          <a:p>
            <a:pPr marL="0" lvl="0" indent="0" algn="ctr" rtl="0">
              <a:lnSpc>
                <a:spcPct val="80000"/>
              </a:lnSpc>
              <a:spcBef>
                <a:spcPts val="0"/>
              </a:spcBef>
              <a:spcAft>
                <a:spcPts val="0"/>
              </a:spcAft>
              <a:buClr>
                <a:schemeClr val="dk1"/>
              </a:buClr>
              <a:buSzPts val="1750"/>
              <a:buNone/>
            </a:pPr>
            <a:endParaRPr sz="2100" b="1" u="sng"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Una casa, dos jardines</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dos ventanas que se abren y se cierran</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que se abren y se cierran.</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Toco el timbre </a:t>
            </a:r>
            <a:r>
              <a:rPr lang="es-CL" sz="2100" dirty="0" err="1">
                <a:solidFill>
                  <a:schemeClr val="tx1"/>
                </a:solidFill>
                <a:latin typeface="Calibri"/>
                <a:ea typeface="Calibri"/>
                <a:cs typeface="Calibri"/>
                <a:sym typeface="Calibri"/>
              </a:rPr>
              <a:t>rrring</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y sale una señora muy buena para conversar</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mira para arriba</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mira para abajo</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100" dirty="0">
                <a:solidFill>
                  <a:schemeClr val="tx1"/>
                </a:solidFill>
                <a:latin typeface="Calibri"/>
                <a:ea typeface="Calibri"/>
                <a:cs typeface="Calibri"/>
                <a:sym typeface="Calibri"/>
              </a:rPr>
              <a:t>mira para un lado</a:t>
            </a:r>
            <a:endParaRPr sz="2100" dirty="0">
              <a:solidFill>
                <a:schemeClr val="tx1"/>
              </a:solidFill>
              <a:latin typeface="Calibri"/>
              <a:ea typeface="Calibri"/>
              <a:cs typeface="Calibri"/>
              <a:sym typeface="Calibri"/>
            </a:endParaRPr>
          </a:p>
          <a:p>
            <a:pPr marL="0" lvl="0" indent="0" algn="l" rtl="0">
              <a:lnSpc>
                <a:spcPct val="80000"/>
              </a:lnSpc>
              <a:spcBef>
                <a:spcPts val="350"/>
              </a:spcBef>
              <a:spcAft>
                <a:spcPts val="1600"/>
              </a:spcAft>
              <a:buClr>
                <a:schemeClr val="dk1"/>
              </a:buClr>
              <a:buSzPts val="1750"/>
              <a:buNone/>
            </a:pPr>
            <a:r>
              <a:rPr lang="es-CL" sz="2100" dirty="0">
                <a:solidFill>
                  <a:schemeClr val="tx1"/>
                </a:solidFill>
                <a:latin typeface="Calibri"/>
                <a:ea typeface="Calibri"/>
                <a:cs typeface="Calibri"/>
                <a:sym typeface="Calibri"/>
              </a:rPr>
              <a:t>mira para el otro y se esconde</a:t>
            </a:r>
            <a:endParaRPr sz="2100" dirty="0">
              <a:solidFill>
                <a:schemeClr val="tx1"/>
              </a:solidFill>
              <a:latin typeface="Calibri"/>
              <a:ea typeface="Calibri"/>
              <a:cs typeface="Calibri"/>
              <a:sym typeface="Calibri"/>
            </a:endParaRPr>
          </a:p>
        </p:txBody>
      </p:sp>
      <p:sp>
        <p:nvSpPr>
          <p:cNvPr id="119" name="Google Shape;119;p6"/>
          <p:cNvSpPr txBox="1">
            <a:spLocks noGrp="1"/>
          </p:cNvSpPr>
          <p:nvPr>
            <p:ph type="body" idx="2"/>
          </p:nvPr>
        </p:nvSpPr>
        <p:spPr>
          <a:xfrm>
            <a:off x="4893945" y="757311"/>
            <a:ext cx="4038600" cy="4526100"/>
          </a:xfrm>
          <a:prstGeom prst="rect">
            <a:avLst/>
          </a:prstGeom>
          <a:solidFill>
            <a:schemeClr val="accent1">
              <a:lumMod val="60000"/>
              <a:lumOff val="40000"/>
            </a:schemeClr>
          </a:solidFill>
          <a:ln>
            <a:noFill/>
          </a:ln>
        </p:spPr>
        <p:txBody>
          <a:bodyPr spcFirstLastPara="1" wrap="square" lIns="91425" tIns="45700" rIns="91425" bIns="45700" anchor="t" anchorCtr="0">
            <a:normAutofit fontScale="92500"/>
          </a:bodyPr>
          <a:lstStyle/>
          <a:p>
            <a:pPr marL="0" lvl="0" indent="0" algn="ctr" rtl="0">
              <a:lnSpc>
                <a:spcPct val="80000"/>
              </a:lnSpc>
              <a:spcBef>
                <a:spcPts val="0"/>
              </a:spcBef>
              <a:spcAft>
                <a:spcPts val="0"/>
              </a:spcAft>
              <a:buClr>
                <a:schemeClr val="dk1"/>
              </a:buClr>
              <a:buSzPts val="1750"/>
              <a:buNone/>
            </a:pPr>
            <a:r>
              <a:rPr lang="es-CL" sz="2000" b="1" u="sng" dirty="0">
                <a:solidFill>
                  <a:schemeClr val="tx1"/>
                </a:solidFill>
                <a:latin typeface="Calibri"/>
                <a:ea typeface="Calibri"/>
                <a:cs typeface="Calibri"/>
                <a:sym typeface="Calibri"/>
              </a:rPr>
              <a:t>Al paso</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Al paso muy despacio me gusta andar</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con una sola pierna me gusta saltar</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de puntillas ligeritas como un pajarito </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me gusta volar</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de puntillas ligeritas como un pajarito me gusta volar</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con pasos grandotes como un </a:t>
            </a:r>
            <a:r>
              <a:rPr lang="es-CL" sz="2000" dirty="0" err="1">
                <a:solidFill>
                  <a:schemeClr val="tx1"/>
                </a:solidFill>
                <a:latin typeface="Calibri"/>
                <a:ea typeface="Calibri"/>
                <a:cs typeface="Calibri"/>
                <a:sym typeface="Calibri"/>
              </a:rPr>
              <a:t>gigantote</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con pasos pequeñitos como un enanito</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con pasos cansado como un viejito</a:t>
            </a:r>
            <a:endParaRPr sz="2000" dirty="0">
              <a:solidFill>
                <a:schemeClr val="tx1"/>
              </a:solidFill>
              <a:latin typeface="Calibri"/>
              <a:ea typeface="Calibri"/>
              <a:cs typeface="Calibri"/>
              <a:sym typeface="Calibri"/>
            </a:endParaRPr>
          </a:p>
          <a:p>
            <a:pPr marL="0" lvl="0" indent="0" algn="l" rtl="0">
              <a:lnSpc>
                <a:spcPct val="80000"/>
              </a:lnSpc>
              <a:spcBef>
                <a:spcPts val="350"/>
              </a:spcBef>
              <a:spcAft>
                <a:spcPts val="0"/>
              </a:spcAft>
              <a:buClr>
                <a:schemeClr val="dk1"/>
              </a:buClr>
              <a:buSzPts val="1750"/>
              <a:buNone/>
            </a:pPr>
            <a:r>
              <a:rPr lang="es-CL" sz="2000" dirty="0">
                <a:solidFill>
                  <a:schemeClr val="tx1"/>
                </a:solidFill>
                <a:latin typeface="Calibri"/>
                <a:ea typeface="Calibri"/>
                <a:cs typeface="Calibri"/>
                <a:sym typeface="Calibri"/>
              </a:rPr>
              <a:t>con pasos alegres como un niñito me gusta caminar.</a:t>
            </a:r>
            <a:r>
              <a:rPr lang="es-CL" sz="2000" dirty="0">
                <a:solidFill>
                  <a:schemeClr val="tx1"/>
                </a:solidFill>
              </a:rPr>
              <a:t> </a:t>
            </a:r>
            <a:endParaRPr sz="2000" dirty="0">
              <a:solidFill>
                <a:schemeClr val="tx1"/>
              </a:solidFill>
            </a:endParaRPr>
          </a:p>
          <a:p>
            <a:pPr marL="0" lvl="0" indent="0" algn="l" rtl="0">
              <a:lnSpc>
                <a:spcPct val="80000"/>
              </a:lnSpc>
              <a:spcBef>
                <a:spcPts val="350"/>
              </a:spcBef>
              <a:spcAft>
                <a:spcPts val="1600"/>
              </a:spcAft>
              <a:buClr>
                <a:schemeClr val="dk1"/>
              </a:buClr>
              <a:buSzPts val="1750"/>
              <a:buNone/>
            </a:pPr>
            <a:r>
              <a:rPr lang="es-CL" sz="1750" dirty="0"/>
              <a:t> </a:t>
            </a:r>
            <a:endParaRPr dirty="0"/>
          </a:p>
        </p:txBody>
      </p:sp>
      <p:sp>
        <p:nvSpPr>
          <p:cNvPr id="120" name="Google Shape;120;p6" descr="Ilustración De Una Casa Linda Ilustraciones Vectoriales, Clip Art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1" name="Google Shape;121;p6" descr="Ilustración De Una Casa Linda Ilustraciones Vectoriales, Clip Art ..."/>
          <p:cNvPicPr preferRelativeResize="0"/>
          <p:nvPr/>
        </p:nvPicPr>
        <p:blipFill rotWithShape="1">
          <a:blip r:embed="rId3">
            <a:alphaModFix/>
          </a:blip>
          <a:srcRect/>
          <a:stretch/>
        </p:blipFill>
        <p:spPr>
          <a:xfrm>
            <a:off x="1473205" y="4822390"/>
            <a:ext cx="2012939" cy="1826202"/>
          </a:xfrm>
          <a:prstGeom prst="rect">
            <a:avLst/>
          </a:prstGeom>
          <a:noFill/>
          <a:ln>
            <a:noFill/>
          </a:ln>
        </p:spPr>
      </p:pic>
      <p:pic>
        <p:nvPicPr>
          <p:cNvPr id="122" name="Google Shape;122;p6" descr="Ilustración de Pies De Los Niños En Zapatillas Divertidas y más ..."/>
          <p:cNvPicPr preferRelativeResize="0"/>
          <p:nvPr/>
        </p:nvPicPr>
        <p:blipFill rotWithShape="1">
          <a:blip r:embed="rId4">
            <a:alphaModFix/>
          </a:blip>
          <a:srcRect/>
          <a:stretch/>
        </p:blipFill>
        <p:spPr>
          <a:xfrm>
            <a:off x="5033303" y="5409041"/>
            <a:ext cx="3905250" cy="1171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a:spLocks noGrp="1"/>
          </p:cNvSpPr>
          <p:nvPr>
            <p:ph type="body" idx="1"/>
          </p:nvPr>
        </p:nvSpPr>
        <p:spPr>
          <a:xfrm>
            <a:off x="460375" y="404672"/>
            <a:ext cx="3178800" cy="47526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t" anchorCtr="0">
            <a:normAutofit lnSpcReduction="10000"/>
          </a:bodyPr>
          <a:lstStyle/>
          <a:p>
            <a:pPr marL="0" lvl="0" indent="0" algn="ctr" rtl="0">
              <a:lnSpc>
                <a:spcPct val="80000"/>
              </a:lnSpc>
              <a:spcBef>
                <a:spcPts val="0"/>
              </a:spcBef>
              <a:spcAft>
                <a:spcPts val="0"/>
              </a:spcAft>
              <a:buClr>
                <a:schemeClr val="dk1"/>
              </a:buClr>
              <a:buSzPts val="2170"/>
              <a:buNone/>
            </a:pPr>
            <a:r>
              <a:rPr lang="es-CL" sz="2170" b="1" u="sng" dirty="0">
                <a:solidFill>
                  <a:schemeClr val="tx1"/>
                </a:solidFill>
                <a:latin typeface="Calibri"/>
                <a:ea typeface="Calibri"/>
                <a:cs typeface="Calibri"/>
                <a:sym typeface="Calibri"/>
              </a:rPr>
              <a:t>El caballito </a:t>
            </a:r>
            <a:endParaRPr sz="2170" b="1" u="sng" dirty="0">
              <a:solidFill>
                <a:schemeClr val="tx1"/>
              </a:solidFill>
              <a:latin typeface="Calibri"/>
              <a:ea typeface="Calibri"/>
              <a:cs typeface="Calibri"/>
              <a:sym typeface="Calibri"/>
            </a:endParaRPr>
          </a:p>
          <a:p>
            <a:pPr marL="0" lvl="0" indent="0" algn="ctr" rtl="0">
              <a:lnSpc>
                <a:spcPct val="80000"/>
              </a:lnSpc>
              <a:spcBef>
                <a:spcPts val="0"/>
              </a:spcBef>
              <a:spcAft>
                <a:spcPts val="0"/>
              </a:spcAft>
              <a:buClr>
                <a:schemeClr val="dk1"/>
              </a:buClr>
              <a:buSzPts val="2170"/>
              <a:buNone/>
            </a:pPr>
            <a:endParaRPr sz="2170" b="1" u="sng"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Este caballito quiere galopar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vamos a saltar</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Este caballito quiere galopar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vamos a silbar </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Este caballito quiere galopar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vamos a llorar</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Este caballito quiere galopar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vamos a reír</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Este caballito quiere galopar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a:t>
            </a:r>
            <a:r>
              <a:rPr lang="es-CL" sz="2170" dirty="0" err="1">
                <a:solidFill>
                  <a:schemeClr val="tx1"/>
                </a:solidFill>
                <a:latin typeface="Calibri"/>
                <a:ea typeface="Calibri"/>
                <a:cs typeface="Calibri"/>
                <a:sym typeface="Calibri"/>
              </a:rPr>
              <a:t>ico</a:t>
            </a:r>
            <a:r>
              <a:rPr lang="es-CL" sz="2170" dirty="0">
                <a:solidFill>
                  <a:schemeClr val="tx1"/>
                </a:solidFill>
                <a:latin typeface="Calibri"/>
                <a:ea typeface="Calibri"/>
                <a:cs typeface="Calibri"/>
                <a:sym typeface="Calibri"/>
              </a:rPr>
              <a:t> vamos a galopar.</a:t>
            </a:r>
            <a:endParaRPr sz="2170" dirty="0">
              <a:solidFill>
                <a:schemeClr val="tx1"/>
              </a:solidFill>
              <a:latin typeface="Calibri"/>
              <a:ea typeface="Calibri"/>
              <a:cs typeface="Calibri"/>
              <a:sym typeface="Calibri"/>
            </a:endParaRPr>
          </a:p>
          <a:p>
            <a:pPr marL="342900" lvl="0" indent="-205105" algn="l" rtl="0">
              <a:lnSpc>
                <a:spcPct val="80000"/>
              </a:lnSpc>
              <a:spcBef>
                <a:spcPts val="434"/>
              </a:spcBef>
              <a:spcAft>
                <a:spcPts val="1600"/>
              </a:spcAft>
              <a:buClr>
                <a:schemeClr val="dk1"/>
              </a:buClr>
              <a:buSzPts val="2170"/>
              <a:buNone/>
            </a:pPr>
            <a:endParaRPr sz="2170" dirty="0"/>
          </a:p>
        </p:txBody>
      </p:sp>
      <p:sp>
        <p:nvSpPr>
          <p:cNvPr id="128" name="Google Shape;128;p7"/>
          <p:cNvSpPr txBox="1">
            <a:spLocks noGrp="1"/>
          </p:cNvSpPr>
          <p:nvPr>
            <p:ph type="body" idx="2"/>
          </p:nvPr>
        </p:nvSpPr>
        <p:spPr>
          <a:xfrm>
            <a:off x="5002975" y="404675"/>
            <a:ext cx="3683700" cy="4631559"/>
          </a:xfrm>
          <a:prstGeom prst="rect">
            <a:avLst/>
          </a:prstGeom>
          <a:solidFill>
            <a:schemeClr val="accent1">
              <a:lumMod val="40000"/>
              <a:lumOff val="60000"/>
            </a:schemeClr>
          </a:solidFill>
          <a:ln>
            <a:solidFill>
              <a:schemeClr val="accent1">
                <a:lumMod val="40000"/>
                <a:lumOff val="60000"/>
              </a:schemeClr>
            </a:solid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chemeClr val="dk1"/>
              </a:buClr>
              <a:buSzPts val="2170"/>
              <a:buNone/>
            </a:pPr>
            <a:r>
              <a:rPr lang="es-CL" sz="2170" b="1" u="sng" dirty="0">
                <a:solidFill>
                  <a:schemeClr val="tx1"/>
                </a:solidFill>
                <a:latin typeface="Calibri"/>
                <a:ea typeface="Calibri"/>
                <a:cs typeface="Calibri"/>
                <a:sym typeface="Calibri"/>
              </a:rPr>
              <a:t>Los zapatos de papá</a:t>
            </a:r>
            <a:endParaRPr sz="2170" b="1" u="sng" dirty="0">
              <a:solidFill>
                <a:schemeClr val="tx1"/>
              </a:solidFill>
              <a:latin typeface="Calibri"/>
              <a:ea typeface="Calibri"/>
              <a:cs typeface="Calibri"/>
              <a:sym typeface="Calibri"/>
            </a:endParaRPr>
          </a:p>
          <a:p>
            <a:pPr marL="0" lvl="0" indent="0" algn="ctr" rtl="0">
              <a:lnSpc>
                <a:spcPct val="80000"/>
              </a:lnSpc>
              <a:spcBef>
                <a:spcPts val="0"/>
              </a:spcBef>
              <a:spcAft>
                <a:spcPts val="0"/>
              </a:spcAft>
              <a:buClr>
                <a:schemeClr val="dk1"/>
              </a:buClr>
              <a:buSzPts val="2170"/>
              <a:buNone/>
            </a:pPr>
            <a:endParaRPr sz="2170" b="1" u="sng"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Los zapatos de papá son grandes y pesados al andar sonando van </a:t>
            </a:r>
            <a:r>
              <a:rPr lang="es-CL" sz="2170" b="1" dirty="0" err="1">
                <a:solidFill>
                  <a:schemeClr val="tx1"/>
                </a:solidFill>
                <a:latin typeface="Calibri"/>
                <a:ea typeface="Calibri"/>
                <a:cs typeface="Calibri"/>
                <a:sym typeface="Calibri"/>
              </a:rPr>
              <a:t>bom</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bom</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bom</a:t>
            </a:r>
            <a:r>
              <a:rPr lang="es-CL" sz="2170" b="1" dirty="0">
                <a:solidFill>
                  <a:schemeClr val="tx1"/>
                </a:solidFill>
                <a:latin typeface="Calibri"/>
                <a:ea typeface="Calibri"/>
                <a:cs typeface="Calibri"/>
                <a:sym typeface="Calibri"/>
              </a:rPr>
              <a:t>.</a:t>
            </a:r>
            <a:endParaRPr sz="2170" b="1"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endParaRPr sz="2170" b="1"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Los zapatos de mamá tienen grandes tacos al andar sonando van </a:t>
            </a:r>
            <a:r>
              <a:rPr lang="es-CL" sz="2170" b="1" dirty="0">
                <a:solidFill>
                  <a:schemeClr val="tx1"/>
                </a:solidFill>
                <a:latin typeface="Calibri"/>
                <a:ea typeface="Calibri"/>
                <a:cs typeface="Calibri"/>
                <a:sym typeface="Calibri"/>
              </a:rPr>
              <a:t>clip </a:t>
            </a:r>
            <a:r>
              <a:rPr lang="es-CL" sz="2170" b="1" dirty="0" err="1">
                <a:solidFill>
                  <a:schemeClr val="tx1"/>
                </a:solidFill>
                <a:latin typeface="Calibri"/>
                <a:ea typeface="Calibri"/>
                <a:cs typeface="Calibri"/>
                <a:sym typeface="Calibri"/>
              </a:rPr>
              <a:t>clip</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clap</a:t>
            </a:r>
            <a:r>
              <a:rPr lang="es-CL" sz="2170" dirty="0">
                <a:solidFill>
                  <a:schemeClr val="tx1"/>
                </a:solidFill>
                <a:latin typeface="Calibri"/>
                <a:ea typeface="Calibri"/>
                <a:cs typeface="Calibri"/>
                <a:sym typeface="Calibri"/>
              </a:rPr>
              <a:t>.</a:t>
            </a: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endParaRPr sz="2170"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Y los niños chicos con piernas muy cortitas</a:t>
            </a:r>
            <a:endParaRPr dirty="0">
              <a:solidFill>
                <a:schemeClr val="tx1"/>
              </a:solidFill>
              <a:latin typeface="Calibri"/>
              <a:ea typeface="Calibri"/>
              <a:cs typeface="Calibri"/>
              <a:sym typeface="Calibri"/>
            </a:endParaRPr>
          </a:p>
          <a:p>
            <a:pPr marL="0" lvl="0" indent="0" algn="l" rtl="0">
              <a:lnSpc>
                <a:spcPct val="80000"/>
              </a:lnSpc>
              <a:spcBef>
                <a:spcPts val="434"/>
              </a:spcBef>
              <a:spcAft>
                <a:spcPts val="0"/>
              </a:spcAft>
              <a:buClr>
                <a:schemeClr val="dk1"/>
              </a:buClr>
              <a:buSzPts val="2170"/>
              <a:buNone/>
            </a:pPr>
            <a:r>
              <a:rPr lang="es-CL" sz="2170" dirty="0">
                <a:solidFill>
                  <a:schemeClr val="tx1"/>
                </a:solidFill>
                <a:latin typeface="Calibri"/>
                <a:ea typeface="Calibri"/>
                <a:cs typeface="Calibri"/>
                <a:sym typeface="Calibri"/>
              </a:rPr>
              <a:t>corren tras papá y mamá </a:t>
            </a:r>
            <a:r>
              <a:rPr lang="es-CL" sz="2170" b="1" dirty="0">
                <a:solidFill>
                  <a:schemeClr val="tx1"/>
                </a:solidFill>
                <a:latin typeface="Calibri"/>
                <a:ea typeface="Calibri"/>
                <a:cs typeface="Calibri"/>
                <a:sym typeface="Calibri"/>
              </a:rPr>
              <a:t>tipi </a:t>
            </a:r>
            <a:r>
              <a:rPr lang="es-CL" sz="2170" b="1" dirty="0" err="1">
                <a:solidFill>
                  <a:schemeClr val="tx1"/>
                </a:solidFill>
                <a:latin typeface="Calibri"/>
                <a:ea typeface="Calibri"/>
                <a:cs typeface="Calibri"/>
                <a:sym typeface="Calibri"/>
              </a:rPr>
              <a:t>tipi</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tipi</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tipi</a:t>
            </a:r>
            <a:r>
              <a:rPr lang="es-CL" sz="2170" b="1" dirty="0">
                <a:solidFill>
                  <a:schemeClr val="tx1"/>
                </a:solidFill>
                <a:latin typeface="Calibri"/>
                <a:ea typeface="Calibri"/>
                <a:cs typeface="Calibri"/>
                <a:sym typeface="Calibri"/>
              </a:rPr>
              <a:t> </a:t>
            </a:r>
            <a:r>
              <a:rPr lang="es-CL" sz="2170" b="1" dirty="0" err="1">
                <a:solidFill>
                  <a:schemeClr val="tx1"/>
                </a:solidFill>
                <a:latin typeface="Calibri"/>
                <a:ea typeface="Calibri"/>
                <a:cs typeface="Calibri"/>
                <a:sym typeface="Calibri"/>
              </a:rPr>
              <a:t>ta</a:t>
            </a:r>
            <a:r>
              <a:rPr lang="es-CL" sz="2170" b="1" dirty="0">
                <a:solidFill>
                  <a:schemeClr val="tx1"/>
                </a:solidFill>
                <a:latin typeface="Calibri"/>
                <a:ea typeface="Calibri"/>
                <a:cs typeface="Calibri"/>
                <a:sym typeface="Calibri"/>
              </a:rPr>
              <a:t> </a:t>
            </a:r>
            <a:r>
              <a:rPr lang="es-CL" sz="2170" dirty="0">
                <a:solidFill>
                  <a:schemeClr val="tx1"/>
                </a:solidFill>
                <a:latin typeface="Calibri"/>
                <a:ea typeface="Calibri"/>
                <a:cs typeface="Calibri"/>
                <a:sym typeface="Calibri"/>
              </a:rPr>
              <a:t>(bis)</a:t>
            </a:r>
            <a:endParaRPr dirty="0">
              <a:solidFill>
                <a:schemeClr val="tx1"/>
              </a:solidFill>
              <a:latin typeface="Calibri"/>
              <a:ea typeface="Calibri"/>
              <a:cs typeface="Calibri"/>
              <a:sym typeface="Calibri"/>
            </a:endParaRPr>
          </a:p>
          <a:p>
            <a:pPr marL="342900" lvl="0" indent="-205105" algn="l" rtl="0">
              <a:lnSpc>
                <a:spcPct val="80000"/>
              </a:lnSpc>
              <a:spcBef>
                <a:spcPts val="434"/>
              </a:spcBef>
              <a:spcAft>
                <a:spcPts val="0"/>
              </a:spcAft>
              <a:buClr>
                <a:schemeClr val="dk1"/>
              </a:buClr>
              <a:buSzPts val="2170"/>
              <a:buNone/>
            </a:pPr>
            <a:endParaRPr sz="2170" dirty="0">
              <a:latin typeface="Calibri"/>
              <a:ea typeface="Calibri"/>
              <a:cs typeface="Calibri"/>
              <a:sym typeface="Calibri"/>
            </a:endParaRPr>
          </a:p>
          <a:p>
            <a:pPr marL="342900" lvl="0" indent="-205105" algn="l" rtl="0">
              <a:lnSpc>
                <a:spcPct val="80000"/>
              </a:lnSpc>
              <a:spcBef>
                <a:spcPts val="434"/>
              </a:spcBef>
              <a:spcAft>
                <a:spcPts val="1600"/>
              </a:spcAft>
              <a:buClr>
                <a:schemeClr val="dk1"/>
              </a:buClr>
              <a:buSzPts val="2170"/>
              <a:buNone/>
            </a:pPr>
            <a:endParaRPr sz="2170" dirty="0"/>
          </a:p>
        </p:txBody>
      </p:sp>
      <p:sp>
        <p:nvSpPr>
          <p:cNvPr id="129" name="Google Shape;129;p7" descr="Caballos de madera para imprimir | Caballo infantil, Dibujos de ..."/>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0" name="Google Shape;130;p7" descr="Caballos de madera para imprimir | Caballo infantil, Dibujos de ..."/>
          <p:cNvPicPr preferRelativeResize="0"/>
          <p:nvPr/>
        </p:nvPicPr>
        <p:blipFill rotWithShape="1">
          <a:blip r:embed="rId3">
            <a:alphaModFix/>
          </a:blip>
          <a:srcRect/>
          <a:stretch/>
        </p:blipFill>
        <p:spPr>
          <a:xfrm>
            <a:off x="2082382" y="5157272"/>
            <a:ext cx="1556793" cy="1556793"/>
          </a:xfrm>
          <a:prstGeom prst="rect">
            <a:avLst/>
          </a:prstGeom>
          <a:noFill/>
          <a:ln>
            <a:noFill/>
          </a:ln>
        </p:spPr>
      </p:pic>
      <p:pic>
        <p:nvPicPr>
          <p:cNvPr id="131" name="Google Shape;131;p7" descr="Diferentes Diseños De Zapatos Ilustración Ilustraciones ..."/>
          <p:cNvPicPr preferRelativeResize="0"/>
          <p:nvPr/>
        </p:nvPicPr>
        <p:blipFill rotWithShape="1">
          <a:blip r:embed="rId4">
            <a:alphaModFix/>
          </a:blip>
          <a:srcRect/>
          <a:stretch/>
        </p:blipFill>
        <p:spPr>
          <a:xfrm>
            <a:off x="7282719" y="5157272"/>
            <a:ext cx="1556794" cy="14365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txBox="1">
            <a:spLocks noGrp="1"/>
          </p:cNvSpPr>
          <p:nvPr>
            <p:ph type="body" idx="1"/>
          </p:nvPr>
        </p:nvSpPr>
        <p:spPr>
          <a:xfrm>
            <a:off x="367650" y="597475"/>
            <a:ext cx="5254800" cy="5375400"/>
          </a:xfrm>
          <a:prstGeom prst="rect">
            <a:avLst/>
          </a:prstGeom>
          <a:solidFill>
            <a:schemeClr val="accent1">
              <a:lumMod val="60000"/>
              <a:lumOff val="40000"/>
            </a:schemeClr>
          </a:solidFill>
          <a:ln>
            <a:solidFill>
              <a:schemeClr val="accent1">
                <a:lumMod val="60000"/>
                <a:lumOff val="40000"/>
              </a:schemeClr>
            </a:solidFill>
          </a:ln>
        </p:spPr>
        <p:txBody>
          <a:bodyPr spcFirstLastPara="1" wrap="square" lIns="91425" tIns="45700" rIns="91425" bIns="45700" anchor="t" anchorCtr="0">
            <a:normAutofit lnSpcReduction="10000"/>
          </a:bodyPr>
          <a:lstStyle/>
          <a:p>
            <a:pPr marL="0" lvl="0" indent="0" algn="ctr" rtl="0">
              <a:lnSpc>
                <a:spcPct val="80000"/>
              </a:lnSpc>
              <a:spcBef>
                <a:spcPts val="0"/>
              </a:spcBef>
              <a:spcAft>
                <a:spcPts val="0"/>
              </a:spcAft>
              <a:buClr>
                <a:schemeClr val="dk1"/>
              </a:buClr>
              <a:buSzPts val="1750"/>
              <a:buNone/>
            </a:pPr>
            <a:r>
              <a:rPr lang="es-CL" sz="2400" b="1" u="sng" dirty="0">
                <a:solidFill>
                  <a:schemeClr val="tx1"/>
                </a:solidFill>
                <a:latin typeface="Calibri"/>
                <a:ea typeface="Calibri"/>
                <a:cs typeface="Calibri"/>
                <a:sym typeface="Calibri"/>
              </a:rPr>
              <a:t>Pancho, Pincho y Moncho.</a:t>
            </a:r>
            <a:endParaRPr sz="2400" b="1" u="sng" dirty="0">
              <a:solidFill>
                <a:schemeClr val="tx1"/>
              </a:solidFill>
              <a:latin typeface="Calibri"/>
              <a:ea typeface="Calibri"/>
              <a:cs typeface="Calibri"/>
              <a:sym typeface="Calibri"/>
            </a:endParaRPr>
          </a:p>
          <a:p>
            <a:pPr marL="0" lvl="0" indent="0" algn="just" rtl="0">
              <a:lnSpc>
                <a:spcPct val="80000"/>
              </a:lnSpc>
              <a:spcBef>
                <a:spcPts val="0"/>
              </a:spcBef>
              <a:spcAft>
                <a:spcPts val="0"/>
              </a:spcAft>
              <a:buClr>
                <a:schemeClr val="dk1"/>
              </a:buClr>
              <a:buSzPts val="1750"/>
              <a:buNone/>
            </a:pPr>
            <a:endParaRPr sz="2400" b="1"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Pancho, Pincho y Moncho se ponen un poncho</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y zas </a:t>
            </a:r>
            <a:r>
              <a:rPr lang="es-CL" sz="2400" dirty="0" err="1">
                <a:solidFill>
                  <a:schemeClr val="tx1"/>
                </a:solidFill>
                <a:latin typeface="Calibri"/>
                <a:ea typeface="Calibri"/>
                <a:cs typeface="Calibri"/>
                <a:sym typeface="Calibri"/>
              </a:rPr>
              <a:t>zas</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zas</a:t>
            </a:r>
            <a:r>
              <a:rPr lang="es-CL" sz="2400" dirty="0">
                <a:solidFill>
                  <a:schemeClr val="tx1"/>
                </a:solidFill>
                <a:latin typeface="Calibri"/>
                <a:ea typeface="Calibri"/>
                <a:cs typeface="Calibri"/>
                <a:sym typeface="Calibri"/>
              </a:rPr>
              <a:t> por la nieve se deslizan muy deprisa muy deprisa.</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Pancho, Pincho y Moncho se ponen un poncho</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y zas </a:t>
            </a:r>
            <a:r>
              <a:rPr lang="es-CL" sz="2400" dirty="0" err="1">
                <a:solidFill>
                  <a:schemeClr val="tx1"/>
                </a:solidFill>
                <a:latin typeface="Calibri"/>
                <a:ea typeface="Calibri"/>
                <a:cs typeface="Calibri"/>
                <a:sym typeface="Calibri"/>
              </a:rPr>
              <a:t>zas</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zas</a:t>
            </a:r>
            <a:r>
              <a:rPr lang="es-CL" sz="2400" dirty="0">
                <a:solidFill>
                  <a:schemeClr val="tx1"/>
                </a:solidFill>
                <a:latin typeface="Calibri"/>
                <a:ea typeface="Calibri"/>
                <a:cs typeface="Calibri"/>
                <a:sym typeface="Calibri"/>
              </a:rPr>
              <a:t> por la nieve se deslizan muy deprisa muy deprisa.</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Pancho, Pincho y Moncho se ponen un poncho</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Y chas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por los charcos chapotean </a:t>
            </a:r>
            <a:r>
              <a:rPr lang="es-CL" sz="2400" dirty="0" err="1">
                <a:solidFill>
                  <a:schemeClr val="tx1"/>
                </a:solidFill>
                <a:latin typeface="Calibri"/>
                <a:ea typeface="Calibri"/>
                <a:cs typeface="Calibri"/>
                <a:sym typeface="Calibri"/>
              </a:rPr>
              <a:t>charlanchilla</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cuchillean</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0"/>
              </a:spcAft>
              <a:buClr>
                <a:schemeClr val="dk1"/>
              </a:buClr>
              <a:buSzPts val="1750"/>
              <a:buNone/>
            </a:pPr>
            <a:r>
              <a:rPr lang="es-CL" sz="2400" dirty="0">
                <a:solidFill>
                  <a:schemeClr val="tx1"/>
                </a:solidFill>
                <a:latin typeface="Calibri"/>
                <a:ea typeface="Calibri"/>
                <a:cs typeface="Calibri"/>
                <a:sym typeface="Calibri"/>
              </a:rPr>
              <a:t>Y chas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por los charcos chapotean </a:t>
            </a:r>
            <a:r>
              <a:rPr lang="es-CL" sz="2400" dirty="0" err="1">
                <a:solidFill>
                  <a:schemeClr val="tx1"/>
                </a:solidFill>
                <a:latin typeface="Calibri"/>
                <a:ea typeface="Calibri"/>
                <a:cs typeface="Calibri"/>
                <a:sym typeface="Calibri"/>
              </a:rPr>
              <a:t>charlanchilla</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cuchillean</a:t>
            </a:r>
            <a:endParaRPr sz="2400" dirty="0">
              <a:solidFill>
                <a:schemeClr val="tx1"/>
              </a:solidFill>
              <a:latin typeface="Calibri"/>
              <a:ea typeface="Calibri"/>
              <a:cs typeface="Calibri"/>
              <a:sym typeface="Calibri"/>
            </a:endParaRPr>
          </a:p>
          <a:p>
            <a:pPr marL="0" lvl="0" indent="0" algn="just" rtl="0">
              <a:lnSpc>
                <a:spcPct val="80000"/>
              </a:lnSpc>
              <a:spcBef>
                <a:spcPts val="350"/>
              </a:spcBef>
              <a:spcAft>
                <a:spcPts val="1600"/>
              </a:spcAft>
              <a:buClr>
                <a:schemeClr val="dk1"/>
              </a:buClr>
              <a:buSzPts val="1750"/>
              <a:buNone/>
            </a:pPr>
            <a:r>
              <a:rPr lang="es-CL" sz="2400" dirty="0">
                <a:solidFill>
                  <a:schemeClr val="tx1"/>
                </a:solidFill>
                <a:latin typeface="Calibri"/>
                <a:ea typeface="Calibri"/>
                <a:cs typeface="Calibri"/>
                <a:sym typeface="Calibri"/>
              </a:rPr>
              <a:t>Y chas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chas</a:t>
            </a:r>
            <a:r>
              <a:rPr lang="es-CL" sz="2400" dirty="0">
                <a:solidFill>
                  <a:schemeClr val="tx1"/>
                </a:solidFill>
                <a:latin typeface="Calibri"/>
                <a:ea typeface="Calibri"/>
                <a:cs typeface="Calibri"/>
                <a:sym typeface="Calibri"/>
              </a:rPr>
              <a:t> por los charcos chapotean </a:t>
            </a:r>
            <a:r>
              <a:rPr lang="es-CL" sz="2400" dirty="0" err="1">
                <a:solidFill>
                  <a:schemeClr val="tx1"/>
                </a:solidFill>
                <a:latin typeface="Calibri"/>
                <a:ea typeface="Calibri"/>
                <a:cs typeface="Calibri"/>
                <a:sym typeface="Calibri"/>
              </a:rPr>
              <a:t>charlanchilla</a:t>
            </a:r>
            <a:r>
              <a:rPr lang="es-CL" sz="2400" dirty="0">
                <a:solidFill>
                  <a:schemeClr val="tx1"/>
                </a:solidFill>
                <a:latin typeface="Calibri"/>
                <a:ea typeface="Calibri"/>
                <a:cs typeface="Calibri"/>
                <a:sym typeface="Calibri"/>
              </a:rPr>
              <a:t> </a:t>
            </a:r>
            <a:r>
              <a:rPr lang="es-CL" sz="2400" dirty="0" err="1">
                <a:solidFill>
                  <a:schemeClr val="tx1"/>
                </a:solidFill>
                <a:latin typeface="Calibri"/>
                <a:ea typeface="Calibri"/>
                <a:cs typeface="Calibri"/>
                <a:sym typeface="Calibri"/>
              </a:rPr>
              <a:t>cuchillean</a:t>
            </a:r>
            <a:endParaRPr sz="2400" dirty="0">
              <a:solidFill>
                <a:schemeClr val="tx1"/>
              </a:solidFill>
              <a:latin typeface="Calibri"/>
              <a:ea typeface="Calibri"/>
              <a:cs typeface="Calibri"/>
              <a:sym typeface="Calibri"/>
            </a:endParaRPr>
          </a:p>
        </p:txBody>
      </p:sp>
      <p:pic>
        <p:nvPicPr>
          <p:cNvPr id="137" name="Google Shape;137;p8" descr="Icono De Poncho Mexicano Sobre Fondo Blanco, Diseño Colorido ..."/>
          <p:cNvPicPr preferRelativeResize="0"/>
          <p:nvPr/>
        </p:nvPicPr>
        <p:blipFill rotWithShape="1">
          <a:blip r:embed="rId3">
            <a:alphaModFix/>
          </a:blip>
          <a:srcRect/>
          <a:stretch/>
        </p:blipFill>
        <p:spPr>
          <a:xfrm>
            <a:off x="5622450" y="1950898"/>
            <a:ext cx="3350145" cy="33501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206700" y="422075"/>
            <a:ext cx="8730600" cy="102919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959"/>
              <a:buFont typeface="Calibri"/>
              <a:buNone/>
            </a:pPr>
            <a:r>
              <a:rPr lang="es-CL" sz="3600" b="1" dirty="0">
                <a:latin typeface="Calibri"/>
                <a:ea typeface="Calibri"/>
                <a:cs typeface="Calibri"/>
                <a:sym typeface="Calibri"/>
              </a:rPr>
              <a:t> </a:t>
            </a:r>
            <a:endParaRPr sz="3600" b="1" dirty="0">
              <a:latin typeface="Calibri"/>
              <a:ea typeface="Calibri"/>
              <a:cs typeface="Calibri"/>
              <a:sym typeface="Calibri"/>
            </a:endParaRPr>
          </a:p>
          <a:p>
            <a:pPr marL="0" lvl="0" indent="0" algn="ctr" rtl="0">
              <a:spcBef>
                <a:spcPts val="0"/>
              </a:spcBef>
              <a:spcAft>
                <a:spcPts val="0"/>
              </a:spcAft>
              <a:buClr>
                <a:schemeClr val="dk1"/>
              </a:buClr>
              <a:buSzPts val="3959"/>
              <a:buFont typeface="Calibri"/>
              <a:buNone/>
            </a:pPr>
            <a:endParaRPr sz="2400" b="1" dirty="0"/>
          </a:p>
        </p:txBody>
      </p:sp>
      <p:sp>
        <p:nvSpPr>
          <p:cNvPr id="143" name="Google Shape;143;p9"/>
          <p:cNvSpPr txBox="1">
            <a:spLocks noGrp="1"/>
          </p:cNvSpPr>
          <p:nvPr>
            <p:ph type="body" idx="1"/>
          </p:nvPr>
        </p:nvSpPr>
        <p:spPr>
          <a:xfrm>
            <a:off x="538425" y="3837075"/>
            <a:ext cx="5201100" cy="4137300"/>
          </a:xfrm>
          <a:prstGeom prst="rect">
            <a:avLst/>
          </a:prstGeom>
          <a:noFill/>
          <a:ln>
            <a:noFill/>
          </a:ln>
        </p:spPr>
        <p:txBody>
          <a:bodyPr spcFirstLastPara="1" wrap="square" lIns="91425" tIns="45700" rIns="91425" bIns="45700" anchor="t" anchorCtr="0">
            <a:normAutofit/>
          </a:bodyPr>
          <a:lstStyle/>
          <a:p>
            <a:pPr marL="342900" lvl="0" indent="0" algn="just" rtl="0">
              <a:spcBef>
                <a:spcPts val="0"/>
              </a:spcBef>
              <a:spcAft>
                <a:spcPts val="0"/>
              </a:spcAft>
              <a:buNone/>
            </a:pPr>
            <a:r>
              <a:rPr lang="es-CL" sz="2400" b="1" u="sng" dirty="0">
                <a:solidFill>
                  <a:schemeClr val="tx1"/>
                </a:solidFill>
                <a:latin typeface="Calibri"/>
                <a:ea typeface="Calibri"/>
                <a:cs typeface="Calibri"/>
                <a:sym typeface="Calibri"/>
              </a:rPr>
              <a:t>1.Corona de pascua:</a:t>
            </a:r>
            <a:r>
              <a:rPr lang="es-CL" sz="2400" dirty="0">
                <a:solidFill>
                  <a:schemeClr val="tx1"/>
                </a:solidFill>
                <a:latin typeface="Calibri"/>
                <a:ea typeface="Calibri"/>
                <a:cs typeface="Calibri"/>
                <a:sym typeface="Calibri"/>
              </a:rPr>
              <a:t> </a:t>
            </a:r>
            <a:endParaRPr sz="2400" dirty="0">
              <a:solidFill>
                <a:schemeClr val="tx1"/>
              </a:solidFill>
              <a:latin typeface="Calibri"/>
              <a:ea typeface="Calibri"/>
              <a:cs typeface="Calibri"/>
              <a:sym typeface="Calibri"/>
            </a:endParaRPr>
          </a:p>
          <a:p>
            <a:pPr marL="342900" lvl="0" indent="0" algn="just" rtl="0">
              <a:spcBef>
                <a:spcPts val="0"/>
              </a:spcBef>
              <a:spcAft>
                <a:spcPts val="0"/>
              </a:spcAft>
              <a:buNone/>
            </a:pPr>
            <a:r>
              <a:rPr lang="es-CL" sz="2400" dirty="0">
                <a:solidFill>
                  <a:schemeClr val="tx1"/>
                </a:solidFill>
                <a:latin typeface="Calibri"/>
                <a:ea typeface="Calibri"/>
                <a:cs typeface="Calibri"/>
                <a:sym typeface="Calibri"/>
              </a:rPr>
              <a:t>El adulto dibuja huevos y los niños recortan para crear juntos una corona de pascua (imagen referencial).  </a:t>
            </a:r>
            <a:endParaRPr sz="2400" dirty="0">
              <a:solidFill>
                <a:schemeClr val="tx1"/>
              </a:solidFill>
              <a:latin typeface="Calibri"/>
              <a:ea typeface="Calibri"/>
              <a:cs typeface="Calibri"/>
              <a:sym typeface="Calibri"/>
            </a:endParaRPr>
          </a:p>
          <a:p>
            <a:pPr marL="342900" lvl="0" indent="-215900" algn="l" rtl="0">
              <a:spcBef>
                <a:spcPts val="400"/>
              </a:spcBef>
              <a:spcAft>
                <a:spcPts val="1600"/>
              </a:spcAft>
              <a:buClr>
                <a:schemeClr val="dk1"/>
              </a:buClr>
              <a:buSzPts val="2000"/>
              <a:buNone/>
            </a:pPr>
            <a:endParaRPr sz="2000" dirty="0"/>
          </a:p>
        </p:txBody>
      </p:sp>
      <p:pic>
        <p:nvPicPr>
          <p:cNvPr id="144" name="Google Shape;144;p9"/>
          <p:cNvPicPr preferRelativeResize="0"/>
          <p:nvPr/>
        </p:nvPicPr>
        <p:blipFill rotWithShape="1">
          <a:blip r:embed="rId3">
            <a:alphaModFix/>
          </a:blip>
          <a:srcRect/>
          <a:stretch/>
        </p:blipFill>
        <p:spPr>
          <a:xfrm>
            <a:off x="6472197" y="3715509"/>
            <a:ext cx="2376264" cy="2897608"/>
          </a:xfrm>
          <a:prstGeom prst="rect">
            <a:avLst/>
          </a:prstGeom>
          <a:noFill/>
          <a:ln>
            <a:noFill/>
          </a:ln>
        </p:spPr>
      </p:pic>
      <p:sp>
        <p:nvSpPr>
          <p:cNvPr id="2" name="Rectángulo 1">
            <a:extLst>
              <a:ext uri="{FF2B5EF4-FFF2-40B4-BE49-F238E27FC236}">
                <a16:creationId xmlns:a16="http://schemas.microsoft.com/office/drawing/2014/main" id="{E1A3309C-FA4B-4CEF-BFF3-F3331DB0D373}"/>
              </a:ext>
            </a:extLst>
          </p:cNvPr>
          <p:cNvSpPr/>
          <p:nvPr/>
        </p:nvSpPr>
        <p:spPr>
          <a:xfrm>
            <a:off x="449586" y="301198"/>
            <a:ext cx="8398875" cy="2720416"/>
          </a:xfrm>
          <a:prstGeom prst="rect">
            <a:avLst/>
          </a:prstGeom>
          <a:solidFill>
            <a:schemeClr val="accent1">
              <a:lumMod val="60000"/>
              <a:lumOff val="40000"/>
            </a:schemeClr>
          </a:solidFill>
          <a:ln>
            <a:solidFill>
              <a:schemeClr val="accent1">
                <a:lumMod val="60000"/>
                <a:lumOff val="40000"/>
              </a:schemeClr>
            </a:solidFill>
          </a:ln>
        </p:spPr>
        <p:txBody>
          <a:bodyPr wrap="square">
            <a:spAutoFit/>
          </a:bodyPr>
          <a:lstStyle/>
          <a:p>
            <a:pPr algn="ctr"/>
            <a:r>
              <a:rPr lang="es-CL" sz="3600" b="1" dirty="0">
                <a:latin typeface="Calibri"/>
                <a:ea typeface="Calibri"/>
                <a:cs typeface="Calibri"/>
                <a:sym typeface="Calibri"/>
              </a:rPr>
              <a:t>Actividad Artística o Manualidad</a:t>
            </a:r>
          </a:p>
          <a:p>
            <a:pPr algn="ctr"/>
            <a:endParaRPr lang="es-CL" sz="3600" b="1" dirty="0">
              <a:latin typeface="Calibri"/>
              <a:ea typeface="Calibri"/>
              <a:cs typeface="Calibri"/>
              <a:sym typeface="Calibri"/>
            </a:endParaRPr>
          </a:p>
          <a:p>
            <a:pPr algn="just"/>
            <a:r>
              <a:rPr lang="es-CL" sz="2000" dirty="0">
                <a:latin typeface="Calibri"/>
                <a:ea typeface="Calibri"/>
                <a:cs typeface="Calibri"/>
                <a:sym typeface="Calibri"/>
              </a:rPr>
              <a:t>Se acerca la celebración de la pascua de resurrección la cual es anunciada por el conejo de pascua quien deja chocolates a todos los niños y niñas. Para ello, les invitamos a confeccionar junto a sus hijos/as: </a:t>
            </a:r>
            <a:r>
              <a:rPr lang="es-CL" sz="2000" b="1" u="sng" dirty="0">
                <a:latin typeface="Calibri"/>
                <a:ea typeface="Calibri"/>
                <a:cs typeface="Calibri"/>
                <a:sym typeface="Calibri"/>
              </a:rPr>
              <a:t>5 manualidades diferentes</a:t>
            </a:r>
            <a:r>
              <a:rPr lang="es-CL" sz="2000" dirty="0">
                <a:latin typeface="Calibri"/>
                <a:ea typeface="Calibri"/>
                <a:cs typeface="Calibri"/>
                <a:sym typeface="Calibri"/>
              </a:rPr>
              <a:t>, las cuales se pueden realizar durante estas dos semanas, utilizando los materiales que tengan en sus hogares.</a:t>
            </a:r>
            <a:endParaRPr lang="es-CL" sz="20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1675</Words>
  <Application>Microsoft Macintosh PowerPoint</Application>
  <PresentationFormat>Presentación en pantalla (4:3)</PresentationFormat>
  <Paragraphs>192</Paragraphs>
  <Slides>18</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18</vt:i4>
      </vt:variant>
    </vt:vector>
  </HeadingPairs>
  <TitlesOfParts>
    <vt:vector size="24" baseType="lpstr">
      <vt:lpstr>Shadows Into Light</vt:lpstr>
      <vt:lpstr>Amatic SC</vt:lpstr>
      <vt:lpstr>Calibri</vt:lpstr>
      <vt:lpstr>Dancing Script</vt:lpstr>
      <vt:lpstr>Arial</vt:lpstr>
      <vt:lpstr>Simple Light</vt:lpstr>
      <vt:lpstr>  Actividades sugeridas para Semana del 6 al 17 de Abril Pre-Kínder </vt:lpstr>
      <vt:lpstr>Queridas familias:</vt:lpstr>
      <vt:lpstr>Presentación de PowerPoint</vt:lpstr>
      <vt:lpstr> Saludo diario   Acompañado de mímicas (ver el video).   </vt:lpstr>
      <vt:lpstr>Actividad  Rítmica Los invitamos a realizar estas  canciones todos los días  junto a sus hijo/as.  Para cada  rima  ver los videos y aprender los movimientos.</vt:lpstr>
      <vt:lpstr>Presentación de PowerPoint</vt:lpstr>
      <vt:lpstr>Presentación de PowerPoint</vt:lpstr>
      <vt:lpstr>Presentación de PowerPoint</vt:lpstr>
      <vt:lpstr>  </vt:lpstr>
      <vt:lpstr>Presentación de PowerPoint</vt:lpstr>
      <vt:lpstr>Presentación de PowerPoint</vt:lpstr>
      <vt:lpstr> Dentro de nuestra rutina diaria en casa es importante establecer un momento para la lectura del cuento. Previamente generar un espacio y ambiente de calma y tranquilidad, sin distracciones ni ruidos. Este cuento lo puedes leer 2 o 3 veces durante estas dos semanas.  </vt:lpstr>
      <vt:lpstr>   Motricidad fina: Estos ejercicios ayudarán a su hijo/a  bajar los niveles de ansiedad y mantenerlos entretenidos en actividades que, al mismo tiempo, fortalece sus habilidades motrices finas.   *Elige una para cada día, también se pueden repetir según las preferencias del niño/a, pero la idea es que puedan realizarlas todas. </vt:lpstr>
      <vt:lpstr>Presentación de PowerPoint</vt:lpstr>
      <vt:lpstr>Presentación de PowerPoint</vt:lpstr>
      <vt:lpstr> Contacto con la naturaleza  Ya que no podemos salir de nuestras casas, los invitamos a realizar el experimento de la lenteja o del poroto para llevar un poco de naturaleza a nuestros hogares.  Cada tres días es importante que  los niños/as  registren por medio del dibujo lo que ha ocurrido.  </vt:lpstr>
      <vt:lpstr>Presentación de PowerPoint</vt:lpstr>
      <vt:lpstr>Recordar lo que hicieron en el día y escoger qué actividades harán  al día  siguiente: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Actividades sugeridas para Semana del 6 al 17 de Abril Pre-Kínder</dc:title>
  <dc:creator>All</dc:creator>
  <cp:lastModifiedBy>Cecilia Cordero Bayón</cp:lastModifiedBy>
  <cp:revision>7</cp:revision>
  <dcterms:created xsi:type="dcterms:W3CDTF">2020-04-03T22:03:22Z</dcterms:created>
  <dcterms:modified xsi:type="dcterms:W3CDTF">2020-04-05T19:20:31Z</dcterms:modified>
</cp:coreProperties>
</file>