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/>
    <p:restoredTop sz="94648"/>
  </p:normalViewPr>
  <p:slideViewPr>
    <p:cSldViewPr snapToGrid="0" snapToObjects="1">
      <p:cViewPr>
        <p:scale>
          <a:sx n="81" d="100"/>
          <a:sy n="81" d="100"/>
        </p:scale>
        <p:origin x="-45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0ESncHNx8&amp;feature=youtu.be" TargetMode="External"/><Relationship Id="rId2" Type="http://schemas.openxmlformats.org/officeDocument/2006/relationships/hyperlink" Target="https://www.youtube.com/watch?v=nb1voqrs-v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FP0wgVhUC9w" TargetMode="External"/><Relationship Id="rId5" Type="http://schemas.openxmlformats.org/officeDocument/2006/relationships/hyperlink" Target="https://www.youtube.com/watch?v=JMfWq_KotzE" TargetMode="External"/><Relationship Id="rId4" Type="http://schemas.openxmlformats.org/officeDocument/2006/relationships/hyperlink" Target="https://www.youtube.com/watch?v=yahggWmgTB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-26vguTg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D00D1-BA28-FB43-9B4C-92AA42A8F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184" y="1105351"/>
            <a:ext cx="7062216" cy="3023981"/>
          </a:xfrm>
        </p:spPr>
        <p:txBody>
          <a:bodyPr anchor="t">
            <a:normAutofit/>
          </a:bodyPr>
          <a:lstStyle/>
          <a:p>
            <a:pPr algn="l"/>
            <a:r>
              <a:rPr lang="x-none" sz="4800" dirty="0">
                <a:solidFill>
                  <a:srgbClr val="FFFFFF"/>
                </a:solidFill>
              </a:rPr>
              <a:t>Colegio Padre Pedro Arrupe</a:t>
            </a:r>
            <a:br>
              <a:rPr lang="x-none" sz="4800" dirty="0">
                <a:solidFill>
                  <a:srgbClr val="FFFFFF"/>
                </a:solidFill>
              </a:rPr>
            </a:br>
            <a:r>
              <a:rPr lang="x-none" sz="4800" dirty="0">
                <a:solidFill>
                  <a:srgbClr val="FFFFFF"/>
                </a:solidFill>
              </a:rPr>
              <a:t/>
            </a:r>
            <a:br>
              <a:rPr lang="x-none" sz="4800" dirty="0">
                <a:solidFill>
                  <a:srgbClr val="FFFFFF"/>
                </a:solidFill>
              </a:rPr>
            </a:br>
            <a:r>
              <a:rPr lang="x-none" sz="4800" dirty="0">
                <a:solidFill>
                  <a:srgbClr val="FFFFFF"/>
                </a:solidFill>
              </a:rPr>
              <a:t/>
            </a:r>
            <a:br>
              <a:rPr lang="x-none" sz="4800" dirty="0">
                <a:solidFill>
                  <a:srgbClr val="FFFFFF"/>
                </a:solidFill>
              </a:rPr>
            </a:br>
            <a:r>
              <a:rPr lang="x-none" sz="4800" dirty="0">
                <a:solidFill>
                  <a:srgbClr val="FFFFFF"/>
                </a:solidFill>
              </a:rPr>
              <a:t>Trabajo Cuarentena 4º Básico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D9C520-FF1B-C748-BD76-A20962DE6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x-none" dirty="0">
                <a:solidFill>
                  <a:srgbClr val="FFFFFF"/>
                </a:solidFill>
              </a:rPr>
              <a:t>Fecha de Inicio Lunes 6 de abril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850907" y="432816"/>
            <a:ext cx="873243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0: </a:t>
            </a:r>
            <a:r>
              <a:rPr lang="en-US" spc="100" dirty="0" err="1">
                <a:solidFill>
                  <a:srgbClr val="0070C0"/>
                </a:solidFill>
              </a:rPr>
              <a:t>Educación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Física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te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acompañará</a:t>
            </a:r>
            <a:r>
              <a:rPr lang="en-US" spc="100" dirty="0">
                <a:solidFill>
                  <a:srgbClr val="0070C0"/>
                </a:solidFill>
              </a:rPr>
              <a:t> 2 </a:t>
            </a:r>
            <a:r>
              <a:rPr lang="en-US" spc="100" dirty="0" err="1">
                <a:solidFill>
                  <a:srgbClr val="0070C0"/>
                </a:solidFill>
              </a:rPr>
              <a:t>días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5962222B-5CAE-4F61-9328-725C2D1A1532}"/>
              </a:ext>
            </a:extLst>
          </p:cNvPr>
          <p:cNvPicPr/>
          <p:nvPr/>
        </p:nvPicPr>
        <p:blipFill rotWithShape="1">
          <a:blip r:embed="rId2"/>
          <a:srcRect b="12302"/>
          <a:stretch/>
        </p:blipFill>
        <p:spPr>
          <a:xfrm>
            <a:off x="10035397" y="4696200"/>
            <a:ext cx="1422400" cy="1426401"/>
          </a:xfrm>
          <a:prstGeom prst="rect">
            <a:avLst/>
          </a:prstGeom>
        </p:spPr>
      </p:pic>
      <p:pic>
        <p:nvPicPr>
          <p:cNvPr id="18" name="Imagen 1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2423762-DCA2-4101-B98B-A6E74699A7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35397" y="949452"/>
            <a:ext cx="1422400" cy="1330184"/>
          </a:xfrm>
          <a:prstGeom prst="rect">
            <a:avLst/>
          </a:pr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761080" y="1905000"/>
            <a:ext cx="8436674" cy="368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0000"/>
                </a:solidFill>
                <a:cs typeface="Times New Roman" panose="02020603050405020304" pitchFamily="18" charset="0"/>
              </a:rPr>
              <a:t>Actividad 4:</a:t>
            </a:r>
            <a:endParaRPr lang="x-none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¡¡¡Queremos ver tu creatividad!!!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Confecciona algún material para realizar tus propios ejercicios, utilizando materiales de tu hogar. Recuerda que si Reutilizamos y reciclamos objetos estamos ayudando al planeta…Genial, no?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Realiza un circuito, o carrera, quizás algo para realizar malabares, es tu oportunidad de crear un circuito que lleve tu nombre y quizás cuando nos reencontremos quieras mostrárselo a tus compañeros, no es obligación, solo te lo sugerimos…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Manos a la obra                                                                                                                                           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A54E166-DF4D-ED41-86EF-65FCEF5052FD}"/>
              </a:ext>
            </a:extLst>
          </p:cNvPr>
          <p:cNvSpPr txBox="1"/>
          <p:nvPr/>
        </p:nvSpPr>
        <p:spPr>
          <a:xfrm>
            <a:off x="433275" y="5689110"/>
            <a:ext cx="9092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Recuerda registrar en tu Diario, ¿por qué escogiste la actividad?, ¿qué fue lo que maste gusto? y ¿cómo te sentiste realizándola? También lo que quieras escribir estará bien…Gracias Niños</a:t>
            </a:r>
            <a:endParaRPr lang="x-none" dirty="0">
              <a:solidFill>
                <a:srgbClr val="FF0000"/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4850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295881" y="612678"/>
            <a:ext cx="449579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1: </a:t>
            </a:r>
            <a:r>
              <a:rPr lang="en-US" spc="100" dirty="0" err="1">
                <a:solidFill>
                  <a:srgbClr val="0070C0"/>
                </a:solidFill>
              </a:rPr>
              <a:t>lenguaje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472297" y="2773620"/>
            <a:ext cx="9038167" cy="31754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dirty="0"/>
              <a:t> </a:t>
            </a:r>
            <a:endParaRPr lang="x-none" dirty="0"/>
          </a:p>
          <a:p>
            <a:pPr lvl="0"/>
            <a:endParaRPr lang="es-C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dirty="0">
                <a:solidFill>
                  <a:srgbClr val="FF0000"/>
                </a:solidFill>
              </a:rPr>
              <a:t>Escribe sobre: </a:t>
            </a:r>
            <a:endParaRPr lang="es-CL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Lo que hiciste hoy o lo que tienes pensado hacer mañana.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Las conversaciones que tuviste,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Las cosas que aprendiste.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Las cosas que ocuparon tu mente.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Alguien que esté en tu mente. 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Las cosas que te estresen o que te emocionen.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tus sueños, tus ideas, tus planes, tus miedos y tus inseguridades en estos días de cuarentena.</a:t>
            </a:r>
          </a:p>
          <a:p>
            <a:pPr lvl="0" algn="ctr"/>
            <a:r>
              <a:rPr lang="es-MX" dirty="0">
                <a:solidFill>
                  <a:srgbClr val="FF0000"/>
                </a:solidFill>
              </a:rPr>
              <a:t>¡Manos a la obra! ¡A </a:t>
            </a:r>
            <a:r>
              <a:rPr lang="es-MX" b="1" dirty="0">
                <a:solidFill>
                  <a:srgbClr val="FF0000"/>
                </a:solidFill>
              </a:rPr>
              <a:t>escribir!</a:t>
            </a:r>
            <a:endParaRPr lang="x-none" dirty="0">
              <a:solidFill>
                <a:srgbClr val="FF0000"/>
              </a:solidFill>
            </a:endParaRPr>
          </a:p>
          <a:p>
            <a:r>
              <a:rPr lang="es-MX" b="1" dirty="0"/>
              <a:t> </a:t>
            </a:r>
            <a:endParaRPr lang="x-non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E9080E2-A364-B042-B269-EF007A47C283}"/>
              </a:ext>
            </a:extLst>
          </p:cNvPr>
          <p:cNvSpPr txBox="1"/>
          <p:nvPr/>
        </p:nvSpPr>
        <p:spPr>
          <a:xfrm>
            <a:off x="127001" y="6020480"/>
            <a:ext cx="945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i="1" dirty="0">
                <a:solidFill>
                  <a:srgbClr val="FF0000"/>
                </a:solidFill>
              </a:rPr>
              <a:t>Cuando volvamos podremos compartir nuestras historias, escritos, sentimientos y momentos vividos en esta cuarentena. Y no te preocupes tu diario es personal, cada quien compartirá lo que desee. </a:t>
            </a:r>
            <a:endParaRPr lang="x-none" i="1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82C65C-743D-894E-8CAC-C95F8EBB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736" y="332862"/>
            <a:ext cx="4811880" cy="26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5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295881" y="355091"/>
            <a:ext cx="449579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2: </a:t>
            </a:r>
            <a:r>
              <a:rPr lang="en-US" spc="100" dirty="0" err="1">
                <a:solidFill>
                  <a:srgbClr val="0070C0"/>
                </a:solidFill>
              </a:rPr>
              <a:t>Inglés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433458" y="1638588"/>
            <a:ext cx="8342242" cy="4785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dirty="0"/>
              <a:t> </a:t>
            </a:r>
            <a:endParaRPr lang="x-none" dirty="0"/>
          </a:p>
          <a:p>
            <a:pPr lvl="0"/>
            <a:endParaRPr lang="es-C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dirty="0">
                <a:solidFill>
                  <a:srgbClr val="FF0000"/>
                </a:solidFill>
              </a:rPr>
              <a:t>Investiga: </a:t>
            </a:r>
            <a:endParaRPr lang="es-CL" dirty="0"/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Busca en tu hogar si es que hay objetos que contengan palabras en inglés (puedes buscar en etiquetas de alimentos, revistas, televisión, etc.)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Haz un listado con 10 palabras en inglés que encontraste y luego escribe lo que significan en español (si quieres puedes dibujar el significado).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Recuerda que puedes usar un diccionario o un traductor (https://translate.google.com) para saber el significado de las palabras.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A continuación te dejo un ejemplo del diario de </a:t>
            </a:r>
          </a:p>
          <a:p>
            <a:r>
              <a:rPr lang="es-CL" spc="200" dirty="0">
                <a:solidFill>
                  <a:srgbClr val="0070C0"/>
                </a:solidFill>
              </a:rPr>
              <a:t>Miss Paula y sus objetos encontrados</a:t>
            </a:r>
          </a:p>
          <a:p>
            <a:pPr marL="285750" indent="-285750">
              <a:buFont typeface="Wingdings" pitchFamily="2" charset="2"/>
              <a:buChar char="Ø"/>
            </a:pPr>
            <a:endParaRPr lang="es-CL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x-none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b="1" dirty="0"/>
              <a:t> </a:t>
            </a:r>
            <a:endParaRPr lang="x-non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99D6B87-29BC-E140-B4AA-04D82E5B36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/>
          <a:stretch/>
        </p:blipFill>
        <p:spPr bwMode="auto">
          <a:xfrm>
            <a:off x="6791436" y="4332490"/>
            <a:ext cx="5400564" cy="254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7" name="Picture 1" descr="page3image22213312">
            <a:extLst>
              <a:ext uri="{FF2B5EF4-FFF2-40B4-BE49-F238E27FC236}">
                <a16:creationId xmlns:a16="http://schemas.microsoft.com/office/drawing/2014/main" xmlns="" id="{72CF68EF-25CB-D641-8B2E-B4A317A5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760" y="618067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2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295881" y="355091"/>
            <a:ext cx="540056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3: </a:t>
            </a:r>
            <a:r>
              <a:rPr lang="en-US" spc="100" dirty="0" err="1">
                <a:solidFill>
                  <a:srgbClr val="0070C0"/>
                </a:solidFill>
              </a:rPr>
              <a:t>matemáticas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545181" y="1518855"/>
            <a:ext cx="9038167" cy="5091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dirty="0"/>
              <a:t> </a:t>
            </a:r>
            <a:endParaRPr lang="x-none" dirty="0"/>
          </a:p>
          <a:p>
            <a:pPr lvl="0"/>
            <a:endParaRPr lang="es-C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b="1" dirty="0">
                <a:solidFill>
                  <a:srgbClr val="FF0000"/>
                </a:solidFill>
              </a:rPr>
              <a:t>Realiza esta actividad en una página de tu diario de una cuarentena:</a:t>
            </a:r>
            <a:endParaRPr lang="x-none" b="1" dirty="0">
              <a:solidFill>
                <a:srgbClr val="FF0000"/>
              </a:solidFill>
            </a:endParaRPr>
          </a:p>
          <a:p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Observa los objetos que te rodean en la casa que involucren las matemáticas.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Anota 10 acciones que realices en la casa, tu o los adultos que te acompañan.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x-none" spc="200" dirty="0">
                <a:solidFill>
                  <a:srgbClr val="0070C0"/>
                </a:solidFill>
              </a:rPr>
              <a:t>Realiza un </a:t>
            </a:r>
            <a:r>
              <a:rPr lang="es-CL" spc="200" dirty="0">
                <a:solidFill>
                  <a:srgbClr val="0070C0"/>
                </a:solidFill>
              </a:rPr>
              <a:t>dibujo o un recorte de la acción anotada.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L" b="1" dirty="0">
                <a:solidFill>
                  <a:srgbClr val="FF0000"/>
                </a:solidFill>
              </a:rPr>
              <a:t>Ejemplo:</a:t>
            </a:r>
            <a:endParaRPr lang="x-none" b="1" dirty="0">
              <a:solidFill>
                <a:srgbClr val="FF0000"/>
              </a:solidFill>
            </a:endParaRPr>
          </a:p>
          <a:p>
            <a:r>
              <a:rPr lang="es-CL" spc="200" dirty="0">
                <a:solidFill>
                  <a:srgbClr val="0070C0"/>
                </a:solidFill>
              </a:rPr>
              <a:t>1.- Usar el control remoto.</a:t>
            </a:r>
            <a:endParaRPr lang="x-none" spc="200" dirty="0">
              <a:solidFill>
                <a:srgbClr val="0070C0"/>
              </a:solidFill>
            </a:endParaRPr>
          </a:p>
          <a:p>
            <a:pPr lvl="0"/>
            <a:r>
              <a:rPr lang="es-CL" spc="200" dirty="0">
                <a:solidFill>
                  <a:srgbClr val="0070C0"/>
                </a:solidFill>
              </a:rPr>
              <a:t>Acción: usamos los números para poner los canales de T.V</a:t>
            </a:r>
            <a:r>
              <a:rPr lang="x-none" spc="200" dirty="0">
                <a:solidFill>
                  <a:srgbClr val="0070C0"/>
                </a:solidFill>
              </a:rPr>
              <a:t> </a:t>
            </a:r>
          </a:p>
          <a:p>
            <a:endParaRPr lang="es-CL" spc="200" dirty="0">
              <a:solidFill>
                <a:srgbClr val="0070C0"/>
              </a:solidFill>
            </a:endParaRPr>
          </a:p>
          <a:p>
            <a:r>
              <a:rPr lang="es-CL" spc="200" dirty="0">
                <a:solidFill>
                  <a:srgbClr val="0070C0"/>
                </a:solidFill>
              </a:rPr>
              <a:t>2.-Usar el microondas.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CL" spc="200" dirty="0">
                <a:solidFill>
                  <a:srgbClr val="0070C0"/>
                </a:solidFill>
              </a:rPr>
              <a:t>Acción: usamos los números para asignar tiempo para calentar la comida.</a:t>
            </a:r>
            <a:endParaRPr lang="x-none" spc="200" dirty="0">
              <a:solidFill>
                <a:srgbClr val="0070C0"/>
              </a:solidFill>
            </a:endParaRPr>
          </a:p>
          <a:p>
            <a:pPr lvl="0"/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L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           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Ver las imágenes de origen">
            <a:extLst>
              <a:ext uri="{FF2B5EF4-FFF2-40B4-BE49-F238E27FC236}">
                <a16:creationId xmlns:a16="http://schemas.microsoft.com/office/drawing/2014/main" xmlns="" id="{5473F2CB-0675-AF45-BDF0-2CDA73B19C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52" y="3845052"/>
            <a:ext cx="1208405" cy="91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Ver las imágenes de origen">
            <a:extLst>
              <a:ext uri="{FF2B5EF4-FFF2-40B4-BE49-F238E27FC236}">
                <a16:creationId xmlns:a16="http://schemas.microsoft.com/office/drawing/2014/main" xmlns="" id="{B1758215-A1F2-8B47-9472-FFB2BA9CE2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22" y="5793798"/>
            <a:ext cx="1557263" cy="92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55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295881" y="355091"/>
            <a:ext cx="540056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4: </a:t>
            </a:r>
            <a:r>
              <a:rPr lang="en-US" spc="100" dirty="0" err="1">
                <a:solidFill>
                  <a:srgbClr val="0070C0"/>
                </a:solidFill>
              </a:rPr>
              <a:t>Ciencias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612667"/>
            <a:ext cx="9038167" cy="48902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x-none" dirty="0"/>
          </a:p>
          <a:p>
            <a:pPr lvl="0"/>
            <a:endParaRPr lang="es-C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b="1" dirty="0">
                <a:solidFill>
                  <a:srgbClr val="FF0000"/>
                </a:solidFill>
              </a:rPr>
              <a:t>Realiza esta actividad en una página de tu diario de una cuarentena:</a:t>
            </a:r>
            <a:endParaRPr lang="x-none" b="1" dirty="0">
              <a:solidFill>
                <a:srgbClr val="FF0000"/>
              </a:solidFill>
            </a:endParaRPr>
          </a:p>
          <a:p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Observa los objetos que te rodean en la casa.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Dibuja 5 elementos que se encuentren en estado sólido,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Dibuja 5 elementos en estado líquido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Dibuja 5 elementos que estén en estado gaseoso: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CL" b="1" dirty="0">
              <a:solidFill>
                <a:srgbClr val="FF0000"/>
              </a:solidFill>
            </a:endParaRPr>
          </a:p>
          <a:p>
            <a:r>
              <a:rPr lang="es-CL" b="1" dirty="0">
                <a:solidFill>
                  <a:srgbClr val="FF0000"/>
                </a:solidFill>
              </a:rPr>
              <a:t>Ejemplo:</a:t>
            </a:r>
            <a:endParaRPr lang="x-none" b="1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2F1A6943-E652-0242-8A1F-C0880336E4D4}"/>
              </a:ext>
            </a:extLst>
          </p:cNvPr>
          <p:cNvGrpSpPr/>
          <p:nvPr/>
        </p:nvGrpSpPr>
        <p:grpSpPr>
          <a:xfrm>
            <a:off x="1345653" y="4648726"/>
            <a:ext cx="7470243" cy="1693231"/>
            <a:chOff x="1165756" y="4626868"/>
            <a:chExt cx="7470243" cy="1693231"/>
          </a:xfrm>
        </p:grpSpPr>
        <p:pic>
          <p:nvPicPr>
            <p:cNvPr id="16" name="Imagen 15" descr="Ver las imágenes de origen">
              <a:extLst>
                <a:ext uri="{FF2B5EF4-FFF2-40B4-BE49-F238E27FC236}">
                  <a16:creationId xmlns:a16="http://schemas.microsoft.com/office/drawing/2014/main" xmlns="" id="{4CEAE9A3-B660-6547-8684-8493D04375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162" y="5126230"/>
              <a:ext cx="694015" cy="697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2B00C0FD-0093-6346-8DCA-B3F8E9169116}"/>
                </a:ext>
              </a:extLst>
            </p:cNvPr>
            <p:cNvSpPr txBox="1"/>
            <p:nvPr/>
          </p:nvSpPr>
          <p:spPr>
            <a:xfrm>
              <a:off x="1165756" y="5874567"/>
              <a:ext cx="757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>
                  <a:solidFill>
                    <a:schemeClr val="accent2">
                      <a:lumMod val="75000"/>
                    </a:schemeClr>
                  </a:solidFill>
                </a:rPr>
                <a:t>Pelota</a:t>
              </a:r>
            </a:p>
          </p:txBody>
        </p:sp>
        <p:pic>
          <p:nvPicPr>
            <p:cNvPr id="17" name="Imagen 16" descr="Ver las imágenes de origen">
              <a:extLst>
                <a:ext uri="{FF2B5EF4-FFF2-40B4-BE49-F238E27FC236}">
                  <a16:creationId xmlns:a16="http://schemas.microsoft.com/office/drawing/2014/main" xmlns="" id="{BD0E527F-3B7A-E549-B233-D7D7C3E4619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348" y="5120419"/>
              <a:ext cx="864637" cy="699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DE7C9BB2-807C-7644-9EBA-D265BB080AA4}"/>
                </a:ext>
              </a:extLst>
            </p:cNvPr>
            <p:cNvSpPr txBox="1"/>
            <p:nvPr/>
          </p:nvSpPr>
          <p:spPr>
            <a:xfrm>
              <a:off x="2774700" y="5874567"/>
              <a:ext cx="2743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>
                  <a:solidFill>
                    <a:schemeClr val="accent2">
                      <a:lumMod val="75000"/>
                    </a:schemeClr>
                  </a:solidFill>
                </a:rPr>
                <a:t>Agua (está dentro del vaso)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301A6BF6-DD0A-4244-98EB-D9A2A091E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9666" y="4709292"/>
              <a:ext cx="2079832" cy="1247899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xmlns="" id="{8ED88666-13F4-8C4B-BDDF-488A3BD5E0C2}"/>
                </a:ext>
              </a:extLst>
            </p:cNvPr>
            <p:cNvSpPr txBox="1"/>
            <p:nvPr/>
          </p:nvSpPr>
          <p:spPr>
            <a:xfrm>
              <a:off x="6586543" y="5950767"/>
              <a:ext cx="870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>
                  <a:solidFill>
                    <a:schemeClr val="accent2">
                      <a:lumMod val="75000"/>
                    </a:schemeClr>
                  </a:solidFill>
                </a:rPr>
                <a:t>Aerosol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CA3A34A3-EE00-7646-B1B6-5ABF5BFF3940}"/>
                </a:ext>
              </a:extLst>
            </p:cNvPr>
            <p:cNvSpPr txBox="1"/>
            <p:nvPr/>
          </p:nvSpPr>
          <p:spPr>
            <a:xfrm>
              <a:off x="1173410" y="4626868"/>
              <a:ext cx="7462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chemeClr val="accent2">
                      <a:lumMod val="75000"/>
                    </a:schemeClr>
                  </a:solidFill>
                </a:rPr>
                <a:t>Sólido                             Líquido                                    Gaseoso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58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295881" y="494791"/>
            <a:ext cx="540056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5: Música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636937"/>
            <a:ext cx="9038167" cy="4787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pc="200" dirty="0">
                <a:solidFill>
                  <a:srgbClr val="0070C0"/>
                </a:solidFill>
              </a:rPr>
              <a:t>1.- Escuchar durante el periodo de cuarentena la canción de Diego Torres “Color esperanza” y aprender su letra. Link youtube:</a:t>
            </a:r>
          </a:p>
          <a:p>
            <a:r>
              <a:rPr lang="es-CL" spc="200" dirty="0">
                <a:solidFill>
                  <a:srgbClr val="0070C0"/>
                </a:solidFill>
              </a:rPr>
              <a:t>  </a:t>
            </a:r>
            <a:r>
              <a:rPr lang="es-CL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https://www.youtube.com/watch?v=nb1voqrs-vs</a:t>
            </a:r>
            <a:endParaRPr lang="es-CL" u="sng" dirty="0">
              <a:solidFill>
                <a:srgbClr val="0070C0"/>
              </a:solidFill>
            </a:endParaRPr>
          </a:p>
          <a:p>
            <a:endParaRPr lang="x-none" dirty="0">
              <a:solidFill>
                <a:srgbClr val="0070C0"/>
              </a:solidFill>
            </a:endParaRPr>
          </a:p>
          <a:p>
            <a:r>
              <a:rPr lang="es-CL" spc="200" dirty="0">
                <a:solidFill>
                  <a:srgbClr val="0070C0"/>
                </a:solidFill>
              </a:rPr>
              <a:t>2.- Escucha la melodía principal de la canción de Diego Torres e identifica los siete instrumentos musicales presentes. 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CL" spc="200" dirty="0">
                <a:solidFill>
                  <a:srgbClr val="0070C0"/>
                </a:solidFill>
              </a:rPr>
              <a:t>link youtube : 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CL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https://www.youtube.com/watch?v=iu0esnchnx8&amp;feature=youtu.be</a:t>
            </a:r>
            <a:endParaRPr lang="x-none" dirty="0">
              <a:solidFill>
                <a:srgbClr val="0070C0"/>
              </a:solidFill>
            </a:endParaRPr>
          </a:p>
          <a:p>
            <a:endParaRPr lang="es-CL" spc="200" dirty="0">
              <a:solidFill>
                <a:srgbClr val="0070C0"/>
              </a:solidFill>
            </a:endParaRPr>
          </a:p>
          <a:p>
            <a:r>
              <a:rPr lang="es-CL" spc="200" dirty="0">
                <a:solidFill>
                  <a:srgbClr val="0070C0"/>
                </a:solidFill>
              </a:rPr>
              <a:t>3.- Anota en tu diario los siete instrumentos musicales que descubriste mediante la audición.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CL" b="1" dirty="0">
                <a:solidFill>
                  <a:srgbClr val="0070C0"/>
                </a:solidFill>
              </a:rPr>
              <a:t> </a:t>
            </a:r>
            <a:endParaRPr lang="x-none" dirty="0">
              <a:solidFill>
                <a:srgbClr val="0070C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 descr="page11image22177408">
            <a:extLst>
              <a:ext uri="{FF2B5EF4-FFF2-40B4-BE49-F238E27FC236}">
                <a16:creationId xmlns:a16="http://schemas.microsoft.com/office/drawing/2014/main" xmlns="" id="{2BF5B711-1616-1B41-B974-F655F4B2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975" y="597240"/>
            <a:ext cx="1460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E7D42B6C-6027-1342-946F-BEF2EC5F4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73817"/>
              </p:ext>
            </p:extLst>
          </p:nvPr>
        </p:nvGraphicFramePr>
        <p:xfrm>
          <a:off x="609600" y="4988221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9052972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13082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1________________________________</a:t>
                      </a:r>
                    </a:p>
                    <a:p>
                      <a:r>
                        <a:rPr lang="x-none" dirty="0"/>
                        <a:t>2________________________________</a:t>
                      </a:r>
                    </a:p>
                    <a:p>
                      <a:r>
                        <a:rPr lang="x-none" dirty="0"/>
                        <a:t>3________________________________</a:t>
                      </a:r>
                    </a:p>
                    <a:p>
                      <a:r>
                        <a:rPr lang="x-none" dirty="0"/>
                        <a:t>4________________________________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5________________________________</a:t>
                      </a:r>
                    </a:p>
                    <a:p>
                      <a:r>
                        <a:rPr lang="x-none" dirty="0"/>
                        <a:t>6________________________________</a:t>
                      </a:r>
                    </a:p>
                    <a:p>
                      <a:r>
                        <a:rPr lang="x-none" dirty="0"/>
                        <a:t>7________________________________</a:t>
                      </a:r>
                    </a:p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30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37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295881" y="494791"/>
            <a:ext cx="540056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5: Música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636937"/>
            <a:ext cx="9038167" cy="4787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pc="200" dirty="0">
                <a:solidFill>
                  <a:srgbClr val="0070C0"/>
                </a:solidFill>
              </a:rPr>
              <a:t>4.- Escribe en tu “diario de cuarentena” las canciones que te han acompañado durante este periodo (mínimo 10 canciones) </a:t>
            </a:r>
          </a:p>
          <a:p>
            <a:r>
              <a:rPr lang="es-MX" spc="200" dirty="0">
                <a:solidFill>
                  <a:srgbClr val="0070C0"/>
                </a:solidFill>
              </a:rPr>
              <a:t>Crea la “banda sonora” de tu diario. Anota el nombre de la banda o artista y el nombre de la canción.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MX" spc="200" dirty="0">
                <a:solidFill>
                  <a:srgbClr val="FF0000"/>
                </a:solidFill>
              </a:rPr>
              <a:t>Ejemplo:</a:t>
            </a:r>
            <a:endParaRPr lang="x-none" spc="200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 descr="page11image22177408">
            <a:extLst>
              <a:ext uri="{FF2B5EF4-FFF2-40B4-BE49-F238E27FC236}">
                <a16:creationId xmlns:a16="http://schemas.microsoft.com/office/drawing/2014/main" xmlns="" id="{2BF5B711-1616-1B41-B974-F655F4B2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975" y="597240"/>
            <a:ext cx="1460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E7D42B6C-6027-1342-946F-BEF2EC5F4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71057"/>
              </p:ext>
            </p:extLst>
          </p:nvPr>
        </p:nvGraphicFramePr>
        <p:xfrm>
          <a:off x="546100" y="3406044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9052972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13082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1 Diego Torres 2________________________________</a:t>
                      </a:r>
                    </a:p>
                    <a:p>
                      <a:r>
                        <a:rPr lang="x-none" dirty="0"/>
                        <a:t>3________________________________</a:t>
                      </a:r>
                    </a:p>
                    <a:p>
                      <a:r>
                        <a:rPr lang="x-none" dirty="0"/>
                        <a:t>4________________________________</a:t>
                      </a:r>
                    </a:p>
                    <a:p>
                      <a:r>
                        <a:rPr lang="x-none" dirty="0"/>
                        <a:t>5________________________________</a:t>
                      </a:r>
                    </a:p>
                    <a:p>
                      <a:r>
                        <a:rPr lang="x-none" dirty="0"/>
                        <a:t>6________________________________</a:t>
                      </a:r>
                    </a:p>
                    <a:p>
                      <a:r>
                        <a:rPr lang="x-none" dirty="0"/>
                        <a:t>7________________________________</a:t>
                      </a:r>
                    </a:p>
                    <a:p>
                      <a:r>
                        <a:rPr lang="x-none" dirty="0"/>
                        <a:t>8________________________________</a:t>
                      </a:r>
                    </a:p>
                    <a:p>
                      <a:r>
                        <a:rPr lang="x-none" dirty="0"/>
                        <a:t>9________________________________</a:t>
                      </a:r>
                    </a:p>
                    <a:p>
                      <a:r>
                        <a:rPr lang="x-none" dirty="0"/>
                        <a:t>10_______________________________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Color Esperanza</a:t>
                      </a:r>
                    </a:p>
                    <a:p>
                      <a:r>
                        <a:rPr lang="x-none" dirty="0"/>
                        <a:t>________________________________</a:t>
                      </a:r>
                    </a:p>
                    <a:p>
                      <a:r>
                        <a:rPr lang="x-none" dirty="0"/>
                        <a:t>________________________________</a:t>
                      </a:r>
                    </a:p>
                    <a:p>
                      <a:r>
                        <a:rPr lang="x-none" dirty="0"/>
                        <a:t>________________________________</a:t>
                      </a:r>
                    </a:p>
                    <a:p>
                      <a:r>
                        <a:rPr lang="x-none" dirty="0"/>
                        <a:t>_______________________________</a:t>
                      </a:r>
                    </a:p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30482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DCF952C-8E34-CD48-BDBF-A44DEE2603B7}"/>
              </a:ext>
            </a:extLst>
          </p:cNvPr>
          <p:cNvSpPr/>
          <p:nvPr/>
        </p:nvSpPr>
        <p:spPr>
          <a:xfrm>
            <a:off x="9630831" y="4425370"/>
            <a:ext cx="2286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Sugerencia: elegir al menos una canción de rock, una canción de pop, una canción de rap/hip-hop, una canción de música chilena y una canción de música clásica.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295881" y="786891"/>
            <a:ext cx="9064018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6: Historia, </a:t>
            </a:r>
            <a:r>
              <a:rPr lang="en-US" spc="100" dirty="0" err="1">
                <a:solidFill>
                  <a:srgbClr val="0070C0"/>
                </a:solidFill>
              </a:rPr>
              <a:t>Geografía</a:t>
            </a:r>
            <a:r>
              <a:rPr lang="en-US" spc="100" dirty="0">
                <a:solidFill>
                  <a:srgbClr val="0070C0"/>
                </a:solidFill>
              </a:rPr>
              <a:t> y </a:t>
            </a:r>
            <a:r>
              <a:rPr lang="en-US" spc="100" dirty="0" err="1">
                <a:solidFill>
                  <a:srgbClr val="0070C0"/>
                </a:solidFill>
              </a:rPr>
              <a:t>ciencias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sociales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2070674"/>
            <a:ext cx="9038167" cy="45841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MX" b="1" spc="200" dirty="0">
                <a:solidFill>
                  <a:srgbClr val="FF0000"/>
                </a:solidFill>
              </a:rPr>
              <a:t>Escribe en tu diario:</a:t>
            </a:r>
          </a:p>
          <a:p>
            <a:pPr lvl="0"/>
            <a:endParaRPr lang="es-MX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s-MX" spc="200" dirty="0">
                <a:solidFill>
                  <a:srgbClr val="0070C0"/>
                </a:solidFill>
              </a:rPr>
              <a:t>En estos días de cuarentena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¿Cuál es el lugar de tu casa que más han disfrutado? ¿Por qué?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¿Cómo es ese lugar?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Puedes representarlo en un dibujo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MX" spc="200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6A03203-228B-AE45-A111-D3FC1C31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93" y="4171949"/>
            <a:ext cx="3289300" cy="2463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FFBA95B-AB7D-FD4E-A28A-BC25D866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93" y="4042014"/>
            <a:ext cx="3472639" cy="26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635000" y="508316"/>
            <a:ext cx="385701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7: </a:t>
            </a:r>
            <a:r>
              <a:rPr lang="en-US" spc="100" dirty="0" err="1">
                <a:solidFill>
                  <a:srgbClr val="0070C0"/>
                </a:solidFill>
              </a:rPr>
              <a:t>Arte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740724"/>
            <a:ext cx="9038167" cy="4964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MX" b="1" spc="200" dirty="0">
                <a:solidFill>
                  <a:srgbClr val="FF0000"/>
                </a:solidFill>
              </a:rPr>
              <a:t>En una hoja de tu diario:</a:t>
            </a:r>
          </a:p>
          <a:p>
            <a:pPr lvl="0"/>
            <a:endParaRPr lang="es-MX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Dibuja el lugar perfecto para ti y en dónde te gustaría pasar la cuarentena. No olvides poner el título en tu dibujo.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Puedes utilizar los lápices y elementos que quieras, es decir, agregar decoraciones como brillantina,  género, cintas, recortes, entre otros.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CL" spc="200" dirty="0">
              <a:solidFill>
                <a:srgbClr val="0070C0"/>
              </a:solidFill>
            </a:endParaRPr>
          </a:p>
          <a:p>
            <a:endParaRPr lang="es-CL" spc="200" dirty="0">
              <a:solidFill>
                <a:srgbClr val="FF0000"/>
              </a:solidFill>
            </a:endParaRPr>
          </a:p>
          <a:p>
            <a:endParaRPr lang="es-CL" spc="200" dirty="0">
              <a:solidFill>
                <a:srgbClr val="FF0000"/>
              </a:solidFill>
            </a:endParaRPr>
          </a:p>
          <a:p>
            <a:endParaRPr lang="es-CL" spc="200" dirty="0">
              <a:solidFill>
                <a:srgbClr val="FF0000"/>
              </a:solidFill>
            </a:endParaRPr>
          </a:p>
          <a:p>
            <a:r>
              <a:rPr lang="es-CL" b="1" spc="200" dirty="0">
                <a:solidFill>
                  <a:srgbClr val="FF0000"/>
                </a:solidFill>
              </a:rPr>
              <a:t>Ejemplo: </a:t>
            </a:r>
          </a:p>
          <a:p>
            <a:r>
              <a:rPr lang="es-CL" spc="200" dirty="0">
                <a:solidFill>
                  <a:srgbClr val="0070C0"/>
                </a:solidFill>
              </a:rPr>
              <a:t>sería un lago en donde pudiera nadar y estar con mis perros y amigos. y que siempre fuera de día.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MX" spc="200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6A03203-228B-AE45-A111-D3FC1C31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31" y="433737"/>
            <a:ext cx="2104354" cy="15762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FFBA95B-AB7D-FD4E-A28A-BC25D866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631" y="4620268"/>
            <a:ext cx="2104354" cy="15782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EC9778-5F92-0046-903B-BEC51DF0E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902" y="2233704"/>
            <a:ext cx="2349811" cy="17762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179F684-E1FE-0A44-9405-736EBF917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1" y="5375178"/>
            <a:ext cx="1892299" cy="1182687"/>
          </a:xfrm>
          <a:prstGeom prst="rect">
            <a:avLst/>
          </a:prstGeom>
        </p:spPr>
      </p:pic>
      <p:pic>
        <p:nvPicPr>
          <p:cNvPr id="15361" name="Picture 1" descr="page12image22857136">
            <a:extLst>
              <a:ext uri="{FF2B5EF4-FFF2-40B4-BE49-F238E27FC236}">
                <a16:creationId xmlns:a16="http://schemas.microsoft.com/office/drawing/2014/main" xmlns="" id="{B69FAC93-1A81-514F-9D77-473BD18D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86624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1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635000" y="508316"/>
            <a:ext cx="385701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7: </a:t>
            </a:r>
            <a:r>
              <a:rPr lang="en-US" spc="100" dirty="0" err="1">
                <a:solidFill>
                  <a:srgbClr val="0070C0"/>
                </a:solidFill>
              </a:rPr>
              <a:t>Arte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740724"/>
            <a:ext cx="9038167" cy="4964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MX" b="1" spc="200" dirty="0">
                <a:solidFill>
                  <a:srgbClr val="FF0000"/>
                </a:solidFill>
              </a:rPr>
              <a:t>En una hoja de tu diario:</a:t>
            </a:r>
          </a:p>
          <a:p>
            <a:pPr lvl="0"/>
            <a:endParaRPr lang="es-MX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CL" altLang="x-none" spc="200" dirty="0">
                <a:solidFill>
                  <a:srgbClr val="0070C0"/>
                </a:solidFill>
              </a:rPr>
              <a:t>Dobla la hoja de tu dibujo anterior por la mitad, como es un diario personal, este dibujo quedará semioculto como se muestra en la imagen.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s-CL" altLang="x-none" spc="200" dirty="0">
              <a:solidFill>
                <a:srgbClr val="0070C0"/>
              </a:solidFill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CL" altLang="x-none" spc="200" dirty="0">
                <a:solidFill>
                  <a:srgbClr val="0070C0"/>
                </a:solidFill>
              </a:rPr>
              <a:t>Al haber doblado la hoja, quedará un rectángulo más angosto como el que se muestra en la imagén.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s-CL" altLang="x-none" spc="200" dirty="0">
              <a:solidFill>
                <a:srgbClr val="0070C0"/>
              </a:solidFill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CL" altLang="x-none" spc="200" dirty="0">
                <a:solidFill>
                  <a:srgbClr val="0070C0"/>
                </a:solidFill>
              </a:rPr>
              <a:t>En este rectángulo realizaremos el dibujo del lugar que actualmente estamos realizando nuestra cuarentena. Para esto utilizaremos solo lápiz mina (será un dibujo en blanco y negro)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CL" spc="200" dirty="0">
              <a:solidFill>
                <a:srgbClr val="FF0000"/>
              </a:solidFill>
            </a:endParaRPr>
          </a:p>
          <a:p>
            <a:r>
              <a:rPr lang="es-CL" b="1" spc="200" dirty="0">
                <a:solidFill>
                  <a:srgbClr val="FF0000"/>
                </a:solidFill>
              </a:rPr>
              <a:t>Ejemplo: </a:t>
            </a:r>
          </a:p>
          <a:p>
            <a:r>
              <a:rPr lang="es-CL" altLang="x-none" spc="200" dirty="0">
                <a:solidFill>
                  <a:srgbClr val="0070C0"/>
                </a:solidFill>
              </a:rPr>
              <a:t>Sería en mi casa frente a la televisión y tomando once</a:t>
            </a:r>
            <a:r>
              <a:rPr lang="es-CL" spc="200" dirty="0">
                <a:solidFill>
                  <a:srgbClr val="0070C0"/>
                </a:solidFill>
              </a:rPr>
              <a:t>.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MX" spc="200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6A03203-228B-AE45-A111-D3FC1C31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31" y="433737"/>
            <a:ext cx="2104354" cy="15762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FFBA95B-AB7D-FD4E-A28A-BC25D866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631" y="4620268"/>
            <a:ext cx="2104354" cy="15782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EC9778-5F92-0046-903B-BEC51DF0E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902" y="2233704"/>
            <a:ext cx="2349811" cy="1776235"/>
          </a:xfrm>
          <a:prstGeom prst="rect">
            <a:avLst/>
          </a:prstGeom>
        </p:spPr>
      </p:pic>
      <p:pic>
        <p:nvPicPr>
          <p:cNvPr id="15361" name="Picture 1" descr="page12image22857136">
            <a:extLst>
              <a:ext uri="{FF2B5EF4-FFF2-40B4-BE49-F238E27FC236}">
                <a16:creationId xmlns:a16="http://schemas.microsoft.com/office/drawing/2014/main" xmlns="" id="{B69FAC93-1A81-514F-9D77-473BD18D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86624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453ED38-C745-4B4A-BCEC-2BC523C15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115" y="4437851"/>
            <a:ext cx="361950" cy="971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_tradnl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720E9B73-38E9-8342-A731-65CDB2E648DD}"/>
              </a:ext>
            </a:extLst>
          </p:cNvPr>
          <p:cNvGrpSpPr>
            <a:grpSpLocks/>
          </p:cNvGrpSpPr>
          <p:nvPr/>
        </p:nvGrpSpPr>
        <p:grpSpPr bwMode="auto">
          <a:xfrm>
            <a:off x="8806390" y="2306988"/>
            <a:ext cx="714375" cy="971550"/>
            <a:chOff x="10005" y="5533"/>
            <a:chExt cx="1125" cy="1530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xmlns="" id="{F9540C4E-46A4-FD44-8543-157B8A73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5" y="5533"/>
              <a:ext cx="1125" cy="1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  <p:cxnSp>
          <p:nvCxnSpPr>
            <p:cNvPr id="21" name="AutoShape 15">
              <a:extLst>
                <a:ext uri="{FF2B5EF4-FFF2-40B4-BE49-F238E27FC236}">
                  <a16:creationId xmlns:a16="http://schemas.microsoft.com/office/drawing/2014/main" xmlns="" id="{3338D826-FC85-824A-830D-5F113DA9E6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560" y="5533"/>
              <a:ext cx="0" cy="1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0191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859028" y="420116"/>
            <a:ext cx="80182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pc="100" dirty="0" err="1">
                <a:solidFill>
                  <a:srgbClr val="0070C0"/>
                </a:solidFill>
              </a:rPr>
              <a:t>Estimadas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familiaS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18DA48-50EF-B344-BDDF-13374AB21EA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1732" y="1891903"/>
            <a:ext cx="9000068" cy="4683538"/>
          </a:xfrm>
        </p:spPr>
        <p:txBody>
          <a:bodyPr vert="horz" lIns="45720" tIns="45720" rIns="45720" bIns="45720" rtlCol="0">
            <a:noAutofit/>
          </a:bodyPr>
          <a:lstStyle/>
          <a:p>
            <a:pPr marL="285750" indent="-28575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1800" spc="200" dirty="0">
                <a:solidFill>
                  <a:srgbClr val="0070C0"/>
                </a:solidFill>
              </a:rPr>
              <a:t>En </a:t>
            </a:r>
            <a:r>
              <a:rPr lang="en-US" sz="1800" spc="200" dirty="0" err="1">
                <a:solidFill>
                  <a:srgbClr val="0070C0"/>
                </a:solidFill>
              </a:rPr>
              <a:t>este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tiempo</a:t>
            </a:r>
            <a:r>
              <a:rPr lang="en-US" sz="1800" spc="200" dirty="0">
                <a:solidFill>
                  <a:srgbClr val="0070C0"/>
                </a:solidFill>
              </a:rPr>
              <a:t> que </a:t>
            </a:r>
            <a:r>
              <a:rPr lang="en-US" sz="1800" spc="200" dirty="0" err="1">
                <a:solidFill>
                  <a:srgbClr val="0070C0"/>
                </a:solidFill>
              </a:rPr>
              <a:t>estamos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viviendo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queremos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acompañar</a:t>
            </a:r>
            <a:r>
              <a:rPr lang="en-US" sz="1800" spc="200" dirty="0">
                <a:solidFill>
                  <a:srgbClr val="0070C0"/>
                </a:solidFill>
              </a:rPr>
              <a:t> los </a:t>
            </a:r>
            <a:r>
              <a:rPr lang="en-US" sz="1800" spc="200" dirty="0" err="1">
                <a:solidFill>
                  <a:srgbClr val="0070C0"/>
                </a:solidFill>
              </a:rPr>
              <a:t>aprendizajes</a:t>
            </a:r>
            <a:r>
              <a:rPr lang="en-US" sz="1800" spc="200" dirty="0">
                <a:solidFill>
                  <a:srgbClr val="0070C0"/>
                </a:solidFill>
              </a:rPr>
              <a:t> de </a:t>
            </a:r>
            <a:r>
              <a:rPr lang="en-US" sz="1800" spc="200" dirty="0" err="1">
                <a:solidFill>
                  <a:srgbClr val="0070C0"/>
                </a:solidFill>
              </a:rPr>
              <a:t>nuestros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niños</a:t>
            </a:r>
            <a:r>
              <a:rPr lang="en-US" sz="1800" spc="200" dirty="0">
                <a:solidFill>
                  <a:srgbClr val="0070C0"/>
                </a:solidFill>
              </a:rPr>
              <a:t> y </a:t>
            </a:r>
            <a:r>
              <a:rPr lang="en-US" sz="1800" spc="200" dirty="0" err="1">
                <a:solidFill>
                  <a:srgbClr val="0070C0"/>
                </a:solidFill>
              </a:rPr>
              <a:t>niñas</a:t>
            </a:r>
            <a:r>
              <a:rPr lang="en-US" sz="1800" spc="200" dirty="0">
                <a:solidFill>
                  <a:srgbClr val="0070C0"/>
                </a:solidFill>
              </a:rPr>
              <a:t> de la </a:t>
            </a:r>
            <a:r>
              <a:rPr lang="en-US" sz="1800" spc="200" dirty="0" err="1">
                <a:solidFill>
                  <a:srgbClr val="0070C0"/>
                </a:solidFill>
              </a:rPr>
              <a:t>mejor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manera</a:t>
            </a:r>
            <a:r>
              <a:rPr lang="en-US" sz="1800" spc="2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1800" spc="200" dirty="0" err="1">
                <a:solidFill>
                  <a:srgbClr val="0070C0"/>
                </a:solidFill>
              </a:rPr>
              <a:t>Donde</a:t>
            </a:r>
            <a:r>
              <a:rPr lang="en-US" sz="1800" spc="200" dirty="0">
                <a:solidFill>
                  <a:srgbClr val="0070C0"/>
                </a:solidFill>
              </a:rPr>
              <a:t> no se </a:t>
            </a:r>
            <a:r>
              <a:rPr lang="en-US" sz="1800" spc="200" dirty="0" err="1">
                <a:solidFill>
                  <a:srgbClr val="0070C0"/>
                </a:solidFill>
              </a:rPr>
              <a:t>sientan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agobiados</a:t>
            </a:r>
            <a:r>
              <a:rPr lang="en-US" sz="1800" spc="200" dirty="0">
                <a:solidFill>
                  <a:srgbClr val="0070C0"/>
                </a:solidFill>
              </a:rPr>
              <a:t>, </a:t>
            </a:r>
            <a:r>
              <a:rPr lang="en-US" sz="1800" spc="200" dirty="0" err="1">
                <a:solidFill>
                  <a:srgbClr val="0070C0"/>
                </a:solidFill>
              </a:rPr>
              <a:t>pero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si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mantengan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rutinas</a:t>
            </a:r>
            <a:r>
              <a:rPr lang="en-US" sz="1800" spc="200" dirty="0">
                <a:solidFill>
                  <a:srgbClr val="0070C0"/>
                </a:solidFill>
              </a:rPr>
              <a:t> y </a:t>
            </a:r>
            <a:r>
              <a:rPr lang="en-US" sz="1800" spc="200" dirty="0" err="1">
                <a:solidFill>
                  <a:srgbClr val="0070C0"/>
                </a:solidFill>
              </a:rPr>
              <a:t>espacios</a:t>
            </a:r>
            <a:r>
              <a:rPr lang="en-US" sz="1800" spc="200" dirty="0">
                <a:solidFill>
                  <a:srgbClr val="0070C0"/>
                </a:solidFill>
              </a:rPr>
              <a:t> de </a:t>
            </a:r>
            <a:r>
              <a:rPr lang="en-US" sz="1800" spc="200" dirty="0" err="1">
                <a:solidFill>
                  <a:srgbClr val="0070C0"/>
                </a:solidFill>
              </a:rPr>
              <a:t>aprendizajes</a:t>
            </a:r>
            <a:r>
              <a:rPr lang="en-US" sz="1800" spc="200" dirty="0">
                <a:solidFill>
                  <a:srgbClr val="0070C0"/>
                </a:solidFill>
              </a:rPr>
              <a:t>. </a:t>
            </a:r>
          </a:p>
          <a:p>
            <a:pPr marL="285750" indent="-28575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1800" spc="200" dirty="0">
                <a:solidFill>
                  <a:srgbClr val="0070C0"/>
                </a:solidFill>
              </a:rPr>
              <a:t>Por </a:t>
            </a:r>
            <a:r>
              <a:rPr lang="en-US" sz="1800" spc="200" dirty="0" err="1">
                <a:solidFill>
                  <a:srgbClr val="0070C0"/>
                </a:solidFill>
              </a:rPr>
              <a:t>este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motivo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queremos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invitarlos</a:t>
            </a:r>
            <a:r>
              <a:rPr lang="en-US" sz="1800" spc="200" dirty="0">
                <a:solidFill>
                  <a:srgbClr val="0070C0"/>
                </a:solidFill>
              </a:rPr>
              <a:t> a </a:t>
            </a:r>
            <a:r>
              <a:rPr lang="en-US" sz="1800" spc="200" dirty="0" err="1">
                <a:solidFill>
                  <a:srgbClr val="0070C0"/>
                </a:solidFill>
              </a:rPr>
              <a:t>desarrollar</a:t>
            </a:r>
            <a:r>
              <a:rPr lang="en-US" sz="1800" spc="200" dirty="0">
                <a:solidFill>
                  <a:srgbClr val="0070C0"/>
                </a:solidFill>
              </a:rPr>
              <a:t> la </a:t>
            </a:r>
            <a:r>
              <a:rPr lang="en-US" sz="1800" spc="200" dirty="0" err="1">
                <a:solidFill>
                  <a:srgbClr val="0070C0"/>
                </a:solidFill>
              </a:rPr>
              <a:t>siguiente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actividad</a:t>
            </a:r>
            <a:r>
              <a:rPr lang="en-US" sz="1800" spc="200" dirty="0">
                <a:solidFill>
                  <a:srgbClr val="0070C0"/>
                </a:solidFill>
              </a:rPr>
              <a:t>:</a:t>
            </a:r>
            <a:r>
              <a:rPr lang="en-US" sz="1800" spc="200" dirty="0"/>
              <a:t> </a:t>
            </a:r>
          </a:p>
          <a:p>
            <a:pPr algn="ctr">
              <a:spcAft>
                <a:spcPts val="800"/>
              </a:spcAft>
            </a:pPr>
            <a:r>
              <a:rPr lang="en-US" sz="2400" b="1" spc="200" dirty="0">
                <a:solidFill>
                  <a:srgbClr val="FF0000"/>
                </a:solidFill>
              </a:rPr>
              <a:t>“</a:t>
            </a:r>
            <a:r>
              <a:rPr lang="en-US" sz="2400" b="1" spc="200" dirty="0" err="1">
                <a:solidFill>
                  <a:srgbClr val="FF0000"/>
                </a:solidFill>
              </a:rPr>
              <a:t>Diario</a:t>
            </a:r>
            <a:r>
              <a:rPr lang="en-US" sz="2400" b="1" spc="200" dirty="0">
                <a:solidFill>
                  <a:srgbClr val="FF0000"/>
                </a:solidFill>
              </a:rPr>
              <a:t> de una </a:t>
            </a:r>
            <a:r>
              <a:rPr lang="en-US" sz="2400" b="1" spc="200" dirty="0" err="1">
                <a:solidFill>
                  <a:srgbClr val="FF0000"/>
                </a:solidFill>
              </a:rPr>
              <a:t>Cuarentena</a:t>
            </a:r>
            <a:r>
              <a:rPr lang="en-US" sz="2400" b="1" spc="200" dirty="0">
                <a:solidFill>
                  <a:srgbClr val="FF0000"/>
                </a:solidFill>
              </a:rPr>
              <a:t>”</a:t>
            </a:r>
          </a:p>
          <a:p>
            <a:pPr marL="285750" indent="-28575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1800" spc="200" dirty="0" err="1">
                <a:solidFill>
                  <a:srgbClr val="0070C0"/>
                </a:solidFill>
              </a:rPr>
              <a:t>Involucra</a:t>
            </a:r>
            <a:r>
              <a:rPr lang="en-US" sz="1800" spc="200" dirty="0">
                <a:solidFill>
                  <a:srgbClr val="0070C0"/>
                </a:solidFill>
              </a:rPr>
              <a:t> a </a:t>
            </a:r>
            <a:r>
              <a:rPr lang="en-US" sz="1800" spc="200" dirty="0" err="1">
                <a:solidFill>
                  <a:srgbClr val="0070C0"/>
                </a:solidFill>
              </a:rPr>
              <a:t>todas</a:t>
            </a:r>
            <a:r>
              <a:rPr lang="en-US" sz="1800" spc="200" dirty="0">
                <a:solidFill>
                  <a:srgbClr val="0070C0"/>
                </a:solidFill>
              </a:rPr>
              <a:t> las </a:t>
            </a:r>
            <a:r>
              <a:rPr lang="en-US" sz="1800" spc="200" dirty="0" err="1">
                <a:solidFill>
                  <a:srgbClr val="0070C0"/>
                </a:solidFill>
              </a:rPr>
              <a:t>asignaturas</a:t>
            </a:r>
            <a:r>
              <a:rPr lang="en-US" sz="1800" spc="200" dirty="0">
                <a:solidFill>
                  <a:srgbClr val="0070C0"/>
                </a:solidFill>
              </a:rPr>
              <a:t> y </a:t>
            </a:r>
            <a:r>
              <a:rPr lang="en-US" sz="1800" spc="200" dirty="0" err="1">
                <a:solidFill>
                  <a:srgbClr val="0070C0"/>
                </a:solidFill>
              </a:rPr>
              <a:t>donde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esperamos</a:t>
            </a:r>
            <a:r>
              <a:rPr lang="en-US" sz="1800" spc="200" dirty="0">
                <a:solidFill>
                  <a:srgbClr val="0070C0"/>
                </a:solidFill>
              </a:rPr>
              <a:t> sea una </a:t>
            </a:r>
            <a:r>
              <a:rPr lang="en-US" sz="1800" spc="200" dirty="0" err="1">
                <a:solidFill>
                  <a:srgbClr val="0070C0"/>
                </a:solidFill>
              </a:rPr>
              <a:t>experiencia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enriquecedora</a:t>
            </a:r>
            <a:r>
              <a:rPr lang="en-US" sz="1800" spc="200" dirty="0">
                <a:solidFill>
                  <a:srgbClr val="0070C0"/>
                </a:solidFill>
              </a:rPr>
              <a:t>. </a:t>
            </a:r>
          </a:p>
          <a:p>
            <a:pPr marL="285750" indent="-28575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1800" spc="200" dirty="0">
                <a:solidFill>
                  <a:srgbClr val="0070C0"/>
                </a:solidFill>
              </a:rPr>
              <a:t>El </a:t>
            </a:r>
            <a:r>
              <a:rPr lang="en-US" sz="1800" spc="200" dirty="0" err="1">
                <a:solidFill>
                  <a:srgbClr val="0070C0"/>
                </a:solidFill>
              </a:rPr>
              <a:t>trabajo</a:t>
            </a:r>
            <a:r>
              <a:rPr lang="en-US" sz="1800" spc="200" dirty="0">
                <a:solidFill>
                  <a:srgbClr val="0070C0"/>
                </a:solidFill>
              </a:rPr>
              <a:t> final </a:t>
            </a:r>
            <a:r>
              <a:rPr lang="en-US" sz="1800" spc="200" dirty="0" err="1">
                <a:solidFill>
                  <a:srgbClr val="0070C0"/>
                </a:solidFill>
              </a:rPr>
              <a:t>será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presentado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cuando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volvamos</a:t>
            </a:r>
            <a:r>
              <a:rPr lang="en-US" sz="1800" spc="200" dirty="0">
                <a:solidFill>
                  <a:srgbClr val="0070C0"/>
                </a:solidFill>
              </a:rPr>
              <a:t> a </a:t>
            </a:r>
            <a:r>
              <a:rPr lang="en-US" sz="1800" spc="200" dirty="0" err="1">
                <a:solidFill>
                  <a:srgbClr val="0070C0"/>
                </a:solidFill>
              </a:rPr>
              <a:t>clases</a:t>
            </a:r>
            <a:r>
              <a:rPr lang="en-US" sz="1800" spc="200" dirty="0">
                <a:solidFill>
                  <a:srgbClr val="0070C0"/>
                </a:solidFill>
              </a:rPr>
              <a:t>.</a:t>
            </a:r>
          </a:p>
          <a:p>
            <a:pPr algn="ctr">
              <a:spcAft>
                <a:spcPts val="800"/>
              </a:spcAft>
            </a:pPr>
            <a:r>
              <a:rPr lang="en-US" sz="2400" b="1" spc="200" dirty="0">
                <a:solidFill>
                  <a:srgbClr val="FF0000"/>
                </a:solidFill>
              </a:rPr>
              <a:t>¡Los </a:t>
            </a:r>
            <a:r>
              <a:rPr lang="en-US" sz="2400" b="1" spc="200" dirty="0" err="1">
                <a:solidFill>
                  <a:srgbClr val="FF0000"/>
                </a:solidFill>
              </a:rPr>
              <a:t>invitamos</a:t>
            </a:r>
            <a:r>
              <a:rPr lang="en-US" sz="2400" b="1" spc="200" dirty="0">
                <a:solidFill>
                  <a:srgbClr val="FF0000"/>
                </a:solidFill>
              </a:rPr>
              <a:t> a una </a:t>
            </a:r>
            <a:r>
              <a:rPr lang="en-US" sz="2400" b="1" spc="200" dirty="0" err="1">
                <a:solidFill>
                  <a:srgbClr val="FF0000"/>
                </a:solidFill>
              </a:rPr>
              <a:t>entretenida</a:t>
            </a:r>
            <a:r>
              <a:rPr lang="en-US" sz="2400" b="1" spc="200" dirty="0">
                <a:solidFill>
                  <a:srgbClr val="FF0000"/>
                </a:solidFill>
              </a:rPr>
              <a:t> y </a:t>
            </a:r>
            <a:r>
              <a:rPr lang="en-US" sz="2400" b="1" spc="200" dirty="0" err="1">
                <a:solidFill>
                  <a:srgbClr val="FF0000"/>
                </a:solidFill>
              </a:rPr>
              <a:t>mágica</a:t>
            </a:r>
            <a:r>
              <a:rPr lang="en-US" sz="2400" b="1" spc="200" dirty="0">
                <a:solidFill>
                  <a:srgbClr val="FF0000"/>
                </a:solidFill>
              </a:rPr>
              <a:t> forma de </a:t>
            </a:r>
            <a:r>
              <a:rPr lang="en-US" sz="2400" b="1" spc="200" dirty="0" err="1">
                <a:solidFill>
                  <a:srgbClr val="FF0000"/>
                </a:solidFill>
              </a:rPr>
              <a:t>aprender</a:t>
            </a:r>
            <a:r>
              <a:rPr lang="en-US" sz="2400" b="1" spc="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934655" y="472046"/>
            <a:ext cx="385701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8: </a:t>
            </a:r>
            <a:r>
              <a:rPr lang="en-US" spc="100" dirty="0" err="1">
                <a:solidFill>
                  <a:srgbClr val="0070C0"/>
                </a:solidFill>
              </a:rPr>
              <a:t>Religión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740724"/>
            <a:ext cx="9038167" cy="4964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s-MX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spc="200" dirty="0">
                <a:solidFill>
                  <a:srgbClr val="FF0000"/>
                </a:solidFill>
              </a:rPr>
              <a:t>T</a:t>
            </a:r>
            <a:r>
              <a:rPr lang="es-CL" spc="200" dirty="0">
                <a:solidFill>
                  <a:srgbClr val="FF0000"/>
                </a:solidFill>
              </a:rPr>
              <a:t>e invito a que pienses en alguna persona que consideres que tiene muchas características positivas</a:t>
            </a:r>
          </a:p>
          <a:p>
            <a:endParaRPr lang="es-CL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Construye un afiche sobre el/ella (lo puede realizar en tu cuaderno o en una hoja de block)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Importante es que estén presentes: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Nombre de la persona escogida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las principales características positivas (escribe al menos 5 características)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CL" spc="200" dirty="0">
                <a:solidFill>
                  <a:srgbClr val="0070C0"/>
                </a:solidFill>
              </a:rPr>
              <a:t>acciones que ha realizado la persona que elegiste</a:t>
            </a:r>
            <a:endParaRPr lang="x-none" spc="200" dirty="0">
              <a:solidFill>
                <a:srgbClr val="0070C0"/>
              </a:solidFill>
            </a:endParaRPr>
          </a:p>
          <a:p>
            <a:endParaRPr lang="es-CL" spc="200" dirty="0">
              <a:solidFill>
                <a:srgbClr val="FF0000"/>
              </a:solidFill>
            </a:endParaRPr>
          </a:p>
          <a:p>
            <a:r>
              <a:rPr lang="es-CL" spc="200" dirty="0">
                <a:solidFill>
                  <a:srgbClr val="FF0000"/>
                </a:solidFill>
              </a:rPr>
              <a:t>Cuando volvamos al colegio, tendremos la oportunidad de presentarlos y compartirlos con nuestros compañeros y compañeras.</a:t>
            </a:r>
            <a:endParaRPr lang="es-MX" spc="200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page8image22865312">
            <a:extLst>
              <a:ext uri="{FF2B5EF4-FFF2-40B4-BE49-F238E27FC236}">
                <a16:creationId xmlns:a16="http://schemas.microsoft.com/office/drawing/2014/main" xmlns="" id="{D58B541A-F887-4E49-BB58-A6F59445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" y="491920"/>
            <a:ext cx="10795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1209276-F904-BD4F-8571-6FDBBFCB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267" y="530768"/>
            <a:ext cx="2195081" cy="3298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F43F59F-DAFA-6742-99A6-9DAF2804A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552" y="4438839"/>
            <a:ext cx="1664509" cy="22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635000" y="508316"/>
            <a:ext cx="506730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9: </a:t>
            </a:r>
            <a:r>
              <a:rPr lang="en-US" spc="100" dirty="0" err="1">
                <a:solidFill>
                  <a:srgbClr val="0070C0"/>
                </a:solidFill>
              </a:rPr>
              <a:t>Tecnología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740724"/>
            <a:ext cx="9038167" cy="4964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Imagina que tienes la oportunidad de diseñar y luego confeccionar tu propio robot acompañante  para la cuarentena.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Puedes usar materiales reciclados: cajas de huevos, cajas de remedios, botellas, cilindros de papel higiénico, entre otros. Puedes unirlos con scotch, cinta de papel o pegamento.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Junta todo el material reciclable que encuentres en casa.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En una hoja de tu diario diseña (dibujo de cómo te gustaría que fuera tu robot).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Invéntale un nombre a tu robot.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Construye con todo el material que encontraste tu propio robot acompañante (observa las imágenes para tomar ideas).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MX" spc="200" dirty="0">
                <a:solidFill>
                  <a:srgbClr val="0070C0"/>
                </a:solidFill>
              </a:rPr>
              <a:t> 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MX" spc="200" dirty="0">
                <a:solidFill>
                  <a:srgbClr val="FF0000"/>
                </a:solidFill>
              </a:rPr>
              <a:t>Recuerda pedir ayudar cuando tengas dificultades para cortar o pegar.</a:t>
            </a:r>
            <a:endParaRPr lang="x-none" spc="200" dirty="0">
              <a:solidFill>
                <a:srgbClr val="FF0000"/>
              </a:solidFill>
            </a:endParaRPr>
          </a:p>
          <a:p>
            <a:endParaRPr lang="es-MX" spc="200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1" name="Picture 1" descr="page12image22857136">
            <a:extLst>
              <a:ext uri="{FF2B5EF4-FFF2-40B4-BE49-F238E27FC236}">
                <a16:creationId xmlns:a16="http://schemas.microsoft.com/office/drawing/2014/main" xmlns="" id="{B69FAC93-1A81-514F-9D77-473BD18D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86624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Resultado de imagen de robot con materiales reciclados | Robot con ...">
            <a:extLst>
              <a:ext uri="{FF2B5EF4-FFF2-40B4-BE49-F238E27FC236}">
                <a16:creationId xmlns:a16="http://schemas.microsoft.com/office/drawing/2014/main" xmlns="" id="{51B6CC07-1CEB-BD48-B846-990090E82597}"/>
              </a:ext>
            </a:extLst>
          </p:cNvPr>
          <p:cNvPicPr/>
          <p:nvPr/>
        </p:nvPicPr>
        <p:blipFill>
          <a:blip r:embed="rId3"/>
          <a:srcRect l="17808" t="2941" r="15525"/>
          <a:stretch>
            <a:fillRect/>
          </a:stretch>
        </p:blipFill>
        <p:spPr bwMode="auto">
          <a:xfrm>
            <a:off x="9754798" y="4559273"/>
            <a:ext cx="1865702" cy="17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 descr="Robotello | Fikirler, Geri dönüşüm, Kids crafts">
            <a:extLst>
              <a:ext uri="{FF2B5EF4-FFF2-40B4-BE49-F238E27FC236}">
                <a16:creationId xmlns:a16="http://schemas.microsoft.com/office/drawing/2014/main" xmlns="" id="{1137ED8B-1DEC-B948-8F02-D06EA90D0FAB}"/>
              </a:ext>
            </a:extLst>
          </p:cNvPr>
          <p:cNvPicPr/>
          <p:nvPr/>
        </p:nvPicPr>
        <p:blipFill>
          <a:blip r:embed="rId4"/>
          <a:srcRect l="8148" b="7000"/>
          <a:stretch>
            <a:fillRect/>
          </a:stretch>
        </p:blipFill>
        <p:spPr bwMode="auto">
          <a:xfrm>
            <a:off x="9754798" y="508316"/>
            <a:ext cx="1980001" cy="27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9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635000" y="190816"/>
            <a:ext cx="862661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 err="1">
                <a:solidFill>
                  <a:srgbClr val="0070C0"/>
                </a:solidFill>
              </a:rPr>
              <a:t>Actividad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complementaria</a:t>
            </a:r>
            <a:r>
              <a:rPr lang="en-US" spc="100" dirty="0">
                <a:solidFill>
                  <a:srgbClr val="0070C0"/>
                </a:solidFill>
              </a:rPr>
              <a:t> para el </a:t>
            </a:r>
            <a:r>
              <a:rPr lang="en-US" spc="100" dirty="0" err="1">
                <a:solidFill>
                  <a:srgbClr val="0070C0"/>
                </a:solidFill>
              </a:rPr>
              <a:t>corazón</a:t>
            </a:r>
            <a:r>
              <a:rPr lang="en-US" spc="1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982025"/>
            <a:ext cx="9038167" cy="4456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spc="200" dirty="0">
                <a:solidFill>
                  <a:srgbClr val="FF0000"/>
                </a:solidFill>
              </a:rPr>
              <a:t>Frasco de buenos deseos</a:t>
            </a:r>
            <a:endParaRPr lang="x-none" b="1" spc="200" dirty="0">
              <a:solidFill>
                <a:srgbClr val="FF0000"/>
              </a:solidFill>
            </a:endParaRPr>
          </a:p>
          <a:p>
            <a:r>
              <a:rPr lang="es-MX" spc="200" dirty="0">
                <a:solidFill>
                  <a:srgbClr val="0070C0"/>
                </a:solidFill>
              </a:rPr>
              <a:t> 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Como estamos viviendo un momento en el cual estamos lejos de algunos seres queridos y no podemos ver a nuestros compañeros y amigos, te invitamos a construir un frasco de los buenos deseos y dedicarles  buenos deseos a los que extrañamos.</a:t>
            </a:r>
          </a:p>
          <a:p>
            <a:endParaRPr lang="x-none" spc="200" dirty="0">
              <a:solidFill>
                <a:srgbClr val="0070C0"/>
              </a:solidFill>
            </a:endParaRPr>
          </a:p>
          <a:p>
            <a:r>
              <a:rPr lang="es-MX" b="1" spc="200" dirty="0">
                <a:solidFill>
                  <a:srgbClr val="FF0000"/>
                </a:solidFill>
              </a:rPr>
              <a:t>Materiales:</a:t>
            </a:r>
            <a:endParaRPr lang="x-none" b="1" spc="200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Un frasco de vidrio o de plástico con tapa (si no encuentras en casa, puedes reemplazarlo por una botella).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Decoraciones varias (lentejuelas, cintas, brillantina, stickers, entre otros)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Papeles pequeños para que puedas escribir tus deseos.</a:t>
            </a:r>
            <a:endParaRPr lang="x-none" spc="200" dirty="0">
              <a:solidFill>
                <a:srgbClr val="0070C0"/>
              </a:solidFill>
            </a:endParaRPr>
          </a:p>
          <a:p>
            <a:r>
              <a:rPr lang="es-MX" spc="200" dirty="0">
                <a:solidFill>
                  <a:srgbClr val="0070C0"/>
                </a:solidFill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Día Mundial del Corazón: Enfermedades cardiovasculares causan 1,9 ...">
            <a:extLst>
              <a:ext uri="{FF2B5EF4-FFF2-40B4-BE49-F238E27FC236}">
                <a16:creationId xmlns:a16="http://schemas.microsoft.com/office/drawing/2014/main" xmlns="" id="{C03F1C8B-280C-3348-A190-91003E6CD35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923" y="897284"/>
            <a:ext cx="674666" cy="6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 descr="Día Mundial del Corazón: Enfermedades cardiovasculares causan 1,9 ...">
            <a:extLst>
              <a:ext uri="{FF2B5EF4-FFF2-40B4-BE49-F238E27FC236}">
                <a16:creationId xmlns:a16="http://schemas.microsoft.com/office/drawing/2014/main" xmlns="" id="{09297520-108D-F640-9307-27A494710D4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56" y="716464"/>
            <a:ext cx="954087" cy="10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Bitácora de espasmos: DIY: Jarra de deseos">
            <a:extLst>
              <a:ext uri="{FF2B5EF4-FFF2-40B4-BE49-F238E27FC236}">
                <a16:creationId xmlns:a16="http://schemas.microsoft.com/office/drawing/2014/main" xmlns="" id="{B518CF90-0100-5743-9755-7917B6832CFE}"/>
              </a:ext>
            </a:extLst>
          </p:cNvPr>
          <p:cNvPicPr/>
          <p:nvPr/>
        </p:nvPicPr>
        <p:blipFill>
          <a:blip r:embed="rId3" cstate="print"/>
          <a:srcRect l="4972" t="16605" r="8840" b="7749"/>
          <a:stretch>
            <a:fillRect/>
          </a:stretch>
        </p:blipFill>
        <p:spPr bwMode="auto">
          <a:xfrm>
            <a:off x="10000130" y="4433088"/>
            <a:ext cx="1485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Frascos de los deseos - Foro Antes de la boda - bodas.com.mx">
            <a:extLst>
              <a:ext uri="{FF2B5EF4-FFF2-40B4-BE49-F238E27FC236}">
                <a16:creationId xmlns:a16="http://schemas.microsoft.com/office/drawing/2014/main" xmlns="" id="{00306E1E-0CCD-6C40-AE4E-D9145EE5A37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8660" y="452438"/>
            <a:ext cx="2008840" cy="253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20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635000" y="190816"/>
            <a:ext cx="862661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 err="1">
                <a:solidFill>
                  <a:srgbClr val="0070C0"/>
                </a:solidFill>
              </a:rPr>
              <a:t>Actividad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complementaria</a:t>
            </a:r>
            <a:r>
              <a:rPr lang="en-US" spc="100" dirty="0">
                <a:solidFill>
                  <a:srgbClr val="0070C0"/>
                </a:solidFill>
              </a:rPr>
              <a:t> para el </a:t>
            </a:r>
            <a:r>
              <a:rPr lang="en-US" spc="100" dirty="0" err="1">
                <a:solidFill>
                  <a:srgbClr val="0070C0"/>
                </a:solidFill>
              </a:rPr>
              <a:t>corazón</a:t>
            </a:r>
            <a:r>
              <a:rPr lang="en-US" spc="1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23" name="Rectángulo: esquinas redondeadas 48">
            <a:extLst>
              <a:ext uri="{FF2B5EF4-FFF2-40B4-BE49-F238E27FC236}">
                <a16:creationId xmlns:a16="http://schemas.microsoft.com/office/drawing/2014/main" xmlns="" id="{9C8EF7A8-2ED3-7B4F-A1F5-B57F474C3D5A}"/>
              </a:ext>
            </a:extLst>
          </p:cNvPr>
          <p:cNvSpPr/>
          <p:nvPr/>
        </p:nvSpPr>
        <p:spPr>
          <a:xfrm>
            <a:off x="321732" y="1982025"/>
            <a:ext cx="9038167" cy="4456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b="1" spc="200" dirty="0">
                <a:solidFill>
                  <a:srgbClr val="FF0000"/>
                </a:solidFill>
              </a:rPr>
              <a:t>Instrucciones:</a:t>
            </a:r>
          </a:p>
          <a:p>
            <a:endParaRPr lang="x-none" spc="200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Decora el frasco como más te guste (aquí eres tú el que decide),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Indica en el frasco que son deseos colocándole una etiqueta de papel.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Diariamente escribe un buen deseo para el mundo, tus familiares, amigos, etc.</a:t>
            </a:r>
            <a:endParaRPr lang="x-none" spc="2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MX" spc="200" dirty="0">
                <a:solidFill>
                  <a:srgbClr val="0070C0"/>
                </a:solidFill>
              </a:rPr>
              <a:t>Dobla el papel e introdúcelo en el frasco (si lo deseas, podremos compartir algunos deseos cuando volvamos al colegio)</a:t>
            </a:r>
            <a:endParaRPr lang="x-none" spc="200" dirty="0">
              <a:solidFill>
                <a:srgbClr val="0070C0"/>
              </a:solidFill>
            </a:endParaRPr>
          </a:p>
          <a:p>
            <a:endParaRPr lang="x-none" spc="200" dirty="0">
              <a:solidFill>
                <a:srgbClr val="0070C0"/>
              </a:solidFill>
            </a:endParaRPr>
          </a:p>
          <a:p>
            <a:r>
              <a:rPr lang="es-MX" spc="200" dirty="0">
                <a:solidFill>
                  <a:srgbClr val="0070C0"/>
                </a:solidFill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11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Día Mundial del Corazón: Enfermedades cardiovasculares causan 1,9 ...">
            <a:extLst>
              <a:ext uri="{FF2B5EF4-FFF2-40B4-BE49-F238E27FC236}">
                <a16:creationId xmlns:a16="http://schemas.microsoft.com/office/drawing/2014/main" xmlns="" id="{C03F1C8B-280C-3348-A190-91003E6CD35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923" y="897284"/>
            <a:ext cx="674666" cy="6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 descr="Día Mundial del Corazón: Enfermedades cardiovasculares causan 1,9 ...">
            <a:extLst>
              <a:ext uri="{FF2B5EF4-FFF2-40B4-BE49-F238E27FC236}">
                <a16:creationId xmlns:a16="http://schemas.microsoft.com/office/drawing/2014/main" xmlns="" id="{09297520-108D-F640-9307-27A494710D4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56" y="716464"/>
            <a:ext cx="954087" cy="10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Bitácora de espasmos: DIY: Jarra de deseos">
            <a:extLst>
              <a:ext uri="{FF2B5EF4-FFF2-40B4-BE49-F238E27FC236}">
                <a16:creationId xmlns:a16="http://schemas.microsoft.com/office/drawing/2014/main" xmlns="" id="{B518CF90-0100-5743-9755-7917B6832CFE}"/>
              </a:ext>
            </a:extLst>
          </p:cNvPr>
          <p:cNvPicPr/>
          <p:nvPr/>
        </p:nvPicPr>
        <p:blipFill>
          <a:blip r:embed="rId3" cstate="print"/>
          <a:srcRect l="4972" t="16605" r="8840" b="7749"/>
          <a:stretch>
            <a:fillRect/>
          </a:stretch>
        </p:blipFill>
        <p:spPr bwMode="auto">
          <a:xfrm>
            <a:off x="10000130" y="4433088"/>
            <a:ext cx="1485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Frascos de los deseos - Foro Antes de la boda - bodas.com.mx">
            <a:extLst>
              <a:ext uri="{FF2B5EF4-FFF2-40B4-BE49-F238E27FC236}">
                <a16:creationId xmlns:a16="http://schemas.microsoft.com/office/drawing/2014/main" xmlns="" id="{00306E1E-0CCD-6C40-AE4E-D9145EE5A37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8660" y="452438"/>
            <a:ext cx="2008840" cy="253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48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404E06F-90A0-C645-BB77-73AC431E41D0}"/>
              </a:ext>
            </a:extLst>
          </p:cNvPr>
          <p:cNvSpPr txBox="1"/>
          <p:nvPr/>
        </p:nvSpPr>
        <p:spPr>
          <a:xfrm>
            <a:off x="8252178" y="5192889"/>
            <a:ext cx="327378" cy="106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200C8B5-FB5A-4F8B-A9BD-693C051418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925576" y="585216"/>
            <a:ext cx="323213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spc="100" dirty="0">
                <a:solidFill>
                  <a:srgbClr val="0070C0"/>
                </a:solidFill>
              </a:rPr>
              <a:t>Equipo de </a:t>
            </a:r>
            <a:r>
              <a:rPr lang="en-US" sz="3400" spc="100" dirty="0" err="1">
                <a:solidFill>
                  <a:srgbClr val="0070C0"/>
                </a:solidFill>
              </a:rPr>
              <a:t>profesores</a:t>
            </a:r>
            <a:endParaRPr lang="en-US" sz="3400" spc="100" dirty="0">
              <a:solidFill>
                <a:srgbClr val="0070C0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3400" spc="100" dirty="0">
                <a:solidFill>
                  <a:srgbClr val="0070C0"/>
                </a:solidFill>
              </a:rPr>
              <a:t>4º </a:t>
            </a:r>
            <a:r>
              <a:rPr lang="en-US" sz="3400" spc="100" dirty="0" err="1">
                <a:solidFill>
                  <a:srgbClr val="0070C0"/>
                </a:solidFill>
              </a:rPr>
              <a:t>Básico</a:t>
            </a:r>
            <a:endParaRPr lang="en-US" sz="3400" spc="100" dirty="0">
              <a:solidFill>
                <a:srgbClr val="0070C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18DA48-50EF-B344-BDDF-13374AB21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9145" y="2084832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x-none" sz="2400" b="1" spc="200" dirty="0">
                <a:solidFill>
                  <a:srgbClr val="FF0000"/>
                </a:solidFill>
              </a:rPr>
              <a:t>Ante cualquier dificultad que presenten como familia, no duden en contactarse con nosotros, estaremos dispuestos a ayudar dentro de lo que esté a nuestro alcance. 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US" sz="1600" spc="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12E12EC9-220A-BC4B-AB4B-3D1BDD12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62781"/>
              </p:ext>
            </p:extLst>
          </p:nvPr>
        </p:nvGraphicFramePr>
        <p:xfrm>
          <a:off x="3502725" y="411240"/>
          <a:ext cx="8432800" cy="60355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4424">
                  <a:extLst>
                    <a:ext uri="{9D8B030D-6E8A-4147-A177-3AD203B41FA5}">
                      <a16:colId xmlns:a16="http://schemas.microsoft.com/office/drawing/2014/main" xmlns="" val="153615864"/>
                    </a:ext>
                  </a:extLst>
                </a:gridCol>
                <a:gridCol w="1932487">
                  <a:extLst>
                    <a:ext uri="{9D8B030D-6E8A-4147-A177-3AD203B41FA5}">
                      <a16:colId xmlns:a16="http://schemas.microsoft.com/office/drawing/2014/main" xmlns="" val="2372594643"/>
                    </a:ext>
                  </a:extLst>
                </a:gridCol>
                <a:gridCol w="3795889">
                  <a:extLst>
                    <a:ext uri="{9D8B030D-6E8A-4147-A177-3AD203B41FA5}">
                      <a16:colId xmlns:a16="http://schemas.microsoft.com/office/drawing/2014/main" xmlns="" val="2869218379"/>
                    </a:ext>
                  </a:extLst>
                </a:gridCol>
              </a:tblGrid>
              <a:tr h="538223">
                <a:tc>
                  <a:txBody>
                    <a:bodyPr/>
                    <a:lstStyle/>
                    <a:p>
                      <a:r>
                        <a:rPr lang="x-none" sz="2000">
                          <a:solidFill>
                            <a:srgbClr val="0070C0"/>
                          </a:solidFill>
                        </a:rPr>
                        <a:t>Asignatura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2000">
                          <a:solidFill>
                            <a:srgbClr val="0070C0"/>
                          </a:solidFill>
                        </a:rPr>
                        <a:t>Profesor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2000">
                          <a:solidFill>
                            <a:srgbClr val="0070C0"/>
                          </a:solidFill>
                        </a:rPr>
                        <a:t>Mail</a:t>
                      </a:r>
                    </a:p>
                  </a:txBody>
                  <a:tcPr marL="122323" marR="122323" marT="61162" marB="61162"/>
                </a:tc>
                <a:extLst>
                  <a:ext uri="{0D108BD9-81ED-4DB2-BD59-A6C34878D82A}">
                    <a16:rowId xmlns:a16="http://schemas.microsoft.com/office/drawing/2014/main" xmlns="" val="166774489"/>
                  </a:ext>
                </a:extLst>
              </a:tr>
              <a:tr h="437215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Lenguaje e Historia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Nancy Moya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prof.nmoya50@gmail.com</a:t>
                      </a: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9493083"/>
                  </a:ext>
                </a:extLst>
              </a:tr>
              <a:tr h="538964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Matemáticas y Ciencias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Mariela Rodriguez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marie_la77@hotmail.com</a:t>
                      </a: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5436993"/>
                  </a:ext>
                </a:extLst>
              </a:tr>
              <a:tr h="322458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Música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Cristián Durret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cdurret.vera@gmail.com</a:t>
                      </a: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9530362"/>
                  </a:ext>
                </a:extLst>
              </a:tr>
              <a:tr h="512836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Inglés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Paula Avendaño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paula.avendano.fuentes@hotmail.com</a:t>
                      </a: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2644679"/>
                  </a:ext>
                </a:extLst>
              </a:tr>
              <a:tr h="611617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Arte y Tecnología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Mackarena Vergara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mackavergara@gmail.com </a:t>
                      </a: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9634992"/>
                  </a:ext>
                </a:extLst>
              </a:tr>
              <a:tr h="545333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Eduación Física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Susana Valdés</a:t>
                      </a:r>
                    </a:p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Costanza Osorio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susanavaldesg@gmail.com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constanzaosorioc@gmail.com</a:t>
                      </a: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663890"/>
                  </a:ext>
                </a:extLst>
              </a:tr>
              <a:tr h="545333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Religión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Rosario Cordero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rous_@hotmail.com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7472116"/>
                  </a:ext>
                </a:extLst>
              </a:tr>
              <a:tr h="393659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Educadora Diferencial (PIE)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rgbClr val="0070C0"/>
                          </a:solidFill>
                        </a:rPr>
                        <a:t>Pamela Hidalgo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pamela.hidalgo10@gmail.com</a:t>
                      </a: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4178197"/>
                  </a:ext>
                </a:extLst>
              </a:tr>
              <a:tr h="38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Psicóloga convivencia Escolar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Carmen Núñez 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carmennunezramos@gmail.com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7246117"/>
                  </a:ext>
                </a:extLst>
              </a:tr>
              <a:tr h="426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Psicóloga Primer Ciclo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Consuelo Ruiz 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consuelo.ruiz@gmail.com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x-none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4539365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Encargada apoyo a Familia Primer Ciclo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Paz Álvarez 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pazb.alvarez@gmail.com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032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83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80182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“</a:t>
            </a:r>
            <a:r>
              <a:rPr lang="en-US" spc="100" dirty="0" err="1">
                <a:solidFill>
                  <a:srgbClr val="0070C0"/>
                </a:solidFill>
              </a:rPr>
              <a:t>Diario</a:t>
            </a:r>
            <a:r>
              <a:rPr lang="en-US" spc="100" dirty="0">
                <a:solidFill>
                  <a:srgbClr val="0070C0"/>
                </a:solidFill>
              </a:rPr>
              <a:t> de una </a:t>
            </a:r>
            <a:r>
              <a:rPr lang="en-US" spc="100" dirty="0" err="1">
                <a:solidFill>
                  <a:srgbClr val="0070C0"/>
                </a:solidFill>
              </a:rPr>
              <a:t>cuarentena</a:t>
            </a:r>
            <a:r>
              <a:rPr lang="en-US" spc="100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18DA48-50EF-B344-BDDF-13374AB21EA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24128" y="1740723"/>
            <a:ext cx="8018271" cy="4683539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8575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spc="200" dirty="0" err="1">
                <a:solidFill>
                  <a:srgbClr val="FF0000"/>
                </a:solidFill>
              </a:rPr>
              <a:t>Instrucciones</a:t>
            </a:r>
            <a:r>
              <a:rPr lang="en-US" sz="2400" b="1" spc="200" dirty="0">
                <a:solidFill>
                  <a:srgbClr val="FF0000"/>
                </a:solidFill>
              </a:rPr>
              <a:t> </a:t>
            </a:r>
            <a:r>
              <a:rPr lang="en-US" sz="2400" b="1" spc="200" dirty="0" err="1">
                <a:solidFill>
                  <a:srgbClr val="FF0000"/>
                </a:solidFill>
              </a:rPr>
              <a:t>Generales</a:t>
            </a:r>
            <a:r>
              <a:rPr lang="en-US" sz="2400" b="1" spc="200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1800" spc="200" dirty="0" err="1">
                <a:solidFill>
                  <a:srgbClr val="0070C0"/>
                </a:solidFill>
              </a:rPr>
              <a:t>Elige</a:t>
            </a:r>
            <a:r>
              <a:rPr lang="en-US" sz="1800" spc="200" dirty="0">
                <a:solidFill>
                  <a:srgbClr val="0070C0"/>
                </a:solidFill>
              </a:rPr>
              <a:t> un </a:t>
            </a:r>
            <a:r>
              <a:rPr lang="en-US" sz="1800" spc="200" dirty="0" err="1">
                <a:solidFill>
                  <a:srgbClr val="0070C0"/>
                </a:solidFill>
              </a:rPr>
              <a:t>cuaderno</a:t>
            </a:r>
            <a:r>
              <a:rPr lang="en-US" sz="1800" spc="200" dirty="0">
                <a:solidFill>
                  <a:srgbClr val="0070C0"/>
                </a:solidFill>
              </a:rPr>
              <a:t>, </a:t>
            </a:r>
            <a:r>
              <a:rPr lang="en-US" sz="1800" spc="200" dirty="0" err="1">
                <a:solidFill>
                  <a:srgbClr val="0070C0"/>
                </a:solidFill>
              </a:rPr>
              <a:t>puedes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forrarlo</a:t>
            </a:r>
            <a:r>
              <a:rPr lang="en-US" sz="1800" spc="200" dirty="0">
                <a:solidFill>
                  <a:srgbClr val="0070C0"/>
                </a:solidFill>
              </a:rPr>
              <a:t> con </a:t>
            </a:r>
            <a:r>
              <a:rPr lang="en-US" sz="1800" spc="200" dirty="0" err="1">
                <a:solidFill>
                  <a:srgbClr val="0070C0"/>
                </a:solidFill>
              </a:rPr>
              <a:t>algún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papel</a:t>
            </a:r>
            <a:r>
              <a:rPr lang="en-US" sz="1800" spc="200" dirty="0">
                <a:solidFill>
                  <a:srgbClr val="0070C0"/>
                </a:solidFill>
              </a:rPr>
              <a:t> de color o  o </a:t>
            </a:r>
            <a:r>
              <a:rPr lang="en-US" sz="1800" spc="200" dirty="0" err="1">
                <a:solidFill>
                  <a:srgbClr val="0070C0"/>
                </a:solidFill>
              </a:rPr>
              <a:t>papel</a:t>
            </a:r>
            <a:r>
              <a:rPr lang="en-US" sz="1800" spc="200" dirty="0">
                <a:solidFill>
                  <a:srgbClr val="0070C0"/>
                </a:solidFill>
              </a:rPr>
              <a:t> de regalo.</a:t>
            </a:r>
          </a:p>
          <a:p>
            <a:pPr>
              <a:buFont typeface="Wingdings" pitchFamily="2" charset="2"/>
              <a:buChar char="Ø"/>
            </a:pPr>
            <a:endParaRPr lang="en-US" sz="18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spc="200" dirty="0">
                <a:solidFill>
                  <a:srgbClr val="0070C0"/>
                </a:solidFill>
              </a:rPr>
              <a:t>Decora </a:t>
            </a:r>
            <a:r>
              <a:rPr lang="en-US" sz="1800" spc="200" dirty="0" err="1">
                <a:solidFill>
                  <a:srgbClr val="0070C0"/>
                </a:solidFill>
              </a:rPr>
              <a:t>su</a:t>
            </a:r>
            <a:r>
              <a:rPr lang="en-US" sz="1800" spc="200" dirty="0">
                <a:solidFill>
                  <a:srgbClr val="0070C0"/>
                </a:solidFill>
              </a:rPr>
              <a:t> tapa con </a:t>
            </a:r>
            <a:r>
              <a:rPr lang="en-US" sz="1800" spc="200" dirty="0" err="1">
                <a:solidFill>
                  <a:srgbClr val="0070C0"/>
                </a:solidFill>
              </a:rPr>
              <a:t>dibujos</a:t>
            </a:r>
            <a:r>
              <a:rPr lang="en-US" sz="1800" spc="200" dirty="0">
                <a:solidFill>
                  <a:srgbClr val="0070C0"/>
                </a:solidFill>
              </a:rPr>
              <a:t>, sticker </a:t>
            </a:r>
            <a:r>
              <a:rPr lang="en-US" sz="1800" spc="200" dirty="0" err="1">
                <a:solidFill>
                  <a:srgbClr val="0070C0"/>
                </a:solidFill>
              </a:rPr>
              <a:t>como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tú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quieras</a:t>
            </a:r>
            <a:r>
              <a:rPr lang="en-US" sz="1800" spc="200" dirty="0">
                <a:solidFill>
                  <a:srgbClr val="0070C0"/>
                </a:solidFill>
              </a:rPr>
              <a:t>, </a:t>
            </a:r>
            <a:r>
              <a:rPr lang="en-US" sz="1800" spc="200" dirty="0" err="1">
                <a:solidFill>
                  <a:srgbClr val="0070C0"/>
                </a:solidFill>
              </a:rPr>
              <a:t>será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tu</a:t>
            </a:r>
            <a:r>
              <a:rPr lang="en-US" sz="1800" spc="200" dirty="0">
                <a:solidFill>
                  <a:srgbClr val="0070C0"/>
                </a:solidFill>
              </a:rPr>
              <a:t> “</a:t>
            </a:r>
            <a:r>
              <a:rPr lang="en-US" sz="1800" b="1" spc="200" dirty="0" err="1">
                <a:solidFill>
                  <a:srgbClr val="0070C0"/>
                </a:solidFill>
              </a:rPr>
              <a:t>cuaderno</a:t>
            </a:r>
            <a:r>
              <a:rPr lang="en-US" sz="1800" b="1" spc="200" dirty="0">
                <a:solidFill>
                  <a:srgbClr val="0070C0"/>
                </a:solidFill>
              </a:rPr>
              <a:t> especial”.</a:t>
            </a:r>
          </a:p>
          <a:p>
            <a:pPr>
              <a:buFont typeface="Wingdings" pitchFamily="2" charset="2"/>
              <a:buChar char="Ø"/>
            </a:pPr>
            <a:endParaRPr lang="en-US" sz="18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spc="200" dirty="0">
                <a:solidFill>
                  <a:srgbClr val="0070C0"/>
                </a:solidFill>
              </a:rPr>
              <a:t>En </a:t>
            </a:r>
            <a:r>
              <a:rPr lang="en-US" sz="1800" spc="200" dirty="0" err="1">
                <a:solidFill>
                  <a:srgbClr val="0070C0"/>
                </a:solidFill>
              </a:rPr>
              <a:t>este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cuaderno</a:t>
            </a:r>
            <a:r>
              <a:rPr lang="en-US" sz="1800" spc="200" dirty="0">
                <a:solidFill>
                  <a:srgbClr val="0070C0"/>
                </a:solidFill>
              </a:rPr>
              <a:t> especial </a:t>
            </a:r>
            <a:r>
              <a:rPr lang="en-US" sz="1800" spc="200" dirty="0" err="1">
                <a:solidFill>
                  <a:srgbClr val="0070C0"/>
                </a:solidFill>
              </a:rPr>
              <a:t>debes</a:t>
            </a:r>
            <a:r>
              <a:rPr lang="en-US" sz="1800" spc="200" dirty="0">
                <a:solidFill>
                  <a:srgbClr val="0070C0"/>
                </a:solidFill>
              </a:rPr>
              <a:t> registrar </a:t>
            </a:r>
            <a:r>
              <a:rPr lang="en-US" sz="1800" spc="200" dirty="0" err="1">
                <a:solidFill>
                  <a:srgbClr val="0070C0"/>
                </a:solidFill>
              </a:rPr>
              <a:t>todas</a:t>
            </a:r>
            <a:r>
              <a:rPr lang="en-US" sz="1800" spc="200" dirty="0">
                <a:solidFill>
                  <a:srgbClr val="0070C0"/>
                </a:solidFill>
              </a:rPr>
              <a:t> las </a:t>
            </a:r>
            <a:r>
              <a:rPr lang="en-US" sz="1800" spc="200" dirty="0" err="1">
                <a:solidFill>
                  <a:srgbClr val="0070C0"/>
                </a:solidFill>
              </a:rPr>
              <a:t>actividades</a:t>
            </a:r>
            <a:r>
              <a:rPr lang="en-US" sz="1800" spc="200" dirty="0">
                <a:solidFill>
                  <a:srgbClr val="0070C0"/>
                </a:solidFill>
              </a:rPr>
              <a:t> que se </a:t>
            </a:r>
            <a:r>
              <a:rPr lang="en-US" sz="1800" spc="200" dirty="0" err="1">
                <a:solidFill>
                  <a:srgbClr val="0070C0"/>
                </a:solidFill>
              </a:rPr>
              <a:t>pediran</a:t>
            </a:r>
            <a:r>
              <a:rPr lang="en-US" sz="1800" spc="200" dirty="0">
                <a:solidFill>
                  <a:srgbClr val="0070C0"/>
                </a:solidFill>
              </a:rPr>
              <a:t> por </a:t>
            </a:r>
            <a:r>
              <a:rPr lang="en-US" sz="1800" spc="200" dirty="0" err="1">
                <a:solidFill>
                  <a:srgbClr val="0070C0"/>
                </a:solidFill>
              </a:rPr>
              <a:t>asignatura</a:t>
            </a:r>
            <a:r>
              <a:rPr lang="en-US" sz="1800" spc="200" dirty="0">
                <a:solidFill>
                  <a:srgbClr val="0070C0"/>
                </a:solidFill>
              </a:rPr>
              <a:t>.  </a:t>
            </a:r>
          </a:p>
          <a:p>
            <a:pPr>
              <a:buFont typeface="Wingdings" pitchFamily="2" charset="2"/>
              <a:buChar char="Ø"/>
            </a:pPr>
            <a:endParaRPr lang="en-US" sz="18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spc="200" dirty="0" err="1">
                <a:solidFill>
                  <a:srgbClr val="0070C0"/>
                </a:solidFill>
              </a:rPr>
              <a:t>Busca</a:t>
            </a:r>
            <a:r>
              <a:rPr lang="en-US" sz="1800" spc="200" dirty="0">
                <a:solidFill>
                  <a:srgbClr val="0070C0"/>
                </a:solidFill>
              </a:rPr>
              <a:t> un </a:t>
            </a:r>
            <a:r>
              <a:rPr lang="en-US" sz="1800" spc="200" dirty="0" err="1">
                <a:solidFill>
                  <a:srgbClr val="0070C0"/>
                </a:solidFill>
              </a:rPr>
              <a:t>lugar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tranquilo</a:t>
            </a:r>
            <a:r>
              <a:rPr lang="en-US" sz="1800" spc="200" dirty="0">
                <a:solidFill>
                  <a:srgbClr val="0070C0"/>
                </a:solidFill>
              </a:rPr>
              <a:t>, </a:t>
            </a:r>
            <a:r>
              <a:rPr lang="en-US" sz="1800" spc="200" dirty="0" err="1">
                <a:solidFill>
                  <a:srgbClr val="0070C0"/>
                </a:solidFill>
              </a:rPr>
              <a:t>cómodo</a:t>
            </a:r>
            <a:r>
              <a:rPr lang="en-US" sz="1800" spc="200" dirty="0">
                <a:solidFill>
                  <a:srgbClr val="0070C0"/>
                </a:solidFill>
              </a:rPr>
              <a:t> y </a:t>
            </a:r>
            <a:r>
              <a:rPr lang="en-US" sz="1800" spc="200" dirty="0" err="1">
                <a:solidFill>
                  <a:srgbClr val="0070C0"/>
                </a:solidFill>
              </a:rPr>
              <a:t>silencioso</a:t>
            </a:r>
            <a:r>
              <a:rPr lang="en-US" sz="1800" spc="200" dirty="0">
                <a:solidFill>
                  <a:srgbClr val="0070C0"/>
                </a:solidFill>
              </a:rPr>
              <a:t> para </a:t>
            </a:r>
            <a:r>
              <a:rPr lang="en-US" sz="1800" spc="200" dirty="0" err="1">
                <a:solidFill>
                  <a:srgbClr val="0070C0"/>
                </a:solidFill>
              </a:rPr>
              <a:t>escribir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cada</a:t>
            </a:r>
            <a:r>
              <a:rPr lang="en-US" sz="1800" spc="200" dirty="0">
                <a:solidFill>
                  <a:srgbClr val="0070C0"/>
                </a:solidFill>
              </a:rPr>
              <a:t> </a:t>
            </a:r>
            <a:r>
              <a:rPr lang="en-US" sz="1800" spc="200" dirty="0" err="1">
                <a:solidFill>
                  <a:srgbClr val="0070C0"/>
                </a:solidFill>
              </a:rPr>
              <a:t>día</a:t>
            </a:r>
            <a:r>
              <a:rPr lang="en-US" sz="1800" spc="200" dirty="0">
                <a:solidFill>
                  <a:srgbClr val="0070C0"/>
                </a:solidFill>
              </a:rPr>
              <a:t>. (</a:t>
            </a:r>
            <a:r>
              <a:rPr lang="en-US" sz="1800" spc="200" dirty="0" err="1">
                <a:solidFill>
                  <a:srgbClr val="0070C0"/>
                </a:solidFill>
              </a:rPr>
              <a:t>mínimo</a:t>
            </a:r>
            <a:r>
              <a:rPr lang="en-US" sz="1800" spc="200" dirty="0">
                <a:solidFill>
                  <a:srgbClr val="0070C0"/>
                </a:solidFill>
              </a:rPr>
              <a:t> 10 </a:t>
            </a:r>
            <a:r>
              <a:rPr lang="en-US" sz="1800" spc="200" dirty="0" err="1">
                <a:solidFill>
                  <a:srgbClr val="0070C0"/>
                </a:solidFill>
              </a:rPr>
              <a:t>líneas</a:t>
            </a:r>
            <a:r>
              <a:rPr lang="en-US" sz="1800" spc="200" dirty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endParaRPr lang="en-US" sz="1800" spc="2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4476D1B-472E-9C4B-A79F-46799687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5034"/>
            <a:ext cx="3550478" cy="27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1024128" y="432816"/>
            <a:ext cx="80182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“</a:t>
            </a:r>
            <a:r>
              <a:rPr lang="en-US" spc="100" dirty="0" err="1">
                <a:solidFill>
                  <a:srgbClr val="0070C0"/>
                </a:solidFill>
              </a:rPr>
              <a:t>Diario</a:t>
            </a:r>
            <a:r>
              <a:rPr lang="en-US" spc="100" dirty="0">
                <a:solidFill>
                  <a:srgbClr val="0070C0"/>
                </a:solidFill>
              </a:rPr>
              <a:t> de una </a:t>
            </a:r>
            <a:r>
              <a:rPr lang="en-US" spc="100" dirty="0" err="1">
                <a:solidFill>
                  <a:srgbClr val="0070C0"/>
                </a:solidFill>
              </a:rPr>
              <a:t>cuarentena</a:t>
            </a:r>
            <a:r>
              <a:rPr lang="en-US" spc="100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18DA48-50EF-B344-BDDF-13374AB21EA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46104" y="1740724"/>
            <a:ext cx="8496296" cy="4799776"/>
          </a:xfr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 marL="285750" indent="-28575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spc="200" dirty="0" err="1">
                <a:solidFill>
                  <a:srgbClr val="FF0000"/>
                </a:solidFill>
              </a:rPr>
              <a:t>Instrucciones</a:t>
            </a:r>
            <a:r>
              <a:rPr lang="en-US" sz="2400" b="1" spc="200" dirty="0">
                <a:solidFill>
                  <a:srgbClr val="FF0000"/>
                </a:solidFill>
              </a:rPr>
              <a:t> </a:t>
            </a:r>
            <a:r>
              <a:rPr lang="en-US" sz="2400" b="1" spc="200" dirty="0" err="1">
                <a:solidFill>
                  <a:srgbClr val="FF0000"/>
                </a:solidFill>
              </a:rPr>
              <a:t>Generales</a:t>
            </a:r>
            <a:r>
              <a:rPr lang="en-US" sz="2400" b="1" spc="200" dirty="0">
                <a:solidFill>
                  <a:srgbClr val="FF0000"/>
                </a:solidFill>
              </a:rPr>
              <a:t>:</a:t>
            </a:r>
            <a:endParaRPr lang="en-US" sz="16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spc="200" dirty="0" err="1">
                <a:solidFill>
                  <a:srgbClr val="0070C0"/>
                </a:solidFill>
              </a:rPr>
              <a:t>Recuerda</a:t>
            </a:r>
            <a:r>
              <a:rPr lang="en-US" sz="1900" spc="200" dirty="0">
                <a:solidFill>
                  <a:srgbClr val="0070C0"/>
                </a:solidFill>
              </a:rPr>
              <a:t> que a </a:t>
            </a:r>
            <a:r>
              <a:rPr lang="en-US" sz="1900" spc="200" dirty="0" err="1">
                <a:solidFill>
                  <a:srgbClr val="0070C0"/>
                </a:solidFill>
              </a:rPr>
              <a:t>tus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narraciones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puedes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ir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agregándoles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dibujos</a:t>
            </a:r>
            <a:r>
              <a:rPr lang="en-US" sz="1900" spc="200" dirty="0">
                <a:solidFill>
                  <a:srgbClr val="0070C0"/>
                </a:solidFill>
              </a:rPr>
              <a:t> (</a:t>
            </a:r>
            <a:r>
              <a:rPr lang="en-US" sz="1900" spc="200" dirty="0" err="1">
                <a:solidFill>
                  <a:srgbClr val="0070C0"/>
                </a:solidFill>
              </a:rPr>
              <a:t>definidos</a:t>
            </a:r>
            <a:r>
              <a:rPr lang="en-US" sz="1900" spc="200" dirty="0">
                <a:solidFill>
                  <a:srgbClr val="0070C0"/>
                </a:solidFill>
              </a:rPr>
              <a:t> o </a:t>
            </a:r>
            <a:r>
              <a:rPr lang="en-US" sz="1900" spc="200" dirty="0" err="1">
                <a:solidFill>
                  <a:srgbClr val="0070C0"/>
                </a:solidFill>
              </a:rPr>
              <a:t>abstractos</a:t>
            </a:r>
            <a:r>
              <a:rPr lang="en-US" sz="1900" spc="200" dirty="0">
                <a:solidFill>
                  <a:srgbClr val="0070C0"/>
                </a:solidFill>
              </a:rPr>
              <a:t>), </a:t>
            </a:r>
            <a:r>
              <a:rPr lang="en-US" sz="1900" spc="200" dirty="0" err="1">
                <a:solidFill>
                  <a:srgbClr val="0070C0"/>
                </a:solidFill>
              </a:rPr>
              <a:t>también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puedes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pintar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suavemente</a:t>
            </a:r>
            <a:r>
              <a:rPr lang="en-US" sz="1900" spc="200" dirty="0">
                <a:solidFill>
                  <a:srgbClr val="0070C0"/>
                </a:solidFill>
              </a:rPr>
              <a:t>  las hojas con </a:t>
            </a:r>
            <a:r>
              <a:rPr lang="en-US" sz="1900" spc="200" dirty="0" err="1">
                <a:solidFill>
                  <a:srgbClr val="0070C0"/>
                </a:solidFill>
              </a:rPr>
              <a:t>colores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en</a:t>
            </a:r>
            <a:r>
              <a:rPr lang="en-US" sz="1900" spc="200" dirty="0">
                <a:solidFill>
                  <a:srgbClr val="0070C0"/>
                </a:solidFill>
              </a:rPr>
              <a:t> el </a:t>
            </a:r>
            <a:r>
              <a:rPr lang="en-US" sz="1900" spc="200" dirty="0" err="1">
                <a:solidFill>
                  <a:srgbClr val="0070C0"/>
                </a:solidFill>
              </a:rPr>
              <a:t>fondo</a:t>
            </a:r>
            <a:r>
              <a:rPr lang="en-US" sz="1900" spc="200" dirty="0">
                <a:solidFill>
                  <a:srgbClr val="0070C0"/>
                </a:solidFill>
              </a:rPr>
              <a:t> y </a:t>
            </a:r>
            <a:r>
              <a:rPr lang="en-US" sz="1900" spc="200" dirty="0" err="1">
                <a:solidFill>
                  <a:srgbClr val="0070C0"/>
                </a:solidFill>
              </a:rPr>
              <a:t>luego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sobre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ella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escribir</a:t>
            </a:r>
            <a:r>
              <a:rPr lang="en-US" sz="1900" spc="200" dirty="0">
                <a:solidFill>
                  <a:srgbClr val="0070C0"/>
                </a:solidFill>
              </a:rPr>
              <a:t> de </a:t>
            </a:r>
            <a:r>
              <a:rPr lang="en-US" sz="1900" spc="200" dirty="0" err="1">
                <a:solidFill>
                  <a:srgbClr val="0070C0"/>
                </a:solidFill>
              </a:rPr>
              <a:t>esta</a:t>
            </a:r>
            <a:r>
              <a:rPr lang="en-US" sz="1900" spc="200" dirty="0">
                <a:solidFill>
                  <a:srgbClr val="0070C0"/>
                </a:solidFill>
              </a:rPr>
              <a:t> forma le </a:t>
            </a:r>
            <a:r>
              <a:rPr lang="en-US" sz="1900" spc="200" dirty="0" err="1">
                <a:solidFill>
                  <a:srgbClr val="0070C0"/>
                </a:solidFill>
              </a:rPr>
              <a:t>puedes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dar</a:t>
            </a:r>
            <a:r>
              <a:rPr lang="en-US" sz="1900" spc="200" dirty="0">
                <a:solidFill>
                  <a:srgbClr val="0070C0"/>
                </a:solidFill>
              </a:rPr>
              <a:t> mayor </a:t>
            </a:r>
            <a:r>
              <a:rPr lang="en-US" sz="1900" spc="200" dirty="0" err="1">
                <a:solidFill>
                  <a:srgbClr val="0070C0"/>
                </a:solidFill>
              </a:rPr>
              <a:t>expresión</a:t>
            </a:r>
            <a:r>
              <a:rPr lang="en-US" sz="1900" spc="200" dirty="0">
                <a:solidFill>
                  <a:srgbClr val="0070C0"/>
                </a:solidFill>
              </a:rPr>
              <a:t> a lo que </a:t>
            </a:r>
            <a:r>
              <a:rPr lang="en-US" sz="1900" spc="200" dirty="0" err="1">
                <a:solidFill>
                  <a:srgbClr val="0070C0"/>
                </a:solidFill>
              </a:rPr>
              <a:t>quieres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escribir</a:t>
            </a:r>
            <a:r>
              <a:rPr lang="en-US" sz="1900" spc="200" dirty="0">
                <a:solidFill>
                  <a:srgbClr val="0070C0"/>
                </a:solidFill>
              </a:rPr>
              <a:t>. </a:t>
            </a:r>
            <a:endParaRPr lang="en-US" sz="16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spc="200" dirty="0">
                <a:solidFill>
                  <a:srgbClr val="FF0000"/>
                </a:solidFill>
              </a:rPr>
              <a:t>Por </a:t>
            </a:r>
            <a:r>
              <a:rPr lang="en-US" sz="2400" b="1" spc="200" dirty="0" err="1">
                <a:solidFill>
                  <a:srgbClr val="FF0000"/>
                </a:solidFill>
              </a:rPr>
              <a:t>ejemplo</a:t>
            </a:r>
            <a:r>
              <a:rPr lang="en-US" sz="2400" b="1" spc="200" dirty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endParaRPr lang="en-US" sz="16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spc="200" dirty="0">
                <a:solidFill>
                  <a:srgbClr val="0070C0"/>
                </a:solidFill>
              </a:rPr>
              <a:t>Si un </a:t>
            </a:r>
            <a:r>
              <a:rPr lang="en-US" sz="1900" spc="200" dirty="0" err="1">
                <a:solidFill>
                  <a:srgbClr val="0070C0"/>
                </a:solidFill>
              </a:rPr>
              <a:t>día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quieres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expresar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algo</a:t>
            </a:r>
            <a:r>
              <a:rPr lang="en-US" sz="1900" spc="200" dirty="0">
                <a:solidFill>
                  <a:srgbClr val="0070C0"/>
                </a:solidFill>
              </a:rPr>
              <a:t> que </a:t>
            </a:r>
            <a:r>
              <a:rPr lang="en-US" sz="1900" spc="200" dirty="0" err="1">
                <a:solidFill>
                  <a:srgbClr val="0070C0"/>
                </a:solidFill>
              </a:rPr>
              <a:t>te</a:t>
            </a:r>
            <a:r>
              <a:rPr lang="en-US" sz="1900" spc="200" dirty="0">
                <a:solidFill>
                  <a:srgbClr val="0070C0"/>
                </a:solidFill>
              </a:rPr>
              <a:t> ha </a:t>
            </a:r>
            <a:r>
              <a:rPr lang="en-US" sz="1900" spc="200" dirty="0" err="1">
                <a:solidFill>
                  <a:srgbClr val="0070C0"/>
                </a:solidFill>
              </a:rPr>
              <a:t>puesto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feliz</a:t>
            </a:r>
            <a:r>
              <a:rPr lang="en-US" sz="1900" spc="200" dirty="0">
                <a:solidFill>
                  <a:srgbClr val="0070C0"/>
                </a:solidFill>
              </a:rPr>
              <a:t>: </a:t>
            </a:r>
            <a:r>
              <a:rPr lang="en-US" sz="1900" spc="200" dirty="0" err="1">
                <a:solidFill>
                  <a:srgbClr val="0070C0"/>
                </a:solidFill>
              </a:rPr>
              <a:t>puedes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usar</a:t>
            </a:r>
            <a:r>
              <a:rPr lang="en-US" sz="1900" spc="200" dirty="0">
                <a:solidFill>
                  <a:srgbClr val="0070C0"/>
                </a:solidFill>
              </a:rPr>
              <a:t> los </a:t>
            </a:r>
            <a:r>
              <a:rPr lang="en-US" sz="1900" spc="200" dirty="0" err="1">
                <a:solidFill>
                  <a:srgbClr val="0070C0"/>
                </a:solidFill>
              </a:rPr>
              <a:t>colores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cálidos</a:t>
            </a:r>
            <a:r>
              <a:rPr lang="en-US" sz="1900" spc="200" dirty="0">
                <a:solidFill>
                  <a:srgbClr val="0070C0"/>
                </a:solidFill>
              </a:rPr>
              <a:t>: </a:t>
            </a:r>
            <a:r>
              <a:rPr lang="en-US" sz="1900" spc="200" dirty="0" err="1">
                <a:solidFill>
                  <a:srgbClr val="0070C0"/>
                </a:solidFill>
              </a:rPr>
              <a:t>amarillo</a:t>
            </a:r>
            <a:r>
              <a:rPr lang="en-US" sz="1900" spc="200" dirty="0">
                <a:solidFill>
                  <a:srgbClr val="0070C0"/>
                </a:solidFill>
              </a:rPr>
              <a:t>, </a:t>
            </a:r>
            <a:r>
              <a:rPr lang="en-US" sz="1900" spc="200" dirty="0" err="1">
                <a:solidFill>
                  <a:srgbClr val="0070C0"/>
                </a:solidFill>
              </a:rPr>
              <a:t>naranjo</a:t>
            </a:r>
            <a:r>
              <a:rPr lang="en-US" sz="1900" spc="200" dirty="0">
                <a:solidFill>
                  <a:srgbClr val="0070C0"/>
                </a:solidFill>
              </a:rPr>
              <a:t>, rosado o </a:t>
            </a:r>
            <a:r>
              <a:rPr lang="en-US" sz="1900" spc="200" dirty="0" err="1">
                <a:solidFill>
                  <a:srgbClr val="0070C0"/>
                </a:solidFill>
              </a:rPr>
              <a:t>rojo</a:t>
            </a:r>
            <a:r>
              <a:rPr lang="en-US" sz="1900" spc="200" dirty="0">
                <a:solidFill>
                  <a:srgbClr val="0070C0"/>
                </a:solidFill>
              </a:rPr>
              <a:t>. 			 </a:t>
            </a:r>
          </a:p>
          <a:p>
            <a:pPr>
              <a:buFont typeface="Wingdings" pitchFamily="2" charset="2"/>
              <a:buChar char="Ø"/>
            </a:pPr>
            <a:endParaRPr lang="en-US" sz="19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spc="200" dirty="0">
                <a:solidFill>
                  <a:srgbClr val="0070C0"/>
                </a:solidFill>
              </a:rPr>
              <a:t>En </a:t>
            </a:r>
            <a:r>
              <a:rPr lang="en-US" sz="1900" spc="200" dirty="0" err="1">
                <a:solidFill>
                  <a:srgbClr val="0070C0"/>
                </a:solidFill>
              </a:rPr>
              <a:t>cambio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si</a:t>
            </a:r>
            <a:r>
              <a:rPr lang="en-US" sz="1900" spc="200" dirty="0">
                <a:solidFill>
                  <a:srgbClr val="0070C0"/>
                </a:solidFill>
              </a:rPr>
              <a:t> ese </a:t>
            </a:r>
            <a:r>
              <a:rPr lang="en-US" sz="1900" spc="200" dirty="0" err="1">
                <a:solidFill>
                  <a:srgbClr val="0070C0"/>
                </a:solidFill>
              </a:rPr>
              <a:t>día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sentiste</a:t>
            </a:r>
            <a:r>
              <a:rPr lang="en-US" sz="1900" spc="200" dirty="0">
                <a:solidFill>
                  <a:srgbClr val="0070C0"/>
                </a:solidFill>
              </a:rPr>
              <a:t> un </a:t>
            </a:r>
            <a:r>
              <a:rPr lang="en-US" sz="1900" spc="200" dirty="0" err="1">
                <a:solidFill>
                  <a:srgbClr val="0070C0"/>
                </a:solidFill>
              </a:rPr>
              <a:t>poco</a:t>
            </a:r>
            <a:r>
              <a:rPr lang="en-US" sz="1900" spc="200" dirty="0">
                <a:solidFill>
                  <a:srgbClr val="0070C0"/>
                </a:solidFill>
              </a:rPr>
              <a:t> de tristeza  </a:t>
            </a:r>
            <a:r>
              <a:rPr lang="en-US" sz="1900" spc="200" dirty="0" err="1">
                <a:solidFill>
                  <a:srgbClr val="0070C0"/>
                </a:solidFill>
              </a:rPr>
              <a:t>puedes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ocupar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colores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fríos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como</a:t>
            </a:r>
            <a:r>
              <a:rPr lang="en-US" sz="1900" spc="200" dirty="0">
                <a:solidFill>
                  <a:srgbClr val="0070C0"/>
                </a:solidFill>
              </a:rPr>
              <a:t> el celeste, </a:t>
            </a:r>
            <a:r>
              <a:rPr lang="en-US" sz="1900" spc="200" dirty="0" err="1">
                <a:solidFill>
                  <a:srgbClr val="0070C0"/>
                </a:solidFill>
              </a:rPr>
              <a:t>azul</a:t>
            </a:r>
            <a:r>
              <a:rPr lang="en-US" sz="1900" spc="200" dirty="0">
                <a:solidFill>
                  <a:srgbClr val="0070C0"/>
                </a:solidFill>
              </a:rPr>
              <a:t> o </a:t>
            </a:r>
            <a:r>
              <a:rPr lang="en-US" sz="1900" spc="200" dirty="0" err="1">
                <a:solidFill>
                  <a:srgbClr val="0070C0"/>
                </a:solidFill>
              </a:rPr>
              <a:t>verde</a:t>
            </a:r>
            <a:r>
              <a:rPr lang="en-US" sz="1900" spc="200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9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spc="200" dirty="0" err="1">
                <a:solidFill>
                  <a:srgbClr val="0070C0"/>
                </a:solidFill>
              </a:rPr>
              <a:t>También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puedes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hacer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tu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propia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escala</a:t>
            </a:r>
            <a:r>
              <a:rPr lang="en-US" sz="1900" spc="200" dirty="0">
                <a:solidFill>
                  <a:srgbClr val="0070C0"/>
                </a:solidFill>
              </a:rPr>
              <a:t> de color-</a:t>
            </a:r>
            <a:r>
              <a:rPr lang="en-US" sz="1900" spc="200" dirty="0" err="1">
                <a:solidFill>
                  <a:srgbClr val="0070C0"/>
                </a:solidFill>
              </a:rPr>
              <a:t>emoción</a:t>
            </a:r>
            <a:r>
              <a:rPr lang="en-US" sz="1900" spc="200" dirty="0">
                <a:solidFill>
                  <a:srgbClr val="0070C0"/>
                </a:solidFill>
              </a:rPr>
              <a:t>, es </a:t>
            </a:r>
            <a:r>
              <a:rPr lang="en-US" sz="1900" spc="200" dirty="0" err="1">
                <a:solidFill>
                  <a:srgbClr val="0070C0"/>
                </a:solidFill>
              </a:rPr>
              <a:t>decir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relacionar</a:t>
            </a:r>
            <a:r>
              <a:rPr lang="en-US" sz="1900" spc="200" dirty="0">
                <a:solidFill>
                  <a:srgbClr val="0070C0"/>
                </a:solidFill>
              </a:rPr>
              <a:t> un color con </a:t>
            </a:r>
            <a:r>
              <a:rPr lang="en-US" sz="1900" spc="200" dirty="0" err="1">
                <a:solidFill>
                  <a:srgbClr val="0070C0"/>
                </a:solidFill>
              </a:rPr>
              <a:t>cada</a:t>
            </a:r>
            <a:r>
              <a:rPr lang="en-US" sz="1900" spc="200" dirty="0">
                <a:solidFill>
                  <a:srgbClr val="0070C0"/>
                </a:solidFill>
              </a:rPr>
              <a:t> </a:t>
            </a:r>
            <a:r>
              <a:rPr lang="en-US" sz="1900" spc="200" dirty="0" err="1">
                <a:solidFill>
                  <a:srgbClr val="0070C0"/>
                </a:solidFill>
              </a:rPr>
              <a:t>emoción</a:t>
            </a:r>
            <a:r>
              <a:rPr lang="en-US" sz="1900" spc="200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600" spc="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600" spc="2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4476D1B-472E-9C4B-A79F-46799687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5034"/>
            <a:ext cx="3550478" cy="2733868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3F272E50-9D32-CB48-A3E4-3608FB78EECD}"/>
              </a:ext>
            </a:extLst>
          </p:cNvPr>
          <p:cNvGrpSpPr>
            <a:grpSpLocks/>
          </p:cNvGrpSpPr>
          <p:nvPr/>
        </p:nvGrpSpPr>
        <p:grpSpPr bwMode="auto">
          <a:xfrm>
            <a:off x="7173912" y="4233672"/>
            <a:ext cx="1095375" cy="219075"/>
            <a:chOff x="6015" y="8549"/>
            <a:chExt cx="1725" cy="345"/>
          </a:xfrm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xmlns="" id="{CE6A5D74-EC4B-894E-99F8-D1B136FAB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" y="8549"/>
              <a:ext cx="1725" cy="3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xmlns="" id="{64C53058-BD2B-6246-9372-B97A196B8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" y="8549"/>
              <a:ext cx="885" cy="3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xmlns="" id="{56FD4F39-C737-0741-B76A-62DA5B3B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" y="8549"/>
              <a:ext cx="375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xmlns="" id="{D41EB587-29FF-904C-B445-B91AE24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" y="8549"/>
              <a:ext cx="375" cy="345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33077916-25F7-AF47-9208-DD8D35E967A0}"/>
              </a:ext>
            </a:extLst>
          </p:cNvPr>
          <p:cNvGrpSpPr>
            <a:grpSpLocks/>
          </p:cNvGrpSpPr>
          <p:nvPr/>
        </p:nvGrpSpPr>
        <p:grpSpPr bwMode="auto">
          <a:xfrm>
            <a:off x="5832475" y="5190326"/>
            <a:ext cx="781050" cy="219075"/>
            <a:chOff x="5685" y="10454"/>
            <a:chExt cx="1230" cy="345"/>
          </a:xfrm>
        </p:grpSpPr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xmlns="" id="{AE03EFC8-6398-8540-9899-B78966B4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" y="10454"/>
              <a:ext cx="1230" cy="345"/>
            </a:xfrm>
            <a:prstGeom prst="rect">
              <a:avLst/>
            </a:prstGeom>
            <a:solidFill>
              <a:schemeClr val="accent6">
                <a:lumMod val="75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xmlns="" id="{8D82634E-98D9-264A-AD91-ECE537121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" y="10454"/>
              <a:ext cx="405" cy="3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xmlns="" id="{CBE5C207-F7E1-EC44-A312-EEE3F2970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0" y="10454"/>
              <a:ext cx="375" cy="34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88871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1024128" y="432816"/>
            <a:ext cx="80182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0: </a:t>
            </a:r>
            <a:r>
              <a:rPr lang="en-US" spc="100" dirty="0" err="1">
                <a:solidFill>
                  <a:srgbClr val="0070C0"/>
                </a:solidFill>
              </a:rPr>
              <a:t>Educación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Física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pc="100" dirty="0" err="1">
                <a:solidFill>
                  <a:srgbClr val="0070C0"/>
                </a:solidFill>
              </a:rPr>
              <a:t>te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acompañará</a:t>
            </a:r>
            <a:r>
              <a:rPr lang="en-US" spc="100" dirty="0">
                <a:solidFill>
                  <a:srgbClr val="0070C0"/>
                </a:solidFill>
              </a:rPr>
              <a:t> 2 </a:t>
            </a:r>
            <a:r>
              <a:rPr lang="en-US" spc="100" dirty="0" err="1">
                <a:solidFill>
                  <a:srgbClr val="0070C0"/>
                </a:solidFill>
              </a:rPr>
              <a:t>días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5962222B-5CAE-4F61-9328-725C2D1A1532}"/>
              </a:ext>
            </a:extLst>
          </p:cNvPr>
          <p:cNvPicPr/>
          <p:nvPr/>
        </p:nvPicPr>
        <p:blipFill rotWithShape="1">
          <a:blip r:embed="rId2"/>
          <a:srcRect b="12302"/>
          <a:stretch/>
        </p:blipFill>
        <p:spPr>
          <a:xfrm>
            <a:off x="1651000" y="1740724"/>
            <a:ext cx="1422400" cy="1426401"/>
          </a:xfrm>
          <a:prstGeom prst="rect">
            <a:avLst/>
          </a:prstGeom>
        </p:spPr>
      </p:pic>
      <p:pic>
        <p:nvPicPr>
          <p:cNvPr id="18" name="Imagen 1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2423762-DCA2-4101-B98B-A6E74699A7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49940" y="1932432"/>
            <a:ext cx="1422400" cy="1330184"/>
          </a:xfrm>
          <a:prstGeom prst="rect">
            <a:avLst/>
          </a:prstGeom>
        </p:spPr>
      </p:pic>
      <p:sp>
        <p:nvSpPr>
          <p:cNvPr id="20" name="Rectángulo: esquinas redondeadas 36">
            <a:extLst>
              <a:ext uri="{FF2B5EF4-FFF2-40B4-BE49-F238E27FC236}">
                <a16:creationId xmlns:a16="http://schemas.microsoft.com/office/drawing/2014/main" xmlns="" id="{F8806ED5-2886-374A-A6AA-849AE50B0759}"/>
              </a:ext>
            </a:extLst>
          </p:cNvPr>
          <p:cNvSpPr/>
          <p:nvPr/>
        </p:nvSpPr>
        <p:spPr>
          <a:xfrm>
            <a:off x="330201" y="3428999"/>
            <a:ext cx="4448150" cy="2705101"/>
          </a:xfrm>
          <a:prstGeom prst="roundRect">
            <a:avLst/>
          </a:prstGeom>
          <a:solidFill>
            <a:srgbClr val="DC54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¿Recuerdan que nos reuníamos los martes y viernes en las mañanas para nuestras clases? Les proponemos algo muy divertido para que nos mantengamos unidos a pesar de la distancia…</a:t>
            </a:r>
            <a:endParaRPr lang="x-non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: esquinas redondeadas 37">
            <a:extLst>
              <a:ext uri="{FF2B5EF4-FFF2-40B4-BE49-F238E27FC236}">
                <a16:creationId xmlns:a16="http://schemas.microsoft.com/office/drawing/2014/main" xmlns="" id="{5C2A1DC3-CB29-7145-AF98-70C2B8C87AE8}"/>
              </a:ext>
            </a:extLst>
          </p:cNvPr>
          <p:cNvSpPr/>
          <p:nvPr/>
        </p:nvSpPr>
        <p:spPr>
          <a:xfrm>
            <a:off x="4917396" y="3459480"/>
            <a:ext cx="4582203" cy="2664114"/>
          </a:xfrm>
          <a:prstGeom prst="roundRect">
            <a:avLst/>
          </a:prstGeom>
          <a:solidFill>
            <a:srgbClr val="4ED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Queremos que escojan las actividades que desean realizar para 2 clases diferentes en los días que ya les mencionamos.</a:t>
            </a:r>
            <a:endParaRPr lang="x-non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daremos 4 actividades y escogerás 2 para cada día que acordamos que seguirán siendo nuestros. (martes y viernes)</a:t>
            </a:r>
            <a:endParaRPr lang="x-non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¡Veámoslas!</a:t>
            </a:r>
            <a:endParaRPr lang="x-non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3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850907" y="432816"/>
            <a:ext cx="873243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0: </a:t>
            </a:r>
            <a:r>
              <a:rPr lang="en-US" spc="100" dirty="0" err="1">
                <a:solidFill>
                  <a:srgbClr val="0070C0"/>
                </a:solidFill>
              </a:rPr>
              <a:t>Educación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Física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te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acompañará</a:t>
            </a:r>
            <a:r>
              <a:rPr lang="en-US" spc="100" dirty="0">
                <a:solidFill>
                  <a:srgbClr val="0070C0"/>
                </a:solidFill>
              </a:rPr>
              <a:t> 2 </a:t>
            </a:r>
            <a:r>
              <a:rPr lang="en-US" spc="100" dirty="0" err="1">
                <a:solidFill>
                  <a:srgbClr val="0070C0"/>
                </a:solidFill>
              </a:rPr>
              <a:t>días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5962222B-5CAE-4F61-9328-725C2D1A1532}"/>
              </a:ext>
            </a:extLst>
          </p:cNvPr>
          <p:cNvPicPr/>
          <p:nvPr/>
        </p:nvPicPr>
        <p:blipFill rotWithShape="1">
          <a:blip r:embed="rId2"/>
          <a:srcRect b="12302"/>
          <a:stretch/>
        </p:blipFill>
        <p:spPr>
          <a:xfrm>
            <a:off x="10035397" y="4696200"/>
            <a:ext cx="1422400" cy="1426401"/>
          </a:xfrm>
          <a:prstGeom prst="rect">
            <a:avLst/>
          </a:prstGeom>
        </p:spPr>
      </p:pic>
      <p:pic>
        <p:nvPicPr>
          <p:cNvPr id="18" name="Imagen 1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2423762-DCA2-4101-B98B-A6E74699A7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35397" y="949452"/>
            <a:ext cx="1422400" cy="1330184"/>
          </a:xfrm>
          <a:prstGeom prst="rect">
            <a:avLst/>
          </a:prstGeom>
        </p:spPr>
      </p:pic>
      <p:sp>
        <p:nvSpPr>
          <p:cNvPr id="10" name="Rectángulo: esquinas redondeadas 38">
            <a:extLst>
              <a:ext uri="{FF2B5EF4-FFF2-40B4-BE49-F238E27FC236}">
                <a16:creationId xmlns:a16="http://schemas.microsoft.com/office/drawing/2014/main" xmlns="" id="{EBBCB0B8-BF24-1446-9474-C9697A8BFC3A}"/>
              </a:ext>
            </a:extLst>
          </p:cNvPr>
          <p:cNvSpPr/>
          <p:nvPr/>
        </p:nvSpPr>
        <p:spPr>
          <a:xfrm>
            <a:off x="721334" y="1996494"/>
            <a:ext cx="8635989" cy="4551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0000"/>
                </a:solidFill>
                <a:cs typeface="Times New Roman" panose="02020603050405020304" pitchFamily="18" charset="0"/>
              </a:rPr>
              <a:t>Actividad 1: Circuito Motriz</a:t>
            </a:r>
            <a:endParaRPr lang="x-none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Comenzamos estableciendo una distancia de 10 metros aprox,(puede ser línea recta o con curvas) la cual debemos demarcar para saber dónde comienza y donde termina dicho tramo.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Realizaremos diferentes desplazamientos de ida y vuelta cada uno. Tomar el tiempo en realizar la primera ronda de desplazamientos e intentar disminuir el tiempo de la tarea motriz.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-Caminaremos ubicando un pie por delante del otro recorriendo toda la distancia trazada. ejemplo: pongo el pie derecho delante del izquierdo quedando el talón del pie derecho pegado a la punta  del pie izquierdo.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- Desplazarse en cuadrupedia: apoyando las manos y los pies, simulando un puente.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- Desplazarse en posición de enanitos con las manos en la cabeza.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1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850907" y="432816"/>
            <a:ext cx="873243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0: </a:t>
            </a:r>
            <a:r>
              <a:rPr lang="en-US" spc="100" dirty="0" err="1">
                <a:solidFill>
                  <a:srgbClr val="0070C0"/>
                </a:solidFill>
              </a:rPr>
              <a:t>Educación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Física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te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acompañará</a:t>
            </a:r>
            <a:r>
              <a:rPr lang="en-US" spc="100" dirty="0">
                <a:solidFill>
                  <a:srgbClr val="0070C0"/>
                </a:solidFill>
              </a:rPr>
              <a:t> 2 </a:t>
            </a:r>
            <a:r>
              <a:rPr lang="en-US" spc="100" dirty="0" err="1">
                <a:solidFill>
                  <a:srgbClr val="0070C0"/>
                </a:solidFill>
              </a:rPr>
              <a:t>días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5962222B-5CAE-4F61-9328-725C2D1A1532}"/>
              </a:ext>
            </a:extLst>
          </p:cNvPr>
          <p:cNvPicPr/>
          <p:nvPr/>
        </p:nvPicPr>
        <p:blipFill rotWithShape="1">
          <a:blip r:embed="rId2"/>
          <a:srcRect b="12302"/>
          <a:stretch/>
        </p:blipFill>
        <p:spPr>
          <a:xfrm>
            <a:off x="10035397" y="4696200"/>
            <a:ext cx="1422400" cy="1426401"/>
          </a:xfrm>
          <a:prstGeom prst="rect">
            <a:avLst/>
          </a:prstGeom>
        </p:spPr>
      </p:pic>
      <p:pic>
        <p:nvPicPr>
          <p:cNvPr id="18" name="Imagen 1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2423762-DCA2-4101-B98B-A6E74699A7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35397" y="949452"/>
            <a:ext cx="1422400" cy="1330184"/>
          </a:xfrm>
          <a:prstGeom prst="rect">
            <a:avLst/>
          </a:prstGeom>
        </p:spPr>
      </p:pic>
      <p:sp>
        <p:nvSpPr>
          <p:cNvPr id="9" name="Rectángulo: esquinas redondeadas 40">
            <a:extLst>
              <a:ext uri="{FF2B5EF4-FFF2-40B4-BE49-F238E27FC236}">
                <a16:creationId xmlns:a16="http://schemas.microsoft.com/office/drawing/2014/main" xmlns="" id="{DFF5B977-6AD4-0F40-B42D-D38071A36502}"/>
              </a:ext>
            </a:extLst>
          </p:cNvPr>
          <p:cNvSpPr/>
          <p:nvPr/>
        </p:nvSpPr>
        <p:spPr>
          <a:xfrm>
            <a:off x="569103" y="2039647"/>
            <a:ext cx="8436671" cy="3241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solidFill>
                  <a:srgbClr val="FF0000"/>
                </a:solidFill>
                <a:cs typeface="Times New Roman" panose="02020603050405020304" pitchFamily="18" charset="0"/>
              </a:rPr>
              <a:t>Actividad 2: Bailemos</a:t>
            </a:r>
            <a:endParaRPr lang="x-none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Te enviamos estos link donde podrás realizar algunas coreografías de baile, anímate! mueve tu cuerpo al ritmo de la música, no existen reglas ni limites, solo tu sabes tus propias posibilidades…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https://www.youtube.com/watch?v=yahggWmgTBU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https://www.youtube.com/watch?v=JMfWq_KotzE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https://www.youtube.com/watch?v=FP0wgVhUC9w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Si quieres crear alguna coreografía también lo puedes hacer…luego nos cuentas!!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 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4E41D7D-8333-114F-B54A-C711D719D6F9}"/>
              </a:ext>
            </a:extLst>
          </p:cNvPr>
          <p:cNvSpPr txBox="1">
            <a:spLocks/>
          </p:cNvSpPr>
          <p:nvPr/>
        </p:nvSpPr>
        <p:spPr>
          <a:xfrm>
            <a:off x="850907" y="432816"/>
            <a:ext cx="873243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100" dirty="0">
                <a:solidFill>
                  <a:srgbClr val="0070C0"/>
                </a:solidFill>
              </a:rPr>
              <a:t>Día 0: </a:t>
            </a:r>
            <a:r>
              <a:rPr lang="en-US" spc="100" dirty="0" err="1">
                <a:solidFill>
                  <a:srgbClr val="0070C0"/>
                </a:solidFill>
              </a:rPr>
              <a:t>Educación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Física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te</a:t>
            </a:r>
            <a:r>
              <a:rPr lang="en-US" spc="100" dirty="0">
                <a:solidFill>
                  <a:srgbClr val="0070C0"/>
                </a:solidFill>
              </a:rPr>
              <a:t> </a:t>
            </a:r>
            <a:r>
              <a:rPr lang="en-US" spc="100" dirty="0" err="1">
                <a:solidFill>
                  <a:srgbClr val="0070C0"/>
                </a:solidFill>
              </a:rPr>
              <a:t>acompañará</a:t>
            </a:r>
            <a:r>
              <a:rPr lang="en-US" spc="100" dirty="0">
                <a:solidFill>
                  <a:srgbClr val="0070C0"/>
                </a:solidFill>
              </a:rPr>
              <a:t> 2 </a:t>
            </a:r>
            <a:r>
              <a:rPr lang="en-US" spc="100" dirty="0" err="1">
                <a:solidFill>
                  <a:srgbClr val="0070C0"/>
                </a:solidFill>
              </a:rPr>
              <a:t>días</a:t>
            </a:r>
            <a:endParaRPr lang="en-US" spc="1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5962222B-5CAE-4F61-9328-725C2D1A1532}"/>
              </a:ext>
            </a:extLst>
          </p:cNvPr>
          <p:cNvPicPr/>
          <p:nvPr/>
        </p:nvPicPr>
        <p:blipFill rotWithShape="1">
          <a:blip r:embed="rId2"/>
          <a:srcRect b="12302"/>
          <a:stretch/>
        </p:blipFill>
        <p:spPr>
          <a:xfrm>
            <a:off x="10035397" y="4696200"/>
            <a:ext cx="1422400" cy="1426401"/>
          </a:xfrm>
          <a:prstGeom prst="rect">
            <a:avLst/>
          </a:prstGeom>
        </p:spPr>
      </p:pic>
      <p:pic>
        <p:nvPicPr>
          <p:cNvPr id="18" name="Imagen 1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2423762-DCA2-4101-B98B-A6E74699A7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35397" y="949452"/>
            <a:ext cx="1422400" cy="1330184"/>
          </a:xfrm>
          <a:prstGeom prst="rect">
            <a:avLst/>
          </a:prstGeom>
        </p:spPr>
      </p:pic>
      <p:sp>
        <p:nvSpPr>
          <p:cNvPr id="10" name="Rectángulo: esquinas redondeadas 42">
            <a:extLst>
              <a:ext uri="{FF2B5EF4-FFF2-40B4-BE49-F238E27FC236}">
                <a16:creationId xmlns:a16="http://schemas.microsoft.com/office/drawing/2014/main" xmlns="" id="{9AB6B194-EF31-1F4A-B941-069FC8067D22}"/>
              </a:ext>
            </a:extLst>
          </p:cNvPr>
          <p:cNvSpPr/>
          <p:nvPr/>
        </p:nvSpPr>
        <p:spPr>
          <a:xfrm>
            <a:off x="191055" y="2039647"/>
            <a:ext cx="9392285" cy="4475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0000"/>
                </a:solidFill>
                <a:cs typeface="Times New Roman" panose="02020603050405020304" pitchFamily="18" charset="0"/>
              </a:rPr>
              <a:t>Actividad 3:</a:t>
            </a:r>
            <a:endParaRPr lang="x-none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Te invitamos a realizar ejercicios de relación en donde moveremos nuestro cuerpo.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Cada posición realízala durante 20 segundos, cuenta despacio y recuerda respirar lentamente…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Si quieres puedes poner música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https://www.youtube.com/watch?v=-26vguTgCEs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FF"/>
                </a:solidFill>
                <a:cs typeface="Times New Roman" panose="02020603050405020304" pitchFamily="18" charset="0"/>
              </a:rPr>
              <a:t> </a:t>
            </a:r>
            <a:endParaRPr lang="x-none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AAB1EC16-43DB-A146-9124-D5C80D52C0A1}"/>
              </a:ext>
            </a:extLst>
          </p:cNvPr>
          <p:cNvGrpSpPr/>
          <p:nvPr/>
        </p:nvGrpSpPr>
        <p:grpSpPr>
          <a:xfrm>
            <a:off x="429403" y="4010169"/>
            <a:ext cx="8953525" cy="1209869"/>
            <a:chOff x="429403" y="4010169"/>
            <a:chExt cx="8953525" cy="1209869"/>
          </a:xfrm>
        </p:grpSpPr>
        <p:pic>
          <p:nvPicPr>
            <p:cNvPr id="6154" name="Imagen 6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xmlns="" id="{DFCF34C4-F797-7443-9EB0-40AA00C17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7" r="68172" b="51286"/>
            <a:stretch>
              <a:fillRect/>
            </a:stretch>
          </p:blipFill>
          <p:spPr bwMode="auto">
            <a:xfrm>
              <a:off x="429403" y="4010171"/>
              <a:ext cx="886695" cy="118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3" name="Imagen 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xmlns="" id="{624561A3-EBA7-7A43-96CC-2F9A1E177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7" t="8257" r="34584" b="50507"/>
            <a:stretch>
              <a:fillRect/>
            </a:stretch>
          </p:blipFill>
          <p:spPr bwMode="auto">
            <a:xfrm>
              <a:off x="1355815" y="4024332"/>
              <a:ext cx="844472" cy="118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Imagen 10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xmlns="" id="{621EBEAA-B643-C84C-9401-A43A2109E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44" r="70219"/>
            <a:stretch>
              <a:fillRect/>
            </a:stretch>
          </p:blipFill>
          <p:spPr bwMode="auto">
            <a:xfrm>
              <a:off x="2237137" y="4010169"/>
              <a:ext cx="781449" cy="118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Imagen 1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xmlns="" id="{9ACB606D-7AF2-B244-A2D1-04941763F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84" t="7443" r="694" b="53758"/>
            <a:stretch>
              <a:fillRect/>
            </a:stretch>
          </p:blipFill>
          <p:spPr bwMode="auto">
            <a:xfrm>
              <a:off x="3055436" y="4010927"/>
              <a:ext cx="844472" cy="120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Imagen 14" descr="Imagen que contiene diferente&#10;&#10;Descripción generada automáticamente">
              <a:extLst>
                <a:ext uri="{FF2B5EF4-FFF2-40B4-BE49-F238E27FC236}">
                  <a16:creationId xmlns:a16="http://schemas.microsoft.com/office/drawing/2014/main" xmlns="" id="{437367D8-56F4-7B44-A8E5-5B078AADF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8" r="67596" b="53027"/>
            <a:stretch>
              <a:fillRect/>
            </a:stretch>
          </p:blipFill>
          <p:spPr bwMode="auto">
            <a:xfrm>
              <a:off x="3936758" y="4010927"/>
              <a:ext cx="838593" cy="120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Imagen que contiene diferente&#10;&#10;Descripción generada automáticamente">
              <a:extLst>
                <a:ext uri="{FF2B5EF4-FFF2-40B4-BE49-F238E27FC236}">
                  <a16:creationId xmlns:a16="http://schemas.microsoft.com/office/drawing/2014/main" xmlns="" id="{41CFD082-24B9-104E-AE18-476CD0487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6" t="62541" r="35547" b="3284"/>
            <a:stretch>
              <a:fillRect/>
            </a:stretch>
          </p:blipFill>
          <p:spPr bwMode="auto">
            <a:xfrm>
              <a:off x="4841933" y="4022299"/>
              <a:ext cx="850687" cy="118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Imagen 16" descr="Imagen que contiene diferente&#10;&#10;Descripción generada automáticamente">
              <a:extLst>
                <a:ext uri="{FF2B5EF4-FFF2-40B4-BE49-F238E27FC236}">
                  <a16:creationId xmlns:a16="http://schemas.microsoft.com/office/drawing/2014/main" xmlns="" id="{7C4DF442-E615-FB42-9A78-9689DA949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78" t="60484"/>
            <a:stretch>
              <a:fillRect/>
            </a:stretch>
          </p:blipFill>
          <p:spPr bwMode="auto">
            <a:xfrm>
              <a:off x="5739340" y="4035338"/>
              <a:ext cx="844471" cy="118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Imagen 18" descr="Imagen que contiene diferente&#10;&#10;Descripción generada automáticamente">
              <a:extLst>
                <a:ext uri="{FF2B5EF4-FFF2-40B4-BE49-F238E27FC236}">
                  <a16:creationId xmlns:a16="http://schemas.microsoft.com/office/drawing/2014/main" xmlns="" id="{6093FF2F-1CCF-5E4C-B864-7A8052EB7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6" t="62541" r="35547" b="3284"/>
            <a:stretch>
              <a:fillRect/>
            </a:stretch>
          </p:blipFill>
          <p:spPr bwMode="auto">
            <a:xfrm>
              <a:off x="6647303" y="4022299"/>
              <a:ext cx="844471" cy="1194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Imagen 22" descr="Imagen que contiene diferente&#10;&#10;Descripción generada automáticamente">
              <a:extLst>
                <a:ext uri="{FF2B5EF4-FFF2-40B4-BE49-F238E27FC236}">
                  <a16:creationId xmlns:a16="http://schemas.microsoft.com/office/drawing/2014/main" xmlns="" id="{3D1D753C-B7F5-1F42-A502-428B787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5" t="10887" r="37971" b="53880"/>
            <a:stretch>
              <a:fillRect/>
            </a:stretch>
          </p:blipFill>
          <p:spPr bwMode="auto">
            <a:xfrm>
              <a:off x="7568200" y="4042636"/>
              <a:ext cx="830397" cy="11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5" name="Imagen 20" descr="Imagen que contiene diferente&#10;&#10;Descripción generada automáticamente">
              <a:extLst>
                <a:ext uri="{FF2B5EF4-FFF2-40B4-BE49-F238E27FC236}">
                  <a16:creationId xmlns:a16="http://schemas.microsoft.com/office/drawing/2014/main" xmlns="" id="{12755FCD-3626-3E41-ACF9-F0C207095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" t="59027" r="71506" b="5740"/>
            <a:stretch>
              <a:fillRect/>
            </a:stretch>
          </p:blipFill>
          <p:spPr bwMode="auto">
            <a:xfrm>
              <a:off x="8459810" y="4042636"/>
              <a:ext cx="923118" cy="1174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8021E96-3CD8-FD48-B0BD-709F29D7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A4B7567-9E8C-B340-B599-A24ED1C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5AD591-F97C-794C-AD5E-8C1DE97E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D87AD4B-BB24-A145-BE5B-DBE20C71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9586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1669</Words>
  <Application>Microsoft Office PowerPoint</Application>
  <PresentationFormat>Personalizado</PresentationFormat>
  <Paragraphs>283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Integral</vt:lpstr>
      <vt:lpstr>Colegio Padre Pedro Arrupe   Trabajo Cuarentena 4º Básico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Cuarentena 4º Básico</dc:title>
  <dc:creator>Cecilia Cordero Bayón</dc:creator>
  <cp:lastModifiedBy>equipo</cp:lastModifiedBy>
  <cp:revision>23</cp:revision>
  <dcterms:created xsi:type="dcterms:W3CDTF">2020-04-03T20:57:20Z</dcterms:created>
  <dcterms:modified xsi:type="dcterms:W3CDTF">2020-04-06T19:43:27Z</dcterms:modified>
</cp:coreProperties>
</file>