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7" r:id="rId22"/>
    <p:sldId id="278" r:id="rId23"/>
  </p:sldIdLst>
  <p:sldSz cx="9144000" cy="5143500" type="screen16x9"/>
  <p:notesSz cx="6858000" cy="9144000"/>
  <p:embeddedFontLst>
    <p:embeddedFont>
      <p:font typeface="Century Gothic" pitchFamily="34" charset="0"/>
      <p:regular r:id="rId25"/>
      <p:bold r:id="rId26"/>
      <p:italic r:id="rId27"/>
      <p:boldItalic r:id="rId28"/>
    </p:embeddedFont>
    <p:embeddedFont>
      <p:font typeface="Source Code Pro" charset="0"/>
      <p:regular r:id="rId29"/>
      <p:bold r:id="rId30"/>
      <p:italic r:id="rId31"/>
      <p:boldItalic r:id="rId32"/>
    </p:embeddedFont>
    <p:embeddedFont>
      <p:font typeface="Arial Black" pitchFamily="34" charset="0"/>
      <p:bold r:id="rId33"/>
    </p:embeddedFont>
    <p:embeddedFont>
      <p:font typeface="Segoe UI Semibold" pitchFamily="34" charset="0"/>
      <p:bold r:id="rId34"/>
    </p:embeddedFont>
    <p:embeddedFont>
      <p:font typeface="Amatic SC" charset="-79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A7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>
      <p:cViewPr>
        <p:scale>
          <a:sx n="101" d="100"/>
          <a:sy n="101" d="100"/>
        </p:scale>
        <p:origin x="-486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0088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2942f8d2e_0_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2942f8d2e_0_8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2942f8d2e_0_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2942f8d2e_0_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2ab2b4e77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2ab2b4e77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2942f8d2e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2942f8d2e_0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942f8d2e_0_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2942f8d2e_0_8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2942f8d2e_0_8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2942f8d2e_0_8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2942f8d2e_0_8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72942f8d2e_0_8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2942f8d2e_0_8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2942f8d2e_0_8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29dcf9c2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729dcf9c2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2a2b290a0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72a2b290a0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2004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2a2b290a0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72a2b290a0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2a2b290a0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72a2b290a0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2a2b290a0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72a2b290a0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2bde96667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2bde96667_0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f84218cf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7f84218cf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f84218cf9_0_1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g7f84218cf9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f84218cf9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g7f84218cf9_0_2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g7f84218cf9_0_2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2bde9666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2bde9666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2942f8d2e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2942f8d2e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2942f8d2e_0_7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2942f8d2e_0_7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f.cl/noticias/internacional/economia/chile-y-el-mundo-la-evolucion-del-covid-19-en-graficos/2020-03-16/214213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7D6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266279"/>
            <a:ext cx="8520600" cy="25569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1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i="1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i="1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6000" dirty="0">
                <a:solidFill>
                  <a:srgbClr val="FF00FF"/>
                </a:solidFill>
                <a:sym typeface="Source Code Pro"/>
              </a:rPr>
              <a:t>Colegio Padre Pedro </a:t>
            </a:r>
            <a:r>
              <a:rPr lang="es-ES" sz="6000" dirty="0" err="1">
                <a:solidFill>
                  <a:srgbClr val="FF00FF"/>
                </a:solidFill>
                <a:sym typeface="Source Code Pro"/>
              </a:rPr>
              <a:t>Arrupe</a:t>
            </a:r>
            <a:endParaRPr sz="6000" dirty="0">
              <a:solidFill>
                <a:srgbClr val="FF00FF"/>
              </a:solidFill>
              <a:sym typeface="Source Code Pro"/>
            </a:endParaRP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922425"/>
            <a:ext cx="8520600" cy="11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x-none" sz="6000" dirty="0">
                <a:solidFill>
                  <a:schemeClr val="bg1"/>
                </a:solidFill>
                <a:latin typeface="Amatic SC"/>
                <a:cs typeface="Amatic SC"/>
                <a:sym typeface="Amatic SC"/>
              </a:rPr>
              <a:t>Trabajo Cuarentena 5º Básico</a:t>
            </a:r>
            <a:endParaRPr sz="6000" dirty="0">
              <a:solidFill>
                <a:schemeClr val="bg1"/>
              </a:solidFill>
              <a:latin typeface="Amatic SC"/>
              <a:cs typeface="Amatic SC"/>
              <a:sym typeface="Amatic SC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8F68342-749E-3A47-960B-AEA1E27B9AF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24"/>
          <a:stretch/>
        </p:blipFill>
        <p:spPr bwMode="auto">
          <a:xfrm>
            <a:off x="311700" y="266278"/>
            <a:ext cx="8520600" cy="16342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lc="http://schemas.openxmlformats.org/drawingml/2006/lockedCanvas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7D6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16089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FF"/>
                </a:solidFill>
              </a:rPr>
              <a:t>Día 2: Historia</a:t>
            </a:r>
            <a:endParaRPr dirty="0">
              <a:solidFill>
                <a:srgbClr val="FF00FF"/>
              </a:solidFill>
            </a:endParaRPr>
          </a:p>
        </p:txBody>
      </p:sp>
      <p:sp>
        <p:nvSpPr>
          <p:cNvPr id="118" name="Google Shape;118;p21"/>
          <p:cNvSpPr txBox="1">
            <a:spLocks noGrp="1"/>
          </p:cNvSpPr>
          <p:nvPr>
            <p:ph type="subTitle" idx="1"/>
          </p:nvPr>
        </p:nvSpPr>
        <p:spPr>
          <a:xfrm>
            <a:off x="311700" y="2214224"/>
            <a:ext cx="8520600" cy="26661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diario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debes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dibujar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una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línea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tiempo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píntarla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del color que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tú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quieras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Anota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como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mínimo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10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acontecimientos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tú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consideres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importantes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dentro de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vida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la de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familia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Para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debes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investigar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preguntarle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familia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no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recuerdas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algo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ordenarlos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temporalmente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hecho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más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antiguo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después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más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nuevo) (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Incluir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fecha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nacimiento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14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Debes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anotar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años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una breve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descripción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esos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hechos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hicieron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hacen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sentir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Debes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adornar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línea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tiempo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fotos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tengas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de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familia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o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dibujar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recrear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escenas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familiares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de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vida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4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503300"/>
            <a:ext cx="2051199" cy="124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7D6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12762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FF"/>
                </a:solidFill>
              </a:rPr>
              <a:t>Día 3: </a:t>
            </a:r>
            <a:r>
              <a:rPr lang="en" dirty="0" err="1">
                <a:solidFill>
                  <a:srgbClr val="FF00FF"/>
                </a:solidFill>
              </a:rPr>
              <a:t>Matemáticas</a:t>
            </a:r>
            <a:endParaRPr dirty="0">
              <a:solidFill>
                <a:srgbClr val="FF00FF"/>
              </a:solidFill>
            </a:endParaRPr>
          </a:p>
        </p:txBody>
      </p:sp>
      <p:sp>
        <p:nvSpPr>
          <p:cNvPr id="125" name="Google Shape;125;p2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siguiente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b="1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gráfico</a:t>
            </a:r>
            <a:r>
              <a:rPr lang="en" sz="14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" sz="1400" b="1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barras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horizontal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muestra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“</a:t>
            </a:r>
            <a:r>
              <a:rPr lang="en" sz="14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 </a:t>
            </a:r>
            <a:r>
              <a:rPr lang="en" sz="1400" b="1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países</a:t>
            </a:r>
            <a:r>
              <a:rPr lang="en" sz="14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</a:t>
            </a:r>
            <a:r>
              <a:rPr lang="en" sz="1400" b="1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más</a:t>
            </a:r>
            <a:r>
              <a:rPr lang="en" sz="14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b="1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contagios</a:t>
            </a:r>
            <a:r>
              <a:rPr lang="en" sz="14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Jueves 02 </a:t>
            </a:r>
            <a:r>
              <a:rPr lang="en" sz="1400" b="1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abril</a:t>
            </a:r>
            <a:r>
              <a:rPr lang="en" sz="14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del 2020 por el Coronavirus”</a:t>
            </a:r>
            <a:endParaRPr sz="1400" b="1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2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https://www.df.cl/noticias/internacional/economia/chile-y-el-mundo-la-evolucion-del-covid-19-en-graficos/2020-03-16/214213.html</a:t>
            </a:r>
            <a:endParaRPr sz="1000" u="sng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200" b="1" u="sng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6" name="Google Shape;126;p22"/>
          <p:cNvPicPr preferRelativeResize="0"/>
          <p:nvPr/>
        </p:nvPicPr>
        <p:blipFill rotWithShape="1">
          <a:blip r:embed="rId4">
            <a:alphaModFix/>
          </a:blip>
          <a:srcRect l="-18691" t="-3110" r="5338" b="3110"/>
          <a:stretch/>
        </p:blipFill>
        <p:spPr>
          <a:xfrm>
            <a:off x="3018575" y="2368874"/>
            <a:ext cx="4924425" cy="22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7D6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subTitle" idx="1"/>
          </p:nvPr>
        </p:nvSpPr>
        <p:spPr>
          <a:xfrm>
            <a:off x="311700" y="318986"/>
            <a:ext cx="8520600" cy="459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“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Diario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mi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vida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”: escribe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palabras las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cifras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los 10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países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más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contagios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mundo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manera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ascendente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menor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mayor), </a:t>
            </a: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incluye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 Chile (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debes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averiguarlo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 no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y el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mundo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 la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barra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más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larga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).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total son 11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cifras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u="sng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Ejemplo</a:t>
            </a:r>
            <a:r>
              <a:rPr lang="en" sz="1200" u="sng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1200" u="sng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Turquía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(15.679 personas) = </a:t>
            </a:r>
            <a:r>
              <a:rPr lang="en" sz="1200" u="sng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Quince mil </a:t>
            </a:r>
            <a:r>
              <a:rPr lang="en" sz="1200" u="sng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seiscientos</a:t>
            </a:r>
            <a:r>
              <a:rPr lang="en" sz="1200" u="sng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200" u="sng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setenta</a:t>
            </a:r>
            <a:r>
              <a:rPr lang="en" sz="1200" u="sng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 sz="1200" u="sng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nueve</a:t>
            </a:r>
            <a:r>
              <a:rPr lang="en" sz="1200" u="sng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200" u="sng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casos</a:t>
            </a:r>
            <a:r>
              <a:rPr lang="en" sz="1200" u="sng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 u="sng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6536" y="3565187"/>
            <a:ext cx="3105150" cy="14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24;p22">
            <a:extLst>
              <a:ext uri="{FF2B5EF4-FFF2-40B4-BE49-F238E27FC236}">
                <a16:creationId xmlns:a16="http://schemas.microsoft.com/office/drawing/2014/main" xmlns="" id="{3BB50123-92F5-9C49-94CA-F3E831F4AF0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11700" y="111463"/>
            <a:ext cx="8520600" cy="12762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FF"/>
                </a:solidFill>
              </a:rPr>
              <a:t>Día 3: </a:t>
            </a:r>
            <a:r>
              <a:rPr lang="en" dirty="0" err="1">
                <a:solidFill>
                  <a:srgbClr val="FF00FF"/>
                </a:solidFill>
              </a:rPr>
              <a:t>Matemáticas</a:t>
            </a:r>
            <a:endParaRPr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7D6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14646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FF"/>
                </a:solidFill>
              </a:rPr>
              <a:t>Día 4: Religión</a:t>
            </a:r>
            <a:endParaRPr dirty="0">
              <a:solidFill>
                <a:srgbClr val="FF00FF"/>
              </a:solidFill>
            </a:endParaRPr>
          </a:p>
        </p:txBody>
      </p:sp>
      <p:sp>
        <p:nvSpPr>
          <p:cNvPr id="138" name="Google Shape;138;p24"/>
          <p:cNvSpPr txBox="1">
            <a:spLocks noGrp="1"/>
          </p:cNvSpPr>
          <p:nvPr>
            <p:ph type="subTitle" idx="1"/>
          </p:nvPr>
        </p:nvSpPr>
        <p:spPr>
          <a:xfrm>
            <a:off x="311700" y="1899600"/>
            <a:ext cx="8520600" cy="238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171450" algn="l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Escribe </a:t>
            </a:r>
            <a:r>
              <a:rPr lang="en" sz="1200" dirty="0" err="1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" sz="1200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200" dirty="0" err="1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</a:t>
            </a:r>
            <a:r>
              <a:rPr lang="en" sz="1200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200" dirty="0" err="1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Diario</a:t>
            </a:r>
            <a:r>
              <a:rPr lang="en" sz="1200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" sz="1200" dirty="0" err="1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vida</a:t>
            </a:r>
            <a:r>
              <a:rPr lang="en" sz="1200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fiestas o </a:t>
            </a:r>
            <a:r>
              <a:rPr lang="en" sz="1200" dirty="0" err="1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hechos</a:t>
            </a:r>
            <a:r>
              <a:rPr lang="en" sz="1200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200" dirty="0" err="1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religiosos</a:t>
            </a:r>
            <a:r>
              <a:rPr lang="en" sz="1200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200" dirty="0" err="1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" sz="1200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que has </a:t>
            </a:r>
            <a:r>
              <a:rPr lang="en" sz="1200" dirty="0" err="1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participado</a:t>
            </a:r>
            <a:r>
              <a:rPr lang="en" sz="1200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</a:p>
          <a:p>
            <a:pPr marL="171450" lvl="0" indent="-171450" algn="l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200" dirty="0" err="1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Hacer</a:t>
            </a:r>
            <a:r>
              <a:rPr lang="en" sz="1200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una breve </a:t>
            </a:r>
            <a:r>
              <a:rPr lang="en" sz="1200" dirty="0" err="1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descripción</a:t>
            </a:r>
            <a:r>
              <a:rPr lang="en" sz="1200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del </a:t>
            </a:r>
            <a:r>
              <a:rPr lang="en" sz="1200" dirty="0" err="1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significado</a:t>
            </a:r>
            <a:r>
              <a:rPr lang="en" sz="1200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" sz="1200" dirty="0" err="1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esas</a:t>
            </a:r>
            <a:r>
              <a:rPr lang="en" sz="1200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200" dirty="0" err="1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festividades</a:t>
            </a:r>
            <a:endParaRPr sz="1200" dirty="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1450" lvl="0" indent="-171450" algn="l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200" i="1" dirty="0" err="1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Destacar</a:t>
            </a:r>
            <a:r>
              <a:rPr lang="en" sz="1200" i="1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forma </a:t>
            </a:r>
            <a:r>
              <a:rPr lang="en" sz="1200" i="1" dirty="0" err="1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" sz="1200" i="1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 Dios se </a:t>
            </a:r>
            <a:r>
              <a:rPr lang="en" sz="1200" i="1" dirty="0" err="1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hace</a:t>
            </a:r>
            <a:r>
              <a:rPr lang="en" sz="1200" i="1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200" i="1" dirty="0" err="1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</a:t>
            </a:r>
            <a:r>
              <a:rPr lang="en" sz="1200" i="1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200" i="1" dirty="0" err="1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" sz="1200" i="1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lang="en" sz="1200" i="1" dirty="0" err="1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vida</a:t>
            </a:r>
            <a:r>
              <a:rPr lang="en" sz="1200" i="1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" sz="1200" i="1" dirty="0" err="1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</a:t>
            </a:r>
            <a:r>
              <a:rPr lang="en" sz="1200" i="1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200" i="1" dirty="0" err="1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uno</a:t>
            </a:r>
            <a:endParaRPr sz="1200" i="1" dirty="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39" name="Google Shape;139;p24"/>
          <p:cNvPicPr preferRelativeResize="0"/>
          <p:nvPr/>
        </p:nvPicPr>
        <p:blipFill rotWithShape="1">
          <a:blip r:embed="rId3">
            <a:alphaModFix/>
          </a:blip>
          <a:srcRect b="8722"/>
          <a:stretch/>
        </p:blipFill>
        <p:spPr>
          <a:xfrm>
            <a:off x="6497435" y="3474183"/>
            <a:ext cx="2451075" cy="1628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7D6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>
            <a:spLocks noGrp="1"/>
          </p:cNvSpPr>
          <p:nvPr>
            <p:ph type="ctrTitle"/>
          </p:nvPr>
        </p:nvSpPr>
        <p:spPr>
          <a:xfrm>
            <a:off x="311700" y="115700"/>
            <a:ext cx="8520600" cy="14145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FF"/>
                </a:solidFill>
              </a:rPr>
              <a:t>Día 5: Artes</a:t>
            </a:r>
            <a:endParaRPr dirty="0">
              <a:solidFill>
                <a:srgbClr val="FF00FF"/>
              </a:solidFill>
            </a:endParaRPr>
          </a:p>
        </p:txBody>
      </p:sp>
      <p:sp>
        <p:nvSpPr>
          <p:cNvPr id="145" name="Google Shape;145;p25"/>
          <p:cNvSpPr txBox="1">
            <a:spLocks noGrp="1"/>
          </p:cNvSpPr>
          <p:nvPr>
            <p:ph type="subTitle" idx="1"/>
          </p:nvPr>
        </p:nvSpPr>
        <p:spPr>
          <a:xfrm>
            <a:off x="311700" y="1542564"/>
            <a:ext cx="8520600" cy="23679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000000"/>
                </a:solidFill>
                <a:latin typeface="Century Gothic"/>
                <a:sym typeface="Century Gothic"/>
              </a:rPr>
              <a:t>AUTORETRATO. El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sym typeface="Century Gothic"/>
              </a:rPr>
              <a:t>autorretrato</a:t>
            </a:r>
            <a:r>
              <a:rPr lang="en" sz="1200" dirty="0">
                <a:solidFill>
                  <a:srgbClr val="000000"/>
                </a:solidFill>
                <a:latin typeface="Century Gothic"/>
                <a:sym typeface="Century Gothic"/>
              </a:rPr>
              <a:t> es una de las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sym typeface="Century Gothic"/>
              </a:rPr>
              <a:t>formas</a:t>
            </a:r>
            <a:r>
              <a:rPr lang="en" sz="1200" dirty="0">
                <a:solidFill>
                  <a:srgbClr val="000000"/>
                </a:solidFill>
                <a:latin typeface="Century Gothic"/>
                <a:sym typeface="Century Gothic"/>
              </a:rPr>
              <a:t> de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sym typeface="Century Gothic"/>
              </a:rPr>
              <a:t>expresión</a:t>
            </a:r>
            <a:r>
              <a:rPr lang="en" sz="12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sym typeface="Century Gothic"/>
              </a:rPr>
              <a:t>artística</a:t>
            </a:r>
            <a:r>
              <a:rPr lang="en" sz="12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sym typeface="Century Gothic"/>
              </a:rPr>
              <a:t>más</a:t>
            </a:r>
            <a:r>
              <a:rPr lang="en" sz="12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sym typeface="Century Gothic"/>
              </a:rPr>
              <a:t>antigua</a:t>
            </a:r>
            <a:r>
              <a:rPr lang="en" sz="1200" dirty="0">
                <a:solidFill>
                  <a:srgbClr val="000000"/>
                </a:solidFill>
                <a:latin typeface="Century Gothic"/>
                <a:sym typeface="Century Gothic"/>
              </a:rPr>
              <a:t> que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sym typeface="Century Gothic"/>
              </a:rPr>
              <a:t>conocemos</a:t>
            </a:r>
            <a:r>
              <a:rPr lang="en" sz="1200" dirty="0">
                <a:solidFill>
                  <a:srgbClr val="000000"/>
                </a:solidFill>
                <a:latin typeface="Century Gothic"/>
                <a:sym typeface="Century Gothic"/>
              </a:rPr>
              <a:t>,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sym typeface="Century Gothic"/>
              </a:rPr>
              <a:t>desde</a:t>
            </a:r>
            <a:r>
              <a:rPr lang="en" sz="1200" dirty="0">
                <a:solidFill>
                  <a:srgbClr val="000000"/>
                </a:solidFill>
                <a:latin typeface="Century Gothic"/>
                <a:sym typeface="Century Gothic"/>
              </a:rPr>
              <a:t> los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sym typeface="Century Gothic"/>
              </a:rPr>
              <a:t>primeros</a:t>
            </a:r>
            <a:r>
              <a:rPr lang="en" sz="12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sym typeface="Century Gothic"/>
              </a:rPr>
              <a:t>habitantes</a:t>
            </a:r>
            <a:r>
              <a:rPr lang="en" sz="1200" dirty="0">
                <a:solidFill>
                  <a:srgbClr val="000000"/>
                </a:solidFill>
                <a:latin typeface="Century Gothic"/>
                <a:sym typeface="Century Gothic"/>
              </a:rPr>
              <a:t> que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sym typeface="Century Gothic"/>
              </a:rPr>
              <a:t>registraban</a:t>
            </a:r>
            <a:r>
              <a:rPr lang="en" sz="1200" dirty="0">
                <a:solidFill>
                  <a:srgbClr val="000000"/>
                </a:solidFill>
                <a:latin typeface="Century Gothic"/>
                <a:sym typeface="Century Gothic"/>
              </a:rPr>
              <a:t> sus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sym typeface="Century Gothic"/>
              </a:rPr>
              <a:t>vidas</a:t>
            </a:r>
            <a:r>
              <a:rPr lang="en" sz="12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sym typeface="Century Gothic"/>
              </a:rPr>
              <a:t>en</a:t>
            </a:r>
            <a:r>
              <a:rPr lang="en" sz="12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sym typeface="Century Gothic"/>
              </a:rPr>
              <a:t>muros</a:t>
            </a:r>
            <a:r>
              <a:rPr lang="en" sz="1200" dirty="0">
                <a:solidFill>
                  <a:srgbClr val="000000"/>
                </a:solidFill>
                <a:latin typeface="Century Gothic"/>
                <a:sym typeface="Century Gothic"/>
              </a:rPr>
              <a:t> de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sym typeface="Century Gothic"/>
              </a:rPr>
              <a:t>cavernas</a:t>
            </a:r>
            <a:r>
              <a:rPr lang="en" sz="1200" dirty="0">
                <a:solidFill>
                  <a:srgbClr val="000000"/>
                </a:solidFill>
                <a:latin typeface="Century Gothic"/>
                <a:sym typeface="Century Gothic"/>
              </a:rPr>
              <a:t>, hasta el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sym typeface="Century Gothic"/>
              </a:rPr>
              <a:t>día</a:t>
            </a:r>
            <a:r>
              <a:rPr lang="en" sz="1200" dirty="0">
                <a:solidFill>
                  <a:srgbClr val="000000"/>
                </a:solidFill>
                <a:latin typeface="Century Gothic"/>
                <a:sym typeface="Century Gothic"/>
              </a:rPr>
              <a:t> de hoy que miles se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sym typeface="Century Gothic"/>
              </a:rPr>
              <a:t>autorretratan</a:t>
            </a:r>
            <a:r>
              <a:rPr lang="en" sz="1200" dirty="0">
                <a:solidFill>
                  <a:srgbClr val="000000"/>
                </a:solidFill>
                <a:latin typeface="Century Gothic"/>
                <a:sym typeface="Century Gothic"/>
              </a:rPr>
              <a:t> con sus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sym typeface="Century Gothic"/>
              </a:rPr>
              <a:t>fotografías</a:t>
            </a:r>
            <a:r>
              <a:rPr lang="en" sz="1200" dirty="0">
                <a:solidFill>
                  <a:srgbClr val="000000"/>
                </a:solidFill>
                <a:latin typeface="Century Gothic"/>
                <a:sym typeface="Century Gothic"/>
              </a:rPr>
              <a:t> selfies.</a:t>
            </a:r>
            <a:endParaRPr sz="1200" dirty="0">
              <a:solidFill>
                <a:srgbClr val="000000"/>
              </a:solidFill>
              <a:latin typeface="Century Gothic"/>
              <a:sym typeface="Century Gothic"/>
            </a:endParaRPr>
          </a:p>
          <a:p>
            <a:pPr marL="171450" lvl="0" indent="-1714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000000"/>
                </a:solidFill>
                <a:latin typeface="Century Gothic"/>
                <a:sym typeface="Century Gothic"/>
              </a:rPr>
              <a:t>¿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sym typeface="Century Gothic"/>
              </a:rPr>
              <a:t>Te</a:t>
            </a:r>
            <a:r>
              <a:rPr lang="en" sz="1200" dirty="0">
                <a:solidFill>
                  <a:srgbClr val="000000"/>
                </a:solidFill>
                <a:latin typeface="Century Gothic"/>
                <a:sym typeface="Century Gothic"/>
              </a:rPr>
              <a:t> has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sym typeface="Century Gothic"/>
              </a:rPr>
              <a:t>dibujado</a:t>
            </a:r>
            <a:r>
              <a:rPr lang="en" sz="12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sym typeface="Century Gothic"/>
              </a:rPr>
              <a:t>tú</a:t>
            </a:r>
            <a:r>
              <a:rPr lang="en" sz="12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sym typeface="Century Gothic"/>
              </a:rPr>
              <a:t>mismo</a:t>
            </a:r>
            <a:r>
              <a:rPr lang="en" sz="12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sym typeface="Century Gothic"/>
              </a:rPr>
              <a:t>alguna</a:t>
            </a:r>
            <a:r>
              <a:rPr lang="en" sz="12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sym typeface="Century Gothic"/>
              </a:rPr>
              <a:t>vez</a:t>
            </a:r>
            <a:r>
              <a:rPr lang="en" sz="1200" dirty="0">
                <a:solidFill>
                  <a:srgbClr val="000000"/>
                </a:solidFill>
                <a:latin typeface="Century Gothic"/>
                <a:sym typeface="Century Gothic"/>
              </a:rPr>
              <a:t>? ¡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sym typeface="Century Gothic"/>
              </a:rPr>
              <a:t>Te</a:t>
            </a:r>
            <a:r>
              <a:rPr lang="en" sz="12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sym typeface="Century Gothic"/>
              </a:rPr>
              <a:t>invito</a:t>
            </a:r>
            <a:r>
              <a:rPr lang="en" sz="1200" dirty="0">
                <a:solidFill>
                  <a:srgbClr val="000000"/>
                </a:solidFill>
                <a:latin typeface="Century Gothic"/>
                <a:sym typeface="Century Gothic"/>
              </a:rPr>
              <a:t> a que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sym typeface="Century Gothic"/>
              </a:rPr>
              <a:t>te</a:t>
            </a:r>
            <a:r>
              <a:rPr lang="en" sz="1200" dirty="0">
                <a:solidFill>
                  <a:srgbClr val="000000"/>
                </a:solidFill>
                <a:latin typeface="Century Gothic"/>
                <a:sym typeface="Century Gothic"/>
              </a:rPr>
              <a:t> pares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sym typeface="Century Gothic"/>
              </a:rPr>
              <a:t>frente</a:t>
            </a:r>
            <a:r>
              <a:rPr lang="en" sz="1200" dirty="0">
                <a:solidFill>
                  <a:srgbClr val="000000"/>
                </a:solidFill>
                <a:latin typeface="Century Gothic"/>
                <a:sym typeface="Century Gothic"/>
              </a:rPr>
              <a:t> al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sym typeface="Century Gothic"/>
              </a:rPr>
              <a:t>espejo</a:t>
            </a:r>
            <a:r>
              <a:rPr lang="en" sz="1200" dirty="0">
                <a:solidFill>
                  <a:srgbClr val="000000"/>
                </a:solidFill>
                <a:latin typeface="Century Gothic"/>
                <a:sym typeface="Century Gothic"/>
              </a:rPr>
              <a:t> y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sym typeface="Century Gothic"/>
              </a:rPr>
              <a:t>te</a:t>
            </a:r>
            <a:r>
              <a:rPr lang="en" sz="12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sym typeface="Century Gothic"/>
              </a:rPr>
              <a:t>autorretrates</a:t>
            </a:r>
            <a:r>
              <a:rPr lang="en" sz="1200" dirty="0">
                <a:solidFill>
                  <a:srgbClr val="000000"/>
                </a:solidFill>
                <a:latin typeface="Century Gothic"/>
                <a:sym typeface="Century Gothic"/>
              </a:rPr>
              <a:t>!. No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sym typeface="Century Gothic"/>
              </a:rPr>
              <a:t>te</a:t>
            </a:r>
            <a:r>
              <a:rPr lang="en" sz="12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sym typeface="Century Gothic"/>
              </a:rPr>
              <a:t>pongas</a:t>
            </a:r>
            <a:r>
              <a:rPr lang="en" sz="12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sym typeface="Century Gothic"/>
              </a:rPr>
              <a:t>limites</a:t>
            </a:r>
            <a:r>
              <a:rPr lang="en" sz="1200" dirty="0">
                <a:solidFill>
                  <a:srgbClr val="000000"/>
                </a:solidFill>
                <a:latin typeface="Century Gothic"/>
                <a:sym typeface="Century Gothic"/>
              </a:rPr>
              <a:t>,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sym typeface="Century Gothic"/>
              </a:rPr>
              <a:t>te</a:t>
            </a:r>
            <a:r>
              <a:rPr lang="en" sz="12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sym typeface="Century Gothic"/>
              </a:rPr>
              <a:t>comparto</a:t>
            </a:r>
            <a:r>
              <a:rPr lang="en" sz="12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sym typeface="Century Gothic"/>
              </a:rPr>
              <a:t>algunos</a:t>
            </a:r>
            <a:r>
              <a:rPr lang="en" sz="12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sym typeface="Century Gothic"/>
              </a:rPr>
              <a:t>autorretratos</a:t>
            </a:r>
            <a:r>
              <a:rPr lang="en" sz="1200" dirty="0">
                <a:solidFill>
                  <a:srgbClr val="000000"/>
                </a:solidFill>
                <a:latin typeface="Century Gothic"/>
                <a:sym typeface="Century Gothic"/>
              </a:rPr>
              <a:t> de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sym typeface="Century Gothic"/>
              </a:rPr>
              <a:t>conocidos</a:t>
            </a:r>
            <a:r>
              <a:rPr lang="en" sz="12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sym typeface="Century Gothic"/>
              </a:rPr>
              <a:t>artistas</a:t>
            </a:r>
            <a:r>
              <a:rPr lang="en" sz="1200" dirty="0">
                <a:solidFill>
                  <a:srgbClr val="000000"/>
                </a:solidFill>
                <a:latin typeface="Century Gothic"/>
                <a:sym typeface="Century Gothic"/>
              </a:rPr>
              <a:t> que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sym typeface="Century Gothic"/>
              </a:rPr>
              <a:t>expresaron</a:t>
            </a:r>
            <a:r>
              <a:rPr lang="en" sz="1200" dirty="0">
                <a:solidFill>
                  <a:srgbClr val="000000"/>
                </a:solidFill>
                <a:latin typeface="Century Gothic"/>
                <a:sym typeface="Century Gothic"/>
              </a:rPr>
              <a:t> con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sym typeface="Century Gothic"/>
              </a:rPr>
              <a:t>toda</a:t>
            </a:r>
            <a:r>
              <a:rPr lang="en" sz="12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sym typeface="Century Gothic"/>
              </a:rPr>
              <a:t>su</a:t>
            </a:r>
            <a:r>
              <a:rPr lang="en" sz="12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sym typeface="Century Gothic"/>
              </a:rPr>
              <a:t>imaginación</a:t>
            </a:r>
            <a:r>
              <a:rPr lang="en" sz="12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sym typeface="Century Gothic"/>
              </a:rPr>
              <a:t>su</a:t>
            </a:r>
            <a:r>
              <a:rPr lang="en" sz="12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sym typeface="Century Gothic"/>
              </a:rPr>
              <a:t>visión</a:t>
            </a:r>
            <a:r>
              <a:rPr lang="en" sz="1200" dirty="0">
                <a:solidFill>
                  <a:srgbClr val="000000"/>
                </a:solidFill>
                <a:latin typeface="Century Gothic"/>
                <a:sym typeface="Century Gothic"/>
              </a:rPr>
              <a:t> de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sym typeface="Century Gothic"/>
              </a:rPr>
              <a:t>ellos</a:t>
            </a:r>
            <a:r>
              <a:rPr lang="en" sz="12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sym typeface="Century Gothic"/>
              </a:rPr>
              <a:t>mismos</a:t>
            </a:r>
            <a:r>
              <a:rPr lang="en" sz="1200" dirty="0">
                <a:solidFill>
                  <a:srgbClr val="000000"/>
                </a:solidFill>
                <a:latin typeface="Century Gothic"/>
                <a:sym typeface="Century Gothic"/>
              </a:rPr>
              <a:t>.</a:t>
            </a:r>
            <a:endParaRPr sz="1200" dirty="0">
              <a:solidFill>
                <a:srgbClr val="000000"/>
              </a:solidFill>
              <a:latin typeface="Century Gothic"/>
              <a:sym typeface="Century Gothic"/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b="0" dirty="0"/>
          </a:p>
        </p:txBody>
      </p:sp>
      <p:pic>
        <p:nvPicPr>
          <p:cNvPr id="146" name="Google Shape;146;p25"/>
          <p:cNvPicPr preferRelativeResize="0"/>
          <p:nvPr/>
        </p:nvPicPr>
        <p:blipFill rotWithShape="1">
          <a:blip r:embed="rId3">
            <a:alphaModFix/>
          </a:blip>
          <a:srcRect t="1" b="351"/>
          <a:stretch/>
        </p:blipFill>
        <p:spPr>
          <a:xfrm>
            <a:off x="3756649" y="3488195"/>
            <a:ext cx="5308400" cy="1655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7D6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>
            <a:spLocks noGrp="1"/>
          </p:cNvSpPr>
          <p:nvPr>
            <p:ph type="ctrTitle"/>
          </p:nvPr>
        </p:nvSpPr>
        <p:spPr>
          <a:xfrm>
            <a:off x="311700" y="115700"/>
            <a:ext cx="8520600" cy="14019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FF"/>
                </a:solidFill>
              </a:rPr>
              <a:t>Día 6: Música</a:t>
            </a:r>
            <a:endParaRPr dirty="0">
              <a:solidFill>
                <a:srgbClr val="FF00FF"/>
              </a:solidFill>
            </a:endParaRPr>
          </a:p>
        </p:txBody>
      </p:sp>
      <p:sp>
        <p:nvSpPr>
          <p:cNvPr id="152" name="Google Shape;152;p26"/>
          <p:cNvSpPr txBox="1">
            <a:spLocks noGrp="1"/>
          </p:cNvSpPr>
          <p:nvPr>
            <p:ph type="subTitle" idx="1"/>
          </p:nvPr>
        </p:nvSpPr>
        <p:spPr>
          <a:xfrm>
            <a:off x="311700" y="1794050"/>
            <a:ext cx="8520600" cy="31564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Transcribir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letra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canción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favorita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explicar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tus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palabras el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significado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tiene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vida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tanto la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melodía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la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canción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emociones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como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mensaje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explicito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la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letra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16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Puedes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incluir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</a:p>
          <a:p>
            <a:pPr marL="628650" lvl="1" indent="-1714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pensamientos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alegres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tristes que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produce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canción</a:t>
            </a:r>
            <a:endParaRPr sz="16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28650" lvl="1" indent="-1714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significado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emocional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vida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tiene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canción</a:t>
            </a:r>
            <a:endParaRPr sz="16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28650" lvl="1" indent="-1714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Comentar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momento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vida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conociste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canci</a:t>
            </a:r>
            <a:r>
              <a:rPr lang="x-none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</a:p>
          <a:p>
            <a:pPr marL="628650" lvl="1" indent="-1714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detalles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la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canción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melodía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letra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son los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más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bellos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6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8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929017FB-8DAF-BB49-89F7-007078AEE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34" y="21266"/>
            <a:ext cx="2265757" cy="1722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7D6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14772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FF"/>
                </a:solidFill>
              </a:rPr>
              <a:t>Día </a:t>
            </a:r>
            <a:r>
              <a:rPr lang="en" dirty="0" smtClean="0">
                <a:solidFill>
                  <a:srgbClr val="FF00FF"/>
                </a:solidFill>
              </a:rPr>
              <a:t>7: </a:t>
            </a:r>
            <a:r>
              <a:rPr lang="en" dirty="0">
                <a:solidFill>
                  <a:srgbClr val="FF00FF"/>
                </a:solidFill>
              </a:rPr>
              <a:t>Educación Física</a:t>
            </a:r>
            <a:endParaRPr dirty="0">
              <a:solidFill>
                <a:srgbClr val="FF00FF"/>
              </a:solidFill>
            </a:endParaRPr>
          </a:p>
        </p:txBody>
      </p:sp>
      <p:sp>
        <p:nvSpPr>
          <p:cNvPr id="158" name="Google Shape;158;p27"/>
          <p:cNvSpPr txBox="1">
            <a:spLocks noGrp="1"/>
          </p:cNvSpPr>
          <p:nvPr>
            <p:ph type="subTitle" idx="1"/>
          </p:nvPr>
        </p:nvSpPr>
        <p:spPr>
          <a:xfrm>
            <a:off x="311700" y="1869350"/>
            <a:ext cx="8520600" cy="272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CL" b="0" dirty="0"/>
              <a:t> </a:t>
            </a:r>
            <a:r>
              <a:rPr lang="es-CL" sz="1400" b="0" dirty="0">
                <a:latin typeface="Segoe UI Semibold" pitchFamily="34" charset="0"/>
              </a:rPr>
              <a:t> En base a la cuarentena que estamos viviendo a nivel país y también mundial:</a:t>
            </a:r>
          </a:p>
          <a:p>
            <a:r>
              <a:rPr lang="es-CL" sz="1400" b="0" dirty="0">
                <a:latin typeface="Segoe UI Semibold" pitchFamily="34" charset="0"/>
              </a:rPr>
              <a:t/>
            </a:r>
            <a:br>
              <a:rPr lang="es-CL" sz="1400" b="0" dirty="0">
                <a:latin typeface="Segoe UI Semibold" pitchFamily="34" charset="0"/>
              </a:rPr>
            </a:br>
            <a:r>
              <a:rPr lang="es-CL" sz="1400" b="0" dirty="0">
                <a:latin typeface="Segoe UI Semibold" pitchFamily="34" charset="0"/>
              </a:rPr>
              <a:t>1. ¿Qué pasa contigo emocional y físicamente al no tener clases de Educación física y a la vez, tienes hoy un lugar para poder jugar o ejercitarte?</a:t>
            </a:r>
          </a:p>
          <a:p>
            <a:r>
              <a:rPr lang="es-CL" sz="1400" b="0" dirty="0">
                <a:latin typeface="Segoe UI Semibold" pitchFamily="34" charset="0"/>
              </a:rPr>
              <a:t/>
            </a:r>
            <a:br>
              <a:rPr lang="es-CL" sz="1400" b="0" dirty="0">
                <a:latin typeface="Segoe UI Semibold" pitchFamily="34" charset="0"/>
              </a:rPr>
            </a:br>
            <a:r>
              <a:rPr lang="es-CL" sz="1400" b="0" dirty="0">
                <a:latin typeface="Segoe UI Semibold" pitchFamily="34" charset="0"/>
              </a:rPr>
              <a:t>2. ¿Qué beneficios te trae realizar actividad física en este tiempo de cuarentena?</a:t>
            </a:r>
          </a:p>
          <a:p>
            <a:r>
              <a:rPr lang="es-CL" sz="1400" b="0" dirty="0">
                <a:latin typeface="Segoe UI Semibold" pitchFamily="34" charset="0"/>
              </a:rPr>
              <a:t/>
            </a:r>
            <a:br>
              <a:rPr lang="es-CL" sz="1400" b="0" dirty="0">
                <a:latin typeface="Segoe UI Semibold" pitchFamily="34" charset="0"/>
              </a:rPr>
            </a:br>
            <a:r>
              <a:rPr lang="es-CL" sz="1400" b="0" dirty="0">
                <a:latin typeface="Segoe UI Semibold" pitchFamily="34" charset="0"/>
              </a:rPr>
              <a:t>3. ¿Qué crees que pasa con tu cuerpo cuando dejas de realizar actividad física regularmente? Por ejemplo: tu peso, las kilocalorías, etc..</a:t>
            </a:r>
          </a:p>
          <a:p>
            <a:r>
              <a:rPr lang="es-CL" dirty="0"/>
              <a:t/>
            </a:r>
            <a:br>
              <a:rPr lang="es-CL" dirty="0"/>
            </a:b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7D6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>
            <a:spLocks noGrp="1"/>
          </p:cNvSpPr>
          <p:nvPr>
            <p:ph type="ctrTitle"/>
          </p:nvPr>
        </p:nvSpPr>
        <p:spPr>
          <a:xfrm>
            <a:off x="311700" y="329425"/>
            <a:ext cx="8520600" cy="16089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FF"/>
                </a:solidFill>
              </a:rPr>
              <a:t>Día </a:t>
            </a:r>
            <a:r>
              <a:rPr lang="en" dirty="0" smtClean="0">
                <a:solidFill>
                  <a:srgbClr val="FF00FF"/>
                </a:solidFill>
              </a:rPr>
              <a:t>8: </a:t>
            </a:r>
            <a:r>
              <a:rPr lang="en" dirty="0">
                <a:solidFill>
                  <a:srgbClr val="FF00FF"/>
                </a:solidFill>
              </a:rPr>
              <a:t>Ciencias</a:t>
            </a:r>
            <a:endParaRPr dirty="0">
              <a:solidFill>
                <a:srgbClr val="FF00FF"/>
              </a:solidFill>
            </a:endParaRPr>
          </a:p>
        </p:txBody>
      </p:sp>
      <p:sp>
        <p:nvSpPr>
          <p:cNvPr id="164" name="Google Shape;164;p28"/>
          <p:cNvSpPr txBox="1">
            <a:spLocks noGrp="1"/>
          </p:cNvSpPr>
          <p:nvPr>
            <p:ph type="subTitle" idx="1"/>
          </p:nvPr>
        </p:nvSpPr>
        <p:spPr>
          <a:xfrm>
            <a:off x="311700" y="1875500"/>
            <a:ext cx="8520600" cy="27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Confecciona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un AFICHE 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en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el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mismo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cuaderno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“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Diario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de mi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vida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” con las MEDIDAS DE HIGIENE  que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debemos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tener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en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cuenta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con el CORONAVIRUS (COVID - 19) que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nos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está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afectando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a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nivel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mundial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.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Recuerda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que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este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Afiche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debe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contener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: (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ver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ejemplo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en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la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ilustración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)</a:t>
            </a:r>
          </a:p>
          <a:p>
            <a:pPr marL="628650" lvl="1" indent="-1714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Slogan</a:t>
            </a:r>
          </a:p>
          <a:p>
            <a:pPr marL="628650" lvl="1" indent="-1714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Ilustración</a:t>
            </a:r>
            <a:endParaRPr lang="en" sz="1400" dirty="0">
              <a:solidFill>
                <a:srgbClr val="000000"/>
              </a:solidFill>
              <a:latin typeface="Century Gothic"/>
              <a:sym typeface="Century Gothic"/>
            </a:endParaRPr>
          </a:p>
          <a:p>
            <a:pPr marL="628650" lvl="1" indent="-1714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Título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</a:p>
          <a:p>
            <a:pPr marL="628650" lvl="1" indent="-1714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Texto</a:t>
            </a:r>
            <a:endParaRPr sz="1400" dirty="0">
              <a:solidFill>
                <a:srgbClr val="000000"/>
              </a:solidFill>
              <a:latin typeface="Century Gothic"/>
              <a:sym typeface="Century Gothic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600" b="0" dirty="0">
              <a:solidFill>
                <a:srgbClr val="000000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400" dirty="0"/>
          </a:p>
        </p:txBody>
      </p:sp>
      <p:pic>
        <p:nvPicPr>
          <p:cNvPr id="165" name="Google Shape;165;p28"/>
          <p:cNvPicPr preferRelativeResize="0"/>
          <p:nvPr/>
        </p:nvPicPr>
        <p:blipFill rotWithShape="1">
          <a:blip r:embed="rId3">
            <a:alphaModFix/>
          </a:blip>
          <a:srcRect l="112350" t="-65340" r="-112350" b="65339"/>
          <a:stretch/>
        </p:blipFill>
        <p:spPr>
          <a:xfrm>
            <a:off x="921413" y="2977675"/>
            <a:ext cx="225742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1603" y="2868571"/>
            <a:ext cx="3390507" cy="2232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7D6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>
            <a:spLocks noGrp="1"/>
          </p:cNvSpPr>
          <p:nvPr>
            <p:ph type="ctrTitle"/>
          </p:nvPr>
        </p:nvSpPr>
        <p:spPr>
          <a:xfrm>
            <a:off x="311700" y="20005"/>
            <a:ext cx="8520600" cy="1364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FF"/>
                </a:solidFill>
              </a:rPr>
              <a:t>Día </a:t>
            </a:r>
            <a:r>
              <a:rPr lang="en" dirty="0" smtClean="0">
                <a:solidFill>
                  <a:srgbClr val="FF00FF"/>
                </a:solidFill>
              </a:rPr>
              <a:t>9: </a:t>
            </a:r>
            <a:r>
              <a:rPr lang="en" dirty="0">
                <a:solidFill>
                  <a:srgbClr val="FF00FF"/>
                </a:solidFill>
              </a:rPr>
              <a:t>Lenguaje</a:t>
            </a:r>
            <a:endParaRPr dirty="0">
              <a:solidFill>
                <a:srgbClr val="FF00FF"/>
              </a:solidFill>
            </a:endParaRPr>
          </a:p>
        </p:txBody>
      </p:sp>
      <p:sp>
        <p:nvSpPr>
          <p:cNvPr id="172" name="Google Shape;172;p29"/>
          <p:cNvSpPr txBox="1">
            <a:spLocks noGrp="1"/>
          </p:cNvSpPr>
          <p:nvPr>
            <p:ph type="subTitle" idx="1"/>
          </p:nvPr>
        </p:nvSpPr>
        <p:spPr>
          <a:xfrm>
            <a:off x="74428" y="1511701"/>
            <a:ext cx="8984512" cy="36317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Escribe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tu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autobiografía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(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historia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de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tu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propia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vida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),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incorporando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los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elementos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ya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abordados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en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las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otras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asignaturas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(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integrantes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de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tu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familia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,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hechos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importantes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,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gustos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y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preferencias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, etc.)</a:t>
            </a:r>
            <a:endParaRPr sz="1400" dirty="0">
              <a:solidFill>
                <a:srgbClr val="000000"/>
              </a:solidFill>
              <a:latin typeface="Century Gothic"/>
              <a:sym typeface="Century Gothic"/>
            </a:endParaRPr>
          </a:p>
          <a:p>
            <a:pPr marL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Para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esto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,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puedes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guiarte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de la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siguiente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estructura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:</a:t>
            </a:r>
          </a:p>
          <a:p>
            <a:pPr marL="628650" lvl="1" indent="-171450" algn="just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Párrafo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1: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Presentación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personal y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datos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del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momento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en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que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naciste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.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También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puedes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incorporar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algunos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datos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de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tu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familia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(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nombre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de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tus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padres y/o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hermanos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.</a:t>
            </a:r>
          </a:p>
          <a:p>
            <a:pPr marL="628650" lvl="1" indent="-171450" algn="just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Párrafo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2: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Acontecimientos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importantes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.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Recuerda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que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debes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ordenarlos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en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forma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cronológica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(del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más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antiguo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al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más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reciente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) y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agregar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el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año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en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el que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ocurrieron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.</a:t>
            </a:r>
          </a:p>
          <a:p>
            <a:pPr marL="628650" lvl="1" indent="-171450" algn="just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Párrafo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3: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Descripción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personal.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Incorporar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características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físicas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y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psicológicas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tuyas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, junto con las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actividades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que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más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te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gusta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realizar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(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deporte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, comida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preferida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,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pasatiempo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, etc.)</a:t>
            </a:r>
          </a:p>
          <a:p>
            <a:pPr marL="628650" lvl="1" indent="-171450" algn="just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Párrafo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4: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Descripción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del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lugar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donde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vives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.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Puedes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incorporar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características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de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tu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barrio y de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tu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casa, con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quienes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vives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,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tu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lugar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favorito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en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tu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hogar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, etc.</a:t>
            </a:r>
            <a:endParaRPr sz="1400" dirty="0">
              <a:solidFill>
                <a:srgbClr val="000000"/>
              </a:solidFill>
              <a:latin typeface="Century Gothic"/>
              <a:sym typeface="Century Gothic"/>
            </a:endParaRPr>
          </a:p>
          <a:p>
            <a:pPr marL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*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Puedes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agregarle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dibujos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o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imágenes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relacionadas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con lo que escribes para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aportar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mayor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información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y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detalles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 al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sym typeface="Century Gothic"/>
              </a:rPr>
              <a:t>texto</a:t>
            </a:r>
            <a:r>
              <a:rPr lang="en" sz="1400" dirty="0">
                <a:solidFill>
                  <a:srgbClr val="000000"/>
                </a:solidFill>
                <a:latin typeface="Century Gothic"/>
                <a:sym typeface="Century Gothic"/>
              </a:rPr>
              <a:t>.</a:t>
            </a:r>
            <a:endParaRPr sz="1400" dirty="0">
              <a:solidFill>
                <a:srgbClr val="000000"/>
              </a:solidFill>
              <a:latin typeface="Century Gothic"/>
              <a:sym typeface="Century Gothic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20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7D6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>
            <a:spLocks noGrp="1"/>
          </p:cNvSpPr>
          <p:nvPr>
            <p:ph type="subTitle" idx="1"/>
          </p:nvPr>
        </p:nvSpPr>
        <p:spPr>
          <a:xfrm>
            <a:off x="127591" y="1511701"/>
            <a:ext cx="9016409" cy="35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Consejos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escribir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14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lvl="0" indent="-228600" algn="just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SzPct val="115000"/>
              <a:buFont typeface="+mj-lt"/>
              <a:buAutoNum type="arabicPeriod"/>
            </a:pP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una hoja de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cuaderno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realiza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una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lluvia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ideas con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toda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información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quieres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poner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párrafo</a:t>
            </a:r>
            <a:endParaRPr sz="14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lvl="0" indent="-228600" algn="just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SzPct val="115000"/>
              <a:buFont typeface="+mj-lt"/>
              <a:buAutoNum type="arabicPeriod"/>
            </a:pP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Redacta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esas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ideas a modo de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borrador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pídele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alguien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más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 lo lea y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sus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sugerencias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y/o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correcciones</a:t>
            </a:r>
            <a:endParaRPr sz="14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lvl="0" indent="-228600" algn="just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SzPct val="115000"/>
              <a:buFont typeface="+mj-lt"/>
              <a:buAutoNum type="arabicPeriod"/>
            </a:pP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Revisa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 las palabras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estén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bien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escritas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uso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mayúsculas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iniciar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párrafo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al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escribir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sustantivo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propio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y que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utilices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correctamente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reglas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puntuación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uso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coma al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enumerar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uso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punto al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terminar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una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oración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y/o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párrafo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etc.) y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acentuación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lvl="0" indent="-228600" algn="just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SzPct val="115000"/>
              <a:buFont typeface="+mj-lt"/>
              <a:buAutoNum type="arabicPeriod"/>
            </a:pP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Vuelve a leer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texto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realiza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correcciones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necesarias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antes de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traspasarlo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hoja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definitiva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incluirás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revista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escribir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letra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clara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ordenada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" name="Google Shape;171;p29">
            <a:extLst>
              <a:ext uri="{FF2B5EF4-FFF2-40B4-BE49-F238E27FC236}">
                <a16:creationId xmlns:a16="http://schemas.microsoft.com/office/drawing/2014/main" xmlns="" id="{810E826D-AAAA-9C46-9461-E2F25763A98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11700" y="83803"/>
            <a:ext cx="8520600" cy="1364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FF"/>
                </a:solidFill>
              </a:rPr>
              <a:t>Día </a:t>
            </a:r>
            <a:r>
              <a:rPr lang="en" dirty="0" smtClean="0">
                <a:solidFill>
                  <a:srgbClr val="FF00FF"/>
                </a:solidFill>
              </a:rPr>
              <a:t>9: </a:t>
            </a:r>
            <a:r>
              <a:rPr lang="en" dirty="0">
                <a:solidFill>
                  <a:srgbClr val="FF00FF"/>
                </a:solidFill>
              </a:rPr>
              <a:t>Lenguaje</a:t>
            </a:r>
            <a:endParaRPr dirty="0">
              <a:solidFill>
                <a:srgbClr val="FF00FF"/>
              </a:solidFill>
            </a:endParaRPr>
          </a:p>
        </p:txBody>
      </p:sp>
      <p:pic>
        <p:nvPicPr>
          <p:cNvPr id="178" name="Google Shape;17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1360" y="68600"/>
            <a:ext cx="2200940" cy="1411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7D6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1" y="2212"/>
            <a:ext cx="9144000" cy="368186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 i="1" dirty="0" err="1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Estimadas</a:t>
            </a:r>
            <a:r>
              <a:rPr lang="en" sz="2000" i="1" dirty="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2000" i="1" dirty="0" err="1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familias</a:t>
            </a:r>
            <a:r>
              <a:rPr lang="en" sz="2000" i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" sz="2000" i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2000" i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" sz="2000" i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este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tiempo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estamos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viviendo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queremos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acompañar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aprendizajes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nuestros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niños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niñas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la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mejor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manera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posible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donde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no se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sientan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agobiados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pero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mantengan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rutinas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espacios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aprendizajes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b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este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motivo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queremos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invitarlos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desarrollar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siguiente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b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600" dirty="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r>
              <a:rPr lang="en" sz="1600" dirty="0" err="1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Diario</a:t>
            </a:r>
            <a:r>
              <a:rPr lang="en" sz="1600" dirty="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mi </a:t>
            </a:r>
            <a:r>
              <a:rPr lang="en" sz="1600" dirty="0" err="1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vida</a:t>
            </a:r>
            <a:r>
              <a:rPr lang="en" sz="1600" dirty="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que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involucra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todas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asignaturas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donde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esperamos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sea una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experiencia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6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enriquecedora</a:t>
            </a: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b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600" dirty="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</a:t>
            </a:r>
            <a:r>
              <a:rPr lang="en" sz="1600" dirty="0" err="1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trabajo</a:t>
            </a:r>
            <a:r>
              <a:rPr lang="en" sz="1600" dirty="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final debe ser </a:t>
            </a:r>
            <a:r>
              <a:rPr lang="en" sz="1600" dirty="0" err="1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presentado</a:t>
            </a:r>
            <a:r>
              <a:rPr lang="en" sz="1600" dirty="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</a:t>
            </a:r>
            <a:r>
              <a:rPr lang="en" sz="1600" dirty="0" err="1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momento</a:t>
            </a:r>
            <a:r>
              <a:rPr lang="en" sz="1600" dirty="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del </a:t>
            </a:r>
            <a:r>
              <a:rPr lang="en" sz="1600" dirty="0" err="1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regreso</a:t>
            </a:r>
            <a:r>
              <a:rPr lang="en" sz="1600" dirty="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</a:t>
            </a:r>
            <a:r>
              <a:rPr lang="en" sz="1600" dirty="0" err="1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clases</a:t>
            </a:r>
            <a:r>
              <a:rPr lang="en" sz="1600" dirty="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600" dirty="0">
              <a:solidFill>
                <a:srgbClr val="7030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endParaRPr sz="1400" i="1" dirty="0"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922425"/>
            <a:ext cx="8520600" cy="11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15179681-1426-364E-A8C9-314CF9861E8E}"/>
              </a:ext>
            </a:extLst>
          </p:cNvPr>
          <p:cNvSpPr/>
          <p:nvPr/>
        </p:nvSpPr>
        <p:spPr>
          <a:xfrm>
            <a:off x="-51600" y="3581189"/>
            <a:ext cx="9195600" cy="1950901"/>
          </a:xfrm>
          <a:prstGeom prst="rect">
            <a:avLst/>
          </a:prstGeom>
          <a:solidFill>
            <a:srgbClr val="B4A7D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6799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7D6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>
            <a:spLocks noGrp="1"/>
          </p:cNvSpPr>
          <p:nvPr>
            <p:ph type="subTitle" idx="1"/>
          </p:nvPr>
        </p:nvSpPr>
        <p:spPr>
          <a:xfrm>
            <a:off x="0" y="993227"/>
            <a:ext cx="9016409" cy="35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200" b="0" dirty="0" err="1"/>
              <a:t>Atención</a:t>
            </a:r>
            <a:r>
              <a:rPr lang="en-US" sz="1200" b="0" dirty="0" smtClean="0"/>
              <a:t>. </a:t>
            </a:r>
            <a:r>
              <a:rPr lang="en-US" sz="1200" b="0" dirty="0"/>
              <a:t>A continuation se </a:t>
            </a:r>
            <a:r>
              <a:rPr lang="en-US" sz="1200" b="0" dirty="0" err="1"/>
              <a:t>presenta</a:t>
            </a:r>
            <a:r>
              <a:rPr lang="en-US" sz="1200" b="0" dirty="0"/>
              <a:t> un </a:t>
            </a:r>
            <a:r>
              <a:rPr lang="en-US" sz="1200" b="0" dirty="0" err="1"/>
              <a:t>texto</a:t>
            </a:r>
            <a:r>
              <a:rPr lang="en-US" sz="1200" b="0" dirty="0"/>
              <a:t> en el </a:t>
            </a:r>
            <a:r>
              <a:rPr lang="en-US" sz="1200" b="0" dirty="0" err="1"/>
              <a:t>que</a:t>
            </a:r>
            <a:r>
              <a:rPr lang="en-US" sz="1200" b="0" dirty="0"/>
              <a:t> </a:t>
            </a:r>
            <a:r>
              <a:rPr lang="en-US" sz="1200" b="0" dirty="0" err="1"/>
              <a:t>debes</a:t>
            </a:r>
            <a:r>
              <a:rPr lang="en-US" sz="1200" b="0" dirty="0"/>
              <a:t>:</a:t>
            </a:r>
            <a:endParaRPr lang="es-CL" sz="1200" b="0" dirty="0"/>
          </a:p>
          <a:p>
            <a:pPr algn="l"/>
            <a:r>
              <a:rPr lang="en-US" sz="1200" b="0" dirty="0"/>
              <a:t> </a:t>
            </a:r>
            <a:endParaRPr lang="es-CL" sz="1200" b="0" dirty="0"/>
          </a:p>
          <a:p>
            <a:pPr algn="l"/>
            <a:r>
              <a:rPr lang="es-CL" sz="1200" b="0" dirty="0"/>
              <a:t>a) TACHAR todas las letras D y A que aparezcan (Incluye referencia bibliográfica y título)</a:t>
            </a:r>
          </a:p>
          <a:p>
            <a:pPr algn="l"/>
            <a:r>
              <a:rPr lang="es-CL" sz="1200" b="0" dirty="0"/>
              <a:t> </a:t>
            </a:r>
          </a:p>
          <a:p>
            <a:pPr algn="l"/>
            <a:r>
              <a:rPr lang="es-CL" sz="1200" b="0" dirty="0"/>
              <a:t>b) Cuenta el número de letras D y A tachadas y anota el resultado de cada una de ellas.</a:t>
            </a: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" name="Google Shape;171;p29">
            <a:extLst>
              <a:ext uri="{FF2B5EF4-FFF2-40B4-BE49-F238E27FC236}">
                <a16:creationId xmlns:a16="http://schemas.microsoft.com/office/drawing/2014/main" xmlns="" id="{810E826D-AAAA-9C46-9461-E2F25763A98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11700" y="83803"/>
            <a:ext cx="8520600" cy="811743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00FF"/>
                </a:solidFill>
              </a:rPr>
              <a:t>Actividad complementaria</a:t>
            </a:r>
            <a:endParaRPr dirty="0">
              <a:solidFill>
                <a:srgbClr val="FF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555" y="2233737"/>
            <a:ext cx="5147035" cy="290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340" y="2090862"/>
            <a:ext cx="46672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78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7D6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>
            <a:spLocks noGrp="1"/>
          </p:cNvSpPr>
          <p:nvPr>
            <p:ph type="subTitle" idx="1"/>
          </p:nvPr>
        </p:nvSpPr>
        <p:spPr>
          <a:xfrm>
            <a:off x="0" y="993227"/>
            <a:ext cx="9016409" cy="35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CL" sz="1200" dirty="0"/>
              <a:t>Cálculo/Concentración: Ordena los siguientes números de menor a mayor:</a:t>
            </a:r>
          </a:p>
          <a:p>
            <a:r>
              <a:rPr lang="es-CL" sz="1200" dirty="0"/>
              <a:t> </a:t>
            </a:r>
          </a:p>
          <a:p>
            <a:r>
              <a:rPr lang="es-CL" sz="1200" dirty="0"/>
              <a:t>532 – 9.547 – 630 – 8 – 7.412 – 9.625 – 12.345 – 32.369 – 82.136 – 2 – 95.237 – 27 – 2.032</a:t>
            </a:r>
          </a:p>
          <a:p>
            <a:r>
              <a:rPr lang="es-CL" sz="1200" dirty="0"/>
              <a:t>2.357 – 961 – 751 – 9.325 – 15 – 741 – 952 – 781 – 19 – 208 – 639 – 5.147 – 253 – 1.348 –</a:t>
            </a:r>
          </a:p>
          <a:p>
            <a:r>
              <a:rPr lang="es-CL" sz="1200" dirty="0"/>
              <a:t>2.917 – 509 – 732 – 879 – 14 – 963 – 4.916 – 761.</a:t>
            </a:r>
          </a:p>
          <a:p>
            <a:r>
              <a:rPr lang="es-CL" sz="1200" dirty="0"/>
              <a:t/>
            </a:r>
            <a:br>
              <a:rPr lang="es-CL" sz="1200" dirty="0"/>
            </a:br>
            <a:r>
              <a:rPr lang="es-CL" sz="1200" dirty="0"/>
              <a:t>Lenguaje I. </a:t>
            </a:r>
            <a:r>
              <a:rPr lang="es-CL" sz="1200" i="1" u="heavy" dirty="0"/>
              <a:t>Vocabulario léxico</a:t>
            </a:r>
            <a:endParaRPr lang="es-CL" sz="1200" dirty="0"/>
          </a:p>
          <a:p>
            <a:r>
              <a:rPr lang="es-CL" sz="1200" dirty="0"/>
              <a:t> </a:t>
            </a:r>
          </a:p>
          <a:p>
            <a:r>
              <a:rPr lang="es-CL" sz="1200" dirty="0"/>
              <a:t>Escriba 7 palabras que empiecen con cada una de las letras de la siguiente palabra:</a:t>
            </a:r>
          </a:p>
          <a:p>
            <a:endParaRPr sz="1200" dirty="0"/>
          </a:p>
        </p:txBody>
      </p:sp>
      <p:sp>
        <p:nvSpPr>
          <p:cNvPr id="4" name="Google Shape;171;p29">
            <a:extLst>
              <a:ext uri="{FF2B5EF4-FFF2-40B4-BE49-F238E27FC236}">
                <a16:creationId xmlns:a16="http://schemas.microsoft.com/office/drawing/2014/main" xmlns="" id="{810E826D-AAAA-9C46-9461-E2F25763A98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11700" y="83803"/>
            <a:ext cx="8520600" cy="811743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00FF"/>
                </a:solidFill>
              </a:rPr>
              <a:t>Actividad complementaria</a:t>
            </a:r>
            <a:endParaRPr dirty="0">
              <a:solidFill>
                <a:srgbClr val="FF00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314" y="2907780"/>
            <a:ext cx="5001509" cy="2091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95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7D6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>
            <a:spLocks noGrp="1"/>
          </p:cNvSpPr>
          <p:nvPr>
            <p:ph type="subTitle" idx="1"/>
          </p:nvPr>
        </p:nvSpPr>
        <p:spPr>
          <a:xfrm>
            <a:off x="0" y="993227"/>
            <a:ext cx="9016409" cy="35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CL" sz="1200" dirty="0"/>
              <a:t>Lenguaje II. </a:t>
            </a:r>
            <a:r>
              <a:rPr lang="es-CL" sz="1200" i="1" u="heavy" dirty="0"/>
              <a:t>Ejercicio de fluidez verbal y deducción lógica. </a:t>
            </a:r>
            <a:r>
              <a:rPr lang="es-CL" sz="1200" dirty="0"/>
              <a:t>¿Qué país buscamos?</a:t>
            </a:r>
          </a:p>
          <a:p>
            <a:endParaRPr sz="1200" dirty="0"/>
          </a:p>
        </p:txBody>
      </p:sp>
      <p:sp>
        <p:nvSpPr>
          <p:cNvPr id="4" name="Google Shape;171;p29">
            <a:extLst>
              <a:ext uri="{FF2B5EF4-FFF2-40B4-BE49-F238E27FC236}">
                <a16:creationId xmlns:a16="http://schemas.microsoft.com/office/drawing/2014/main" xmlns="" id="{810E826D-AAAA-9C46-9461-E2F25763A98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11700" y="83803"/>
            <a:ext cx="8520600" cy="811743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00FF"/>
                </a:solidFill>
              </a:rPr>
              <a:t> Actividad complementaria</a:t>
            </a:r>
            <a:endParaRPr dirty="0">
              <a:solidFill>
                <a:srgbClr val="FF00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045" y="1609579"/>
            <a:ext cx="490537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40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subTitle" idx="1"/>
          </p:nvPr>
        </p:nvSpPr>
        <p:spPr>
          <a:xfrm flipH="1">
            <a:off x="-51600" y="3231181"/>
            <a:ext cx="9195600" cy="1950900"/>
          </a:xfrm>
          <a:prstGeom prst="rect">
            <a:avLst/>
          </a:prstGeom>
          <a:solidFill>
            <a:srgbClr val="B4A7D6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x-none"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ctrTitle"/>
          </p:nvPr>
        </p:nvSpPr>
        <p:spPr>
          <a:xfrm>
            <a:off x="39408" y="14573"/>
            <a:ext cx="2503218" cy="23729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dirty="0">
              <a:solidFill>
                <a:srgbClr val="7030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dirty="0">
              <a:solidFill>
                <a:srgbClr val="7030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dirty="0">
              <a:solidFill>
                <a:srgbClr val="7030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dirty="0">
              <a:solidFill>
                <a:srgbClr val="7030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l">
              <a:lnSpc>
                <a:spcPct val="107000"/>
              </a:lnSpc>
              <a:spcBef>
                <a:spcPts val="800"/>
              </a:spcBef>
            </a:pPr>
            <a:r>
              <a:rPr lang="x-none" sz="1600" dirty="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necesitas ayuda, puedes contactarte con nosotros y te ayudaremos en la medida que sea posible.</a:t>
            </a:r>
            <a:r>
              <a:rPr lang="x-none" sz="1200" dirty="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x-none" sz="1200" dirty="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600" dirty="0">
              <a:solidFill>
                <a:srgbClr val="7030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600" dirty="0">
              <a:solidFill>
                <a:srgbClr val="7030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600" dirty="0">
              <a:solidFill>
                <a:srgbClr val="7030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7030A0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F9B07733-161F-474B-ABE8-28F9164ACCCC}"/>
              </a:ext>
            </a:extLst>
          </p:cNvPr>
          <p:cNvSpPr/>
          <p:nvPr/>
        </p:nvSpPr>
        <p:spPr>
          <a:xfrm>
            <a:off x="-51600" y="3231180"/>
            <a:ext cx="9195600" cy="1950901"/>
          </a:xfrm>
          <a:prstGeom prst="rect">
            <a:avLst/>
          </a:prstGeom>
          <a:solidFill>
            <a:srgbClr val="B4A7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EA42CFBC-FDF8-CE4E-8DBC-9B300A1239FD}"/>
              </a:ext>
            </a:extLst>
          </p:cNvPr>
          <p:cNvSpPr/>
          <p:nvPr/>
        </p:nvSpPr>
        <p:spPr>
          <a:xfrm>
            <a:off x="-51600" y="3231181"/>
            <a:ext cx="9195600" cy="1950901"/>
          </a:xfrm>
          <a:prstGeom prst="rect">
            <a:avLst/>
          </a:prstGeom>
          <a:solidFill>
            <a:srgbClr val="B4A7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A85FBC67-0A1C-CF46-BFAB-D3E151979E8D}"/>
              </a:ext>
            </a:extLst>
          </p:cNvPr>
          <p:cNvSpPr/>
          <p:nvPr/>
        </p:nvSpPr>
        <p:spPr>
          <a:xfrm>
            <a:off x="-51600" y="3231180"/>
            <a:ext cx="9195600" cy="1950901"/>
          </a:xfrm>
          <a:prstGeom prst="rect">
            <a:avLst/>
          </a:prstGeom>
          <a:solidFill>
            <a:srgbClr val="B4A7D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E5969BC0-060E-BF47-BDE6-C40EFB5D5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958533"/>
              </p:ext>
            </p:extLst>
          </p:nvPr>
        </p:nvGraphicFramePr>
        <p:xfrm>
          <a:off x="2193225" y="300129"/>
          <a:ext cx="6839947" cy="4561301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001573">
                  <a:extLst>
                    <a:ext uri="{9D8B030D-6E8A-4147-A177-3AD203B41FA5}">
                      <a16:colId xmlns:a16="http://schemas.microsoft.com/office/drawing/2014/main" xmlns="" val="4029916606"/>
                    </a:ext>
                  </a:extLst>
                </a:gridCol>
                <a:gridCol w="1700727">
                  <a:extLst>
                    <a:ext uri="{9D8B030D-6E8A-4147-A177-3AD203B41FA5}">
                      <a16:colId xmlns:a16="http://schemas.microsoft.com/office/drawing/2014/main" xmlns="" val="2406014057"/>
                    </a:ext>
                  </a:extLst>
                </a:gridCol>
                <a:gridCol w="3137647">
                  <a:extLst>
                    <a:ext uri="{9D8B030D-6E8A-4147-A177-3AD203B41FA5}">
                      <a16:colId xmlns:a16="http://schemas.microsoft.com/office/drawing/2014/main" xmlns="" val="2899700705"/>
                    </a:ext>
                  </a:extLst>
                </a:gridCol>
              </a:tblGrid>
              <a:tr h="344074">
                <a:tc>
                  <a:txBody>
                    <a:bodyPr/>
                    <a:lstStyle/>
                    <a:p>
                      <a:r>
                        <a:rPr lang="x-none" sz="120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Asignatura</a:t>
                      </a:r>
                    </a:p>
                  </a:txBody>
                  <a:tcPr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 sz="120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Profesor</a:t>
                      </a:r>
                    </a:p>
                  </a:txBody>
                  <a:tcPr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 sz="120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Correo electrónico</a:t>
                      </a:r>
                    </a:p>
                  </a:txBody>
                  <a:tcPr>
                    <a:solidFill>
                      <a:srgbClr val="B4A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0494659"/>
                  </a:ext>
                </a:extLst>
              </a:tr>
              <a:tr h="295777">
                <a:tc>
                  <a:txBody>
                    <a:bodyPr/>
                    <a:lstStyle/>
                    <a:p>
                      <a:r>
                        <a:rPr lang="x-none" sz="120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Lenguaje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120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Macarena Canessa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120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Maca.canessa@gmail.com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9800201"/>
                  </a:ext>
                </a:extLst>
              </a:tr>
              <a:tr h="259976">
                <a:tc>
                  <a:txBody>
                    <a:bodyPr/>
                    <a:lstStyle/>
                    <a:p>
                      <a:r>
                        <a:rPr lang="x-none" sz="120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Historia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120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María José Quiróz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="0" i="0" u="none" strike="noStrike" cap="none" dirty="0" err="1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mjquiroz@uc.cl</a:t>
                      </a:r>
                      <a:r>
                        <a:rPr lang="x-none" sz="1200" dirty="0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x-none" sz="120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6085025"/>
                  </a:ext>
                </a:extLst>
              </a:tr>
              <a:tr h="299421">
                <a:tc>
                  <a:txBody>
                    <a:bodyPr/>
                    <a:lstStyle/>
                    <a:p>
                      <a:r>
                        <a:rPr lang="en" sz="1200" b="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Matemática - </a:t>
                      </a:r>
                      <a:r>
                        <a:rPr lang="en" sz="1200" b="0" dirty="0" err="1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ciencias</a:t>
                      </a:r>
                      <a:r>
                        <a:rPr lang="en" sz="1200" b="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lang="x-none" sz="120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200" b="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Leslie </a:t>
                      </a:r>
                      <a:r>
                        <a:rPr lang="en" sz="1200" b="0" dirty="0" err="1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Aros</a:t>
                      </a:r>
                      <a:endParaRPr lang="x-none" sz="120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200" b="0" dirty="0" err="1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l.aros@colegioarrupel.cl</a:t>
                      </a:r>
                      <a:endParaRPr lang="x-none" sz="120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48711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" sz="1200" b="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Música                                  </a:t>
                      </a:r>
                      <a:endParaRPr lang="x-none" sz="120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200" b="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Israel Valderrama</a:t>
                      </a:r>
                      <a:endParaRPr lang="x-none" sz="120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200" b="0" dirty="0" err="1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profesorisraelv@gmail.com</a:t>
                      </a:r>
                      <a:endParaRPr lang="x-none" sz="120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660549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" sz="1200" b="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Inglés</a:t>
                      </a:r>
                      <a:endParaRPr lang="x-none" sz="120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200" b="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Paula </a:t>
                      </a:r>
                      <a:r>
                        <a:rPr lang="en" sz="1200" b="0" dirty="0" err="1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Avendaño</a:t>
                      </a:r>
                      <a:endParaRPr lang="x-none" sz="120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200" b="0" dirty="0" err="1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paula.avendano.fuentes@hotmail.com</a:t>
                      </a:r>
                      <a:endParaRPr lang="x-none" sz="120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2893708"/>
                  </a:ext>
                </a:extLst>
              </a:tr>
              <a:tr h="286870">
                <a:tc>
                  <a:txBody>
                    <a:bodyPr/>
                    <a:lstStyle/>
                    <a:p>
                      <a:r>
                        <a:rPr lang="en" sz="1200" b="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Arte y </a:t>
                      </a:r>
                      <a:r>
                        <a:rPr lang="en" sz="1200" b="0" dirty="0" err="1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Tecnología</a:t>
                      </a:r>
                      <a:endParaRPr lang="x-none" sz="120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200" b="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Nelson Caceres</a:t>
                      </a:r>
                      <a:endParaRPr lang="x-none" sz="120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200" b="0" dirty="0" err="1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ncaceresn</a:t>
                      </a:r>
                      <a:r>
                        <a:rPr lang="en" sz="1200" b="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 @</a:t>
                      </a:r>
                      <a:r>
                        <a:rPr lang="en" sz="1200" b="0" dirty="0" err="1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icloud.com</a:t>
                      </a:r>
                      <a:endParaRPr lang="x-none" sz="120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8375162"/>
                  </a:ext>
                </a:extLst>
              </a:tr>
              <a:tr h="35762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200" b="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Eduación Física</a:t>
                      </a:r>
                      <a:endParaRPr lang="x-none" sz="120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200" b="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Carla Parada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200" b="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Marcelo Ruz</a:t>
                      </a:r>
                      <a:endParaRPr lang="x-none" sz="120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200" b="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profescarlaparadagmail.com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200" b="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marceloruz1981 @gmail.com</a:t>
                      </a:r>
                      <a:endParaRPr lang="x-none" sz="120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9195637"/>
                  </a:ext>
                </a:extLst>
              </a:tr>
              <a:tr h="29562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Religión</a:t>
                      </a:r>
                      <a:endParaRPr lang="x-none" sz="120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Pamela Valenzuela</a:t>
                      </a:r>
                      <a:endParaRPr lang="x-none" sz="120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dirty="0" err="1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pamevalcrespa@gmail.com</a:t>
                      </a:r>
                      <a:endParaRPr lang="x-none" sz="120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3295077"/>
                  </a:ext>
                </a:extLst>
              </a:tr>
              <a:tr h="30362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Educ.  </a:t>
                      </a:r>
                      <a:r>
                        <a:rPr lang="en" sz="1200" b="0" dirty="0" err="1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Diferencial</a:t>
                      </a:r>
                      <a:r>
                        <a:rPr lang="en" sz="1200" b="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 (PIE)</a:t>
                      </a:r>
                      <a:endParaRPr lang="x-none" sz="120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Marta Flores</a:t>
                      </a:r>
                      <a:endParaRPr lang="x-none" sz="120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200" b="0" i="0" u="none" strike="noStrike" cap="none" dirty="0" err="1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martafloresoyarzun@gmail.com</a:t>
                      </a:r>
                      <a:r>
                        <a:rPr lang="x-none" sz="1200" dirty="0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x-none" sz="120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8771071"/>
                  </a:ext>
                </a:extLst>
              </a:tr>
              <a:tr h="3576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200" b="0" i="0" u="none" strike="noStrike" cap="none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Psicóloga convivencia Escolar</a:t>
                      </a:r>
                    </a:p>
                  </a:txBody>
                  <a:tcPr marL="122323" marR="122323" marT="61162" marB="61162"/>
                </a:tc>
                <a:tc>
                  <a:txBody>
                    <a:bodyPr/>
                    <a:lstStyle/>
                    <a:p>
                      <a:r>
                        <a:rPr lang="x-none" sz="1200" b="0" i="0" u="none" strike="noStrike" cap="none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Carmen Núñez </a:t>
                      </a:r>
                    </a:p>
                  </a:txBody>
                  <a:tcPr marL="122323" marR="122323" marT="61162" marB="61162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x-none" sz="1200" b="0" i="0" u="none" strike="noStrike" cap="none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carmennunezramos@gmail.com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52360700"/>
                  </a:ext>
                </a:extLst>
              </a:tr>
              <a:tr h="3576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200" b="0" i="0" u="none" strike="noStrike" cap="none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Psicóloga Primer Ciclo</a:t>
                      </a:r>
                    </a:p>
                  </a:txBody>
                  <a:tcPr marL="122323" marR="122323" marT="61162" marB="61162"/>
                </a:tc>
                <a:tc>
                  <a:txBody>
                    <a:bodyPr/>
                    <a:lstStyle/>
                    <a:p>
                      <a:r>
                        <a:rPr lang="x-none" sz="1200" b="0" i="0" u="none" strike="noStrike" cap="none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Consuelo Ruiz </a:t>
                      </a:r>
                    </a:p>
                  </a:txBody>
                  <a:tcPr marL="122323" marR="122323" marT="61162" marB="6116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200" b="0" i="0" u="none" strike="noStrike" cap="none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consuelo.ruiz@gmail.com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54696573"/>
                  </a:ext>
                </a:extLst>
              </a:tr>
              <a:tr h="3576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200" b="0" i="0" u="none" strike="noStrike" cap="none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Encargada apoyo a Familia Primer Ciclo</a:t>
                      </a:r>
                    </a:p>
                  </a:txBody>
                  <a:tcPr marL="122323" marR="122323" marT="61162" marB="61162"/>
                </a:tc>
                <a:tc>
                  <a:txBody>
                    <a:bodyPr/>
                    <a:lstStyle/>
                    <a:p>
                      <a:r>
                        <a:rPr lang="x-none" sz="1200" b="0" i="0" u="none" strike="noStrike" cap="none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Paz Álvarez </a:t>
                      </a:r>
                    </a:p>
                  </a:txBody>
                  <a:tcPr marL="122323" marR="122323" marT="61162" marB="61162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x-none" sz="1200" b="0" i="0" u="none" strike="noStrike" cap="none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pazb.alvarez@gmail.com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75138762"/>
                  </a:ext>
                </a:extLst>
              </a:tr>
            </a:tbl>
          </a:graphicData>
        </a:graphic>
      </p:graphicFrame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178026"/>
            <a:ext cx="2054934" cy="1950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7D6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 Black"/>
              <a:buNone/>
            </a:pPr>
            <a:r>
              <a:rPr lang="en" dirty="0">
                <a:solidFill>
                  <a:srgbClr val="FF00FF"/>
                </a:solidFill>
                <a:sym typeface="Arial Black"/>
              </a:rPr>
              <a:t>PROYECTO 5° BÁSICOS</a:t>
            </a:r>
            <a:br>
              <a:rPr lang="en" dirty="0">
                <a:solidFill>
                  <a:srgbClr val="FF00FF"/>
                </a:solidFill>
                <a:sym typeface="Arial Black"/>
              </a:rPr>
            </a:br>
            <a:r>
              <a:rPr lang="en" dirty="0">
                <a:solidFill>
                  <a:srgbClr val="FF00FF"/>
                </a:solidFill>
                <a:sym typeface="Arial Black"/>
              </a:rPr>
              <a:t>“DIARIO SOBRE MÍ”</a:t>
            </a:r>
            <a:br>
              <a:rPr lang="en" dirty="0">
                <a:solidFill>
                  <a:srgbClr val="FF00FF"/>
                </a:solidFill>
                <a:sym typeface="Arial Black"/>
              </a:rPr>
            </a:br>
            <a:endParaRPr dirty="0">
              <a:solidFill>
                <a:srgbClr val="FF00FF"/>
              </a:solidFill>
              <a:sym typeface="Arial Black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71" name="Google Shape;71;p15" descr="Ilustración De Un Adolescente Masculino Pensando Hombre Intereses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6355" y="1783792"/>
            <a:ext cx="1305634" cy="157590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2454145" y="2346666"/>
            <a:ext cx="4212000" cy="7677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0" u="none" strike="noStrike" cap="none" dirty="0">
                <a:latin typeface="Arial Black"/>
                <a:ea typeface="Arial Black"/>
                <a:cs typeface="Arial Black"/>
                <a:sym typeface="Arial Black"/>
              </a:rPr>
              <a:t>¡</a:t>
            </a:r>
            <a:r>
              <a:rPr lang="en" sz="1800" i="0" u="none" strike="noStrike" cap="none" dirty="0" err="1">
                <a:latin typeface="Arial Black"/>
                <a:ea typeface="Arial Black"/>
                <a:cs typeface="Arial Black"/>
                <a:sym typeface="Arial Black"/>
              </a:rPr>
              <a:t>Buscando</a:t>
            </a:r>
            <a:r>
              <a:rPr lang="en" sz="1800" i="0" u="none" strike="noStrike" cap="none" dirty="0"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" sz="1800" i="0" u="none" strike="noStrike" cap="none" dirty="0" err="1">
                <a:latin typeface="Arial Black"/>
                <a:ea typeface="Arial Black"/>
                <a:cs typeface="Arial Black"/>
                <a:sym typeface="Arial Black"/>
              </a:rPr>
              <a:t>nuevas</a:t>
            </a:r>
            <a:r>
              <a:rPr lang="en" sz="1800" i="0" u="none" strike="noStrike" cap="none" dirty="0"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" sz="1800" i="0" u="none" strike="noStrike" cap="none" dirty="0" err="1">
                <a:latin typeface="Arial Black"/>
                <a:ea typeface="Arial Black"/>
                <a:cs typeface="Arial Black"/>
                <a:sym typeface="Arial Black"/>
              </a:rPr>
              <a:t>formas</a:t>
            </a:r>
            <a:r>
              <a:rPr lang="en" sz="1800" i="0" u="none" strike="noStrike" cap="none" dirty="0">
                <a:latin typeface="Arial Black"/>
                <a:ea typeface="Arial Black"/>
                <a:cs typeface="Arial Black"/>
                <a:sym typeface="Arial Black"/>
              </a:rPr>
              <a:t> de </a:t>
            </a:r>
            <a:r>
              <a:rPr lang="en" sz="1800" i="0" u="none" strike="noStrike" cap="none" dirty="0" err="1">
                <a:latin typeface="Arial Black"/>
                <a:ea typeface="Arial Black"/>
                <a:cs typeface="Arial Black"/>
                <a:sym typeface="Arial Black"/>
              </a:rPr>
              <a:t>aprender</a:t>
            </a:r>
            <a:r>
              <a:rPr lang="en" sz="1800" i="0" u="none" strike="noStrike" cap="none" dirty="0">
                <a:latin typeface="Arial Black"/>
                <a:ea typeface="Arial Black"/>
                <a:cs typeface="Arial Black"/>
                <a:sym typeface="Arial Black"/>
              </a:rPr>
              <a:t> y </a:t>
            </a:r>
            <a:r>
              <a:rPr lang="en" sz="1800" i="0" u="none" strike="noStrike" cap="none" dirty="0" err="1">
                <a:latin typeface="Arial Black"/>
                <a:ea typeface="Arial Black"/>
                <a:cs typeface="Arial Black"/>
                <a:sym typeface="Arial Black"/>
              </a:rPr>
              <a:t>comunicarnos</a:t>
            </a:r>
            <a:r>
              <a:rPr lang="en" sz="1800" i="0" u="none" strike="noStrike" cap="none" dirty="0">
                <a:latin typeface="Arial Black"/>
                <a:ea typeface="Arial Black"/>
                <a:cs typeface="Arial Black"/>
                <a:sym typeface="Arial Black"/>
              </a:rPr>
              <a:t>!</a:t>
            </a:r>
            <a:endParaRPr sz="1800" i="0" u="none" strike="noStrike" cap="none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73" name="Google Shape;73;p15" descr="Pensando En Ti descarga gratuita de png - Emoticono Sonriente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4753" y="3890399"/>
            <a:ext cx="1310258" cy="1082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7D6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subTitle" idx="1"/>
          </p:nvPr>
        </p:nvSpPr>
        <p:spPr>
          <a:xfrm>
            <a:off x="0" y="1754475"/>
            <a:ext cx="9144000" cy="3320100"/>
          </a:xfrm>
          <a:prstGeom prst="rect">
            <a:avLst/>
          </a:prstGeom>
          <a:solidFill>
            <a:srgbClr val="B4A7D6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590D"/>
              </a:buClr>
              <a:buSzPts val="2200"/>
              <a:buNone/>
            </a:pPr>
            <a:r>
              <a:rPr lang="en" sz="1800" dirty="0">
                <a:solidFill>
                  <a:srgbClr val="B0590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</a:t>
            </a:r>
            <a:r>
              <a:rPr lang="en" sz="18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</a:t>
            </a:r>
            <a:r>
              <a:rPr lang="en" sz="18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desafío</a:t>
            </a:r>
            <a:r>
              <a:rPr lang="en" sz="18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que </a:t>
            </a:r>
            <a:r>
              <a:rPr lang="en" sz="18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armes</a:t>
            </a:r>
            <a:r>
              <a:rPr lang="en" sz="18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8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</a:t>
            </a:r>
            <a:r>
              <a:rPr lang="en" sz="18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8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propio</a:t>
            </a:r>
            <a:r>
              <a:rPr lang="en" sz="18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8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diario</a:t>
            </a:r>
            <a:r>
              <a:rPr lang="en" sz="18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" sz="18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vida</a:t>
            </a:r>
            <a:r>
              <a:rPr lang="en" sz="18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8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" sz="18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forma manual, con los </a:t>
            </a:r>
            <a:r>
              <a:rPr lang="en" sz="18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materiales</a:t>
            </a:r>
            <a:r>
              <a:rPr lang="en" sz="18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 </a:t>
            </a:r>
            <a:r>
              <a:rPr lang="en" sz="18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encuentres</a:t>
            </a:r>
            <a:r>
              <a:rPr lang="en" sz="18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8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" sz="18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8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</a:t>
            </a:r>
            <a:r>
              <a:rPr lang="en" sz="18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casa.</a:t>
            </a:r>
            <a:endParaRPr sz="1800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B0590D"/>
              </a:buClr>
              <a:buSzPts val="2200"/>
              <a:buNone/>
            </a:pPr>
            <a:r>
              <a:rPr lang="en" sz="18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</a:t>
            </a:r>
            <a:endParaRPr sz="1800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B0590D"/>
              </a:buClr>
              <a:buSzPts val="2200"/>
              <a:buNone/>
            </a:pPr>
            <a:r>
              <a:rPr lang="en" sz="18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Una </a:t>
            </a:r>
            <a:r>
              <a:rPr lang="en" sz="18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vez</a:t>
            </a:r>
            <a:r>
              <a:rPr lang="en" sz="18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 </a:t>
            </a:r>
            <a:r>
              <a:rPr lang="en" sz="18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nos</a:t>
            </a:r>
            <a:r>
              <a:rPr lang="en" sz="18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8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reencontremos</a:t>
            </a:r>
            <a:r>
              <a:rPr lang="en" sz="18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8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" sz="18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colegio </a:t>
            </a:r>
            <a:r>
              <a:rPr lang="en" sz="18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compartiremos</a:t>
            </a:r>
            <a:r>
              <a:rPr lang="en" sz="18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</a:t>
            </a:r>
            <a:r>
              <a:rPr lang="en" sz="18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distintas</a:t>
            </a:r>
            <a:r>
              <a:rPr lang="en" sz="18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8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formas</a:t>
            </a:r>
            <a:r>
              <a:rPr lang="en" sz="18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8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" sz="18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 </a:t>
            </a:r>
            <a:r>
              <a:rPr lang="en" sz="18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crearon</a:t>
            </a:r>
            <a:r>
              <a:rPr lang="en" sz="18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sus </a:t>
            </a:r>
            <a:r>
              <a:rPr lang="en" sz="18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diarios</a:t>
            </a:r>
            <a:r>
              <a:rPr lang="en" sz="18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800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B0590D"/>
              </a:buClr>
              <a:buSzPts val="2200"/>
              <a:buNone/>
            </a:pPr>
            <a:r>
              <a:rPr lang="en" sz="18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</a:t>
            </a:r>
            <a:r>
              <a:rPr lang="en" sz="18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</a:t>
            </a:r>
            <a:r>
              <a:rPr lang="en" sz="18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8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profesor</a:t>
            </a:r>
            <a:r>
              <a:rPr lang="en" sz="18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lang="en" sz="18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profesora</a:t>
            </a:r>
            <a:r>
              <a:rPr lang="en" sz="18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8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r>
              <a:rPr lang="en" sz="18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8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dejará</a:t>
            </a:r>
            <a:r>
              <a:rPr lang="en" sz="18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8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desafíos</a:t>
            </a:r>
            <a:r>
              <a:rPr lang="en" sz="18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que </a:t>
            </a:r>
            <a:r>
              <a:rPr lang="en" sz="18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incorpores</a:t>
            </a:r>
            <a:r>
              <a:rPr lang="en" sz="18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8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" sz="18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</a:t>
            </a:r>
            <a:r>
              <a:rPr lang="en" sz="18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distintas</a:t>
            </a:r>
            <a:r>
              <a:rPr lang="en" sz="18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8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páginas</a:t>
            </a:r>
            <a:r>
              <a:rPr lang="en" sz="18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" sz="18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</a:t>
            </a:r>
            <a:r>
              <a:rPr lang="en" sz="18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8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diario</a:t>
            </a:r>
            <a:r>
              <a:rPr lang="en" sz="18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800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B0590D"/>
              </a:buClr>
              <a:buSzPts val="2200"/>
              <a:buNone/>
            </a:pPr>
            <a:r>
              <a:rPr lang="en" sz="18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800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B0590D"/>
              </a:buClr>
              <a:buSzPts val="2200"/>
              <a:buNone/>
            </a:pPr>
            <a:r>
              <a:rPr lang="en" sz="18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</a:t>
            </a:r>
            <a:r>
              <a:rPr lang="en" sz="18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Puedes</a:t>
            </a:r>
            <a:r>
              <a:rPr lang="en" sz="18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8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agregar</a:t>
            </a:r>
            <a:r>
              <a:rPr lang="en" sz="18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8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sentimientos</a:t>
            </a:r>
            <a:r>
              <a:rPr lang="en" sz="18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 sz="18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pensamientos</a:t>
            </a:r>
            <a:r>
              <a:rPr lang="en" sz="18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 sz="18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recetas</a:t>
            </a:r>
            <a:r>
              <a:rPr lang="en" sz="18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lang="en" sz="18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descripciones</a:t>
            </a:r>
            <a:r>
              <a:rPr lang="en" sz="18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" sz="18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distintas</a:t>
            </a:r>
            <a:r>
              <a:rPr lang="en" sz="18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8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actividades</a:t>
            </a:r>
            <a:r>
              <a:rPr lang="en" sz="18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 </a:t>
            </a:r>
            <a:r>
              <a:rPr lang="en" sz="18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estás</a:t>
            </a:r>
            <a:r>
              <a:rPr lang="en" sz="18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8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haciendo</a:t>
            </a:r>
            <a:r>
              <a:rPr lang="en" sz="18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8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" sz="18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8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estos</a:t>
            </a:r>
            <a:r>
              <a:rPr lang="en" sz="18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8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días</a:t>
            </a:r>
            <a:r>
              <a:rPr lang="en" sz="18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" sz="18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cuarentena</a:t>
            </a:r>
            <a:r>
              <a:rPr lang="en" sz="18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 </a:t>
            </a:r>
            <a:r>
              <a:rPr lang="en" sz="18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todos</a:t>
            </a:r>
            <a:r>
              <a:rPr lang="en" sz="18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 sz="18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todas</a:t>
            </a:r>
            <a:r>
              <a:rPr lang="en" sz="18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8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estamos</a:t>
            </a:r>
            <a:r>
              <a:rPr lang="en" sz="18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8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viviendo</a:t>
            </a:r>
            <a:r>
              <a:rPr lang="en" sz="18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800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406781" y="1383618"/>
            <a:ext cx="503100" cy="21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8F18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2267744" y="789552"/>
            <a:ext cx="55446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0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DESAFÍO…</a:t>
            </a:r>
            <a:endParaRPr sz="3200" b="0" i="0" u="none" strike="noStrike" cap="none">
              <a:solidFill>
                <a:schemeClr val="accen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 l="389378" t="172938" r="-453286" b="-236846"/>
          <a:stretch/>
        </p:blipFill>
        <p:spPr>
          <a:xfrm>
            <a:off x="5785150" y="2314975"/>
            <a:ext cx="2093175" cy="20931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12075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rgbClr val="FF00FF"/>
                </a:solidFill>
                <a:sym typeface="Century Gothic"/>
              </a:rPr>
              <a:t>Desafío</a:t>
            </a:r>
            <a:endParaRPr dirty="0">
              <a:solidFill>
                <a:srgbClr val="FF00FF"/>
              </a:solidFill>
              <a:sym typeface="Century Gothic"/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 rotWithShape="1">
          <a:blip r:embed="rId4">
            <a:alphaModFix/>
          </a:blip>
          <a:srcRect l="20179" t="10427" r="18162" b="7439"/>
          <a:stretch/>
        </p:blipFill>
        <p:spPr>
          <a:xfrm>
            <a:off x="7663104" y="215999"/>
            <a:ext cx="1318437" cy="1383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7D6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ctrTitle"/>
          </p:nvPr>
        </p:nvSpPr>
        <p:spPr>
          <a:xfrm>
            <a:off x="48596" y="112060"/>
            <a:ext cx="9010344" cy="812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 Black"/>
              <a:buNone/>
            </a:pPr>
            <a:r>
              <a:rPr lang="en" sz="5400" dirty="0">
                <a:solidFill>
                  <a:srgbClr val="FF00FF"/>
                </a:solidFill>
                <a:sym typeface="Century Gothic"/>
              </a:rPr>
              <a:t>¡POR QUÉ ESCRIBIR UN DIARIO DE VIDA!</a:t>
            </a:r>
            <a:endParaRPr sz="5400" dirty="0">
              <a:solidFill>
                <a:srgbClr val="FF00FF"/>
              </a:solidFill>
              <a:sym typeface="Century Gothic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3253196" y="1009980"/>
            <a:ext cx="5316000" cy="3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●"/>
            </a:pPr>
            <a:r>
              <a:rPr lang="en" b="1" i="0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Porque</a:t>
            </a:r>
            <a:r>
              <a:rPr lang="en" b="1" i="0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lo </a:t>
            </a:r>
            <a:r>
              <a:rPr lang="en" b="1" i="0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traerás</a:t>
            </a:r>
            <a:r>
              <a:rPr lang="en" b="1" i="0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al colegio una </a:t>
            </a:r>
            <a:r>
              <a:rPr lang="en" b="1" i="0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vez</a:t>
            </a:r>
            <a:r>
              <a:rPr lang="en" b="1" i="0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b="1" i="0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reanudadas</a:t>
            </a:r>
            <a:r>
              <a:rPr lang="en" b="1" i="0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las </a:t>
            </a:r>
            <a:r>
              <a:rPr lang="en" b="1" i="0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clases</a:t>
            </a:r>
            <a:r>
              <a:rPr lang="en" b="1" i="0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 i="0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 i="0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</a:pPr>
            <a:r>
              <a:rPr lang="en" b="1" i="0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Porque</a:t>
            </a:r>
            <a:r>
              <a:rPr lang="en" b="1" i="0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b="1" i="0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después</a:t>
            </a:r>
            <a:r>
              <a:rPr lang="en" b="1" i="0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lo </a:t>
            </a:r>
            <a:r>
              <a:rPr lang="en" b="1" i="0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podrás</a:t>
            </a:r>
            <a:r>
              <a:rPr lang="en" b="1" i="0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b="1" i="0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compartir</a:t>
            </a:r>
            <a:r>
              <a:rPr lang="en" b="1" i="0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con </a:t>
            </a:r>
            <a:r>
              <a:rPr lang="en" b="1" i="0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algún</a:t>
            </a:r>
            <a:r>
              <a:rPr lang="en" b="1" i="0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b="1" i="0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compañero</a:t>
            </a:r>
            <a:r>
              <a:rPr lang="en" b="1" i="0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lang="en" b="1" i="0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compañera</a:t>
            </a:r>
            <a:r>
              <a:rPr lang="en" b="1" i="0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" b="1" i="0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curso</a:t>
            </a:r>
            <a:r>
              <a:rPr lang="en" b="1" i="0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con </a:t>
            </a:r>
            <a:r>
              <a:rPr lang="en" b="1" i="0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quien</a:t>
            </a:r>
            <a:r>
              <a:rPr lang="en" b="1" i="0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b="1" i="0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tengas</a:t>
            </a:r>
            <a:r>
              <a:rPr lang="en" b="1" i="0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b="1" i="0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amistad</a:t>
            </a:r>
            <a:r>
              <a:rPr lang="en" b="1" i="0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 i="0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</a:pPr>
            <a:r>
              <a:rPr lang="en" b="1" i="0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Porque</a:t>
            </a:r>
            <a:r>
              <a:rPr lang="en" b="1" i="0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b="1" i="0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podrás</a:t>
            </a:r>
            <a:r>
              <a:rPr lang="en" b="1" i="0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b="1" i="0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guardarlo</a:t>
            </a:r>
            <a:r>
              <a:rPr lang="en" b="1" i="0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 b="1" i="0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revisarlo</a:t>
            </a:r>
            <a:r>
              <a:rPr lang="en" b="1" i="0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b="1" i="0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cuando</a:t>
            </a:r>
            <a:r>
              <a:rPr lang="en" b="1" i="0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seas de </a:t>
            </a:r>
            <a:r>
              <a:rPr lang="en" b="1" i="0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más</a:t>
            </a:r>
            <a:r>
              <a:rPr lang="en" b="1" i="0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b="1" i="0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edad</a:t>
            </a:r>
            <a:r>
              <a:rPr lang="en" b="1" i="0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 b="1" i="0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recordarás</a:t>
            </a:r>
            <a:r>
              <a:rPr lang="en" b="1" i="0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b="1" i="0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este</a:t>
            </a:r>
            <a:r>
              <a:rPr lang="en" b="1" i="0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b="1" i="0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momento</a:t>
            </a:r>
            <a:r>
              <a:rPr lang="en" b="1" i="0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b="1" i="0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histórico</a:t>
            </a:r>
            <a:r>
              <a:rPr lang="en" b="1" i="0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tan particular </a:t>
            </a:r>
            <a:r>
              <a:rPr lang="en" b="1" i="0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" b="1" i="0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el que </a:t>
            </a:r>
            <a:r>
              <a:rPr lang="en" b="1" i="0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estamos</a:t>
            </a:r>
            <a:r>
              <a:rPr lang="en" b="1" i="0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b="1" i="0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viviendo</a:t>
            </a:r>
            <a:r>
              <a:rPr lang="en" b="1" i="0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 i="0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</a:pPr>
            <a:r>
              <a:rPr lang="en" b="1" i="0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Porque</a:t>
            </a:r>
            <a:r>
              <a:rPr lang="en" b="1" i="0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es una </a:t>
            </a:r>
            <a:r>
              <a:rPr lang="en" b="1" i="0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posibilidad</a:t>
            </a:r>
            <a:r>
              <a:rPr lang="en" b="1" i="0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" b="1" i="0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aprendizaje</a:t>
            </a:r>
            <a:r>
              <a:rPr lang="en" b="1" i="0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457200" marR="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</a:pPr>
            <a:endParaRPr lang="en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</a:pPr>
            <a:r>
              <a:rPr lang="en" b="1" i="0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Porque</a:t>
            </a:r>
            <a:r>
              <a:rPr lang="en" b="1" i="0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b="1" i="0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puedes</a:t>
            </a:r>
            <a:r>
              <a:rPr lang="en" b="1" i="0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b="1" i="0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escribir</a:t>
            </a:r>
            <a:r>
              <a:rPr lang="en" b="1" i="0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b="1" i="0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acontecimientos</a:t>
            </a:r>
            <a:r>
              <a:rPr lang="en" b="1" i="0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lang="en" b="1" i="0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pensamientos</a:t>
            </a:r>
            <a:r>
              <a:rPr lang="en" b="1" i="0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que </a:t>
            </a:r>
            <a:r>
              <a:rPr lang="en" b="1" i="0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habitualmente</a:t>
            </a:r>
            <a:r>
              <a:rPr lang="en" b="1" i="0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no </a:t>
            </a:r>
            <a:r>
              <a:rPr lang="en" b="1" i="0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compartes</a:t>
            </a:r>
            <a:r>
              <a:rPr lang="en" b="1" i="0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con </a:t>
            </a:r>
            <a:r>
              <a:rPr lang="en" b="1" i="0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nadie</a:t>
            </a:r>
            <a:r>
              <a:rPr lang="en" b="1" i="0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2" name="Google Shape;92;p17" descr="Cómo escribir un diario personal? - Hábitos Exitoso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526" y="1550069"/>
            <a:ext cx="2143125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7D6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15336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FF"/>
                </a:solidFill>
              </a:rPr>
              <a:t>Día 0: </a:t>
            </a:r>
            <a:r>
              <a:rPr lang="en" dirty="0" err="1">
                <a:solidFill>
                  <a:srgbClr val="FF00FF"/>
                </a:solidFill>
              </a:rPr>
              <a:t>Tecnología</a:t>
            </a:r>
            <a:r>
              <a:rPr lang="en" dirty="0">
                <a:solidFill>
                  <a:srgbClr val="FF00FF"/>
                </a:solidFill>
              </a:rPr>
              <a:t> </a:t>
            </a:r>
            <a:endParaRPr dirty="0">
              <a:solidFill>
                <a:srgbClr val="FF00FF"/>
              </a:solidFill>
            </a:endParaRPr>
          </a:p>
        </p:txBody>
      </p:sp>
      <p:sp>
        <p:nvSpPr>
          <p:cNvPr id="98" name="Google Shape;98;p18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Se adjuntará video explicatico para que puedas incluir en la creación de tu diaro.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7D6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14142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FF"/>
                </a:solidFill>
              </a:rPr>
              <a:t>Día 1: Inglés</a:t>
            </a:r>
            <a:endParaRPr dirty="0">
              <a:solidFill>
                <a:srgbClr val="FF00FF"/>
              </a:solidFill>
            </a:endParaRPr>
          </a:p>
        </p:txBody>
      </p:sp>
      <p:sp>
        <p:nvSpPr>
          <p:cNvPr id="104" name="Google Shape;104;p19"/>
          <p:cNvSpPr txBox="1">
            <a:spLocks noGrp="1"/>
          </p:cNvSpPr>
          <p:nvPr>
            <p:ph type="subTitle" idx="1"/>
          </p:nvPr>
        </p:nvSpPr>
        <p:spPr>
          <a:xfrm>
            <a:off x="311700" y="1099250"/>
            <a:ext cx="8520600" cy="400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Queridos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invito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hacer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 árbol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genealógico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(Family Tree)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inglés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través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él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podrás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mostrar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historia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familia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Para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utilizarás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cuaderno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“especial” y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lápices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Puedes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incluir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información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sobre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tus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abuelos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padres,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hermanos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primos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tíos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etc.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todas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familias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son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diferentes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algunas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son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pequeñas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otras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más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grandes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Intenta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incluir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menos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6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integrantes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familia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Puedes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utilizar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fotografías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tus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familiares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dibujarlos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árbol </a:t>
            </a:r>
            <a:r>
              <a:rPr lang="en" sz="12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genealógico</a:t>
            </a:r>
            <a:r>
              <a:rPr lang="en" sz="12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lang="en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que:</a:t>
            </a:r>
            <a:endParaRPr sz="14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5" name="Google Shape;105;p19"/>
          <p:cNvPicPr preferRelativeResize="0"/>
          <p:nvPr/>
        </p:nvPicPr>
        <p:blipFill rotWithShape="1">
          <a:blip r:embed="rId3">
            <a:alphaModFix/>
          </a:blip>
          <a:srcRect l="2874" t="-21462" r="2267"/>
          <a:stretch/>
        </p:blipFill>
        <p:spPr>
          <a:xfrm>
            <a:off x="1794464" y="3609850"/>
            <a:ext cx="5786549" cy="149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7D6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392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</a:rPr>
              <a:t>o de miss Paula</a:t>
            </a:r>
            <a:endParaRPr sz="11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 rotWithShape="1">
          <a:blip r:embed="rId3">
            <a:alphaModFix/>
          </a:blip>
          <a:srcRect r="15376" b="10650"/>
          <a:stretch/>
        </p:blipFill>
        <p:spPr>
          <a:xfrm>
            <a:off x="1807535" y="973849"/>
            <a:ext cx="5507665" cy="407661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>
            <a:spLocks noGrp="1"/>
          </p:cNvSpPr>
          <p:nvPr>
            <p:ph type="ctrTitle"/>
          </p:nvPr>
        </p:nvSpPr>
        <p:spPr>
          <a:xfrm>
            <a:off x="311700" y="321826"/>
            <a:ext cx="8520600" cy="77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err="1"/>
              <a:t>Ejemplo</a:t>
            </a:r>
            <a:r>
              <a:rPr lang="en" sz="4800" dirty="0"/>
              <a:t> </a:t>
            </a:r>
            <a:r>
              <a:rPr lang="en" sz="4800" dirty="0" err="1"/>
              <a:t>fAMILY</a:t>
            </a:r>
            <a:r>
              <a:rPr lang="en" sz="4800" dirty="0"/>
              <a:t> TREE de la miss </a:t>
            </a:r>
            <a:r>
              <a:rPr lang="en" sz="4800" dirty="0" err="1"/>
              <a:t>paula</a:t>
            </a:r>
            <a:endParaRPr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1342</Words>
  <Application>Microsoft Office PowerPoint</Application>
  <PresentationFormat>Presentación en pantalla (16:9)</PresentationFormat>
  <Paragraphs>167</Paragraphs>
  <Slides>22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0" baseType="lpstr">
      <vt:lpstr>Arial</vt:lpstr>
      <vt:lpstr>Century Gothic</vt:lpstr>
      <vt:lpstr>Source Code Pro</vt:lpstr>
      <vt:lpstr>Times New Roman</vt:lpstr>
      <vt:lpstr>Arial Black</vt:lpstr>
      <vt:lpstr>Segoe UI Semibold</vt:lpstr>
      <vt:lpstr>Amatic SC</vt:lpstr>
      <vt:lpstr>Beach Day</vt:lpstr>
      <vt:lpstr>    Colegio Padre Pedro Arrupe</vt:lpstr>
      <vt:lpstr>Estimadas familias  En este tiempo que estamos viviendo queremos acompañar los aprendizajes de nuestros niños y niñas de la mejor manera posible, donde no se sientan agobiados, pero si mantengan rutinas y espacios de aprendizajes.   Por este motivo queremos invitarlos a desarrollar la siguiente actividad  “Diario de mi vida”, que involucra todas las asignaturas y donde esperamos  sea una experiencia enriquecedora.   El trabajo final debe ser presentado al momento del regreso a clases.  </vt:lpstr>
      <vt:lpstr>    Si necesitas ayuda, puedes contactarte con nosotros y te ayudaremos en la medida que sea posible.    </vt:lpstr>
      <vt:lpstr>PROYECTO 5° BÁSICOS “DIARIO SOBRE MÍ” </vt:lpstr>
      <vt:lpstr>Desafío</vt:lpstr>
      <vt:lpstr>¡POR QUÉ ESCRIBIR UN DIARIO DE VIDA!</vt:lpstr>
      <vt:lpstr>Día 0: Tecnología </vt:lpstr>
      <vt:lpstr>Día 1: Inglés</vt:lpstr>
      <vt:lpstr>Ejemplo fAMILY TREE de la miss paula</vt:lpstr>
      <vt:lpstr>Día 2: Historia</vt:lpstr>
      <vt:lpstr>Día 3: Matemáticas</vt:lpstr>
      <vt:lpstr>Día 3: Matemáticas</vt:lpstr>
      <vt:lpstr>Día 4: Religión</vt:lpstr>
      <vt:lpstr>Día 5: Artes</vt:lpstr>
      <vt:lpstr>Día 6: Música</vt:lpstr>
      <vt:lpstr>Día 7: Educación Física</vt:lpstr>
      <vt:lpstr>Día 8: Ciencias</vt:lpstr>
      <vt:lpstr>Día 9: Lenguaje</vt:lpstr>
      <vt:lpstr>Día 9: Lenguaje</vt:lpstr>
      <vt:lpstr>Actividad complementaria</vt:lpstr>
      <vt:lpstr>Actividad complementaria</vt:lpstr>
      <vt:lpstr> Actividad complementaria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Estimadas familias  En este tiempo que estamos viviendo queremos acompañar los aprendizajes de nuestros niños y niñas de la mejor manera posible, donde no se sientan agobiados, pero si mantengan rutinas y espacios de aprendizajes. Por este motivo queremos invitarlos a desarrollar la siguiente actividad “Diario de mi vida”, que involucra todas las asignaturas y donde esperamos  sea una experiencia enriquecedora. El trabajo final debe ser presentado al momento del regreso a clases.</dc:title>
  <dc:creator>equipo</dc:creator>
  <cp:lastModifiedBy>equipo</cp:lastModifiedBy>
  <cp:revision>14</cp:revision>
  <dcterms:modified xsi:type="dcterms:W3CDTF">2020-04-06T19:44:42Z</dcterms:modified>
</cp:coreProperties>
</file>