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61" r:id="rId4"/>
    <p:sldId id="276" r:id="rId5"/>
    <p:sldId id="277" r:id="rId6"/>
    <p:sldId id="269" r:id="rId7"/>
    <p:sldId id="278" r:id="rId8"/>
    <p:sldId id="279" r:id="rId9"/>
    <p:sldId id="280" r:id="rId10"/>
    <p:sldId id="281" r:id="rId11"/>
    <p:sldId id="282" r:id="rId12"/>
  </p:sldIdLst>
  <p:sldSz cx="9144000" cy="5143500" type="screen16x9"/>
  <p:notesSz cx="6858000" cy="9144000"/>
  <p:embeddedFontLst>
    <p:embeddedFont>
      <p:font typeface="Segoe UI" panose="020B0502040204020203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233A309-8F93-4EE2-9CEF-BFC97C4FF79B}">
          <p14:sldIdLst>
            <p14:sldId id="256"/>
          </p14:sldIdLst>
        </p14:section>
        <p14:section name="Sección sin título" id="{4CD48083-BEF6-4644-89E3-473EFC85FB77}">
          <p14:sldIdLst>
            <p14:sldId id="258"/>
            <p14:sldId id="261"/>
            <p14:sldId id="276"/>
            <p14:sldId id="277"/>
            <p14:sldId id="269"/>
            <p14:sldId id="278"/>
            <p14:sldId id="279"/>
            <p14:sldId id="280"/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>
        <p15:guide id="1" pos="3069">
          <p15:clr>
            <a:srgbClr val="A4A3A4"/>
          </p15:clr>
        </p15:guide>
        <p15:guide id="2" orient="horz" pos="2884">
          <p15:clr>
            <a:srgbClr val="9AA0A6"/>
          </p15:clr>
        </p15:guide>
        <p15:guide id="3" pos="227">
          <p15:clr>
            <a:srgbClr val="9AA0A6"/>
          </p15:clr>
        </p15:guide>
        <p15:guide id="4" pos="5556">
          <p15:clr>
            <a:srgbClr val="9AA0A6"/>
          </p15:clr>
        </p15:guide>
        <p15:guide id="5" orient="horz" pos="1196">
          <p15:clr>
            <a:srgbClr val="9AA0A6"/>
          </p15:clr>
        </p15:guide>
        <p15:guide id="6" orient="horz" pos="1668">
          <p15:clr>
            <a:srgbClr val="9AA0A6"/>
          </p15:clr>
        </p15:guide>
        <p15:guide id="7" orient="horz" pos="2238">
          <p15:clr>
            <a:srgbClr val="9AA0A6"/>
          </p15:clr>
        </p15:guide>
        <p15:guide id="8" orient="horz" pos="2565">
          <p15:clr>
            <a:srgbClr val="9AA0A6"/>
          </p15:clr>
        </p15:guide>
        <p15:guide id="9" orient="horz" pos="3132">
          <p15:clr>
            <a:srgbClr val="9AA0A6"/>
          </p15:clr>
        </p15:guide>
        <p15:guide id="10" pos="751">
          <p15:clr>
            <a:srgbClr val="9AA0A6"/>
          </p15:clr>
        </p15:guide>
        <p15:guide id="11" pos="5228">
          <p15:clr>
            <a:srgbClr val="9AA0A6"/>
          </p15:clr>
        </p15:guide>
        <p15:guide id="12" orient="horz" pos="680">
          <p15:clr>
            <a:srgbClr val="9AA0A6"/>
          </p15:clr>
        </p15:guide>
        <p15:guide id="13" orient="horz" pos="204">
          <p15:clr>
            <a:srgbClr val="9AA0A6"/>
          </p15:clr>
        </p15:guide>
        <p15:guide id="14" pos="911">
          <p15:clr>
            <a:srgbClr val="9AA0A6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7" roundtripDataSignature="AMtx7mh+XDlNE0hhjD3GmxP+WU9q/o4W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6660E40-7D8B-46B3-9F43-E7BD5659BC6A}">
  <a:tblStyle styleId="{16660E40-7D8B-46B3-9F43-E7BD5659BC6A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336" y="126"/>
      </p:cViewPr>
      <p:guideLst>
        <p:guide pos="3069"/>
        <p:guide orient="horz" pos="2884"/>
        <p:guide pos="227"/>
        <p:guide pos="5556"/>
        <p:guide orient="horz" pos="1196"/>
        <p:guide orient="horz" pos="1668"/>
        <p:guide orient="horz" pos="2238"/>
        <p:guide orient="horz" pos="2565"/>
        <p:guide orient="horz" pos="3132"/>
        <p:guide pos="751"/>
        <p:guide pos="5228"/>
        <p:guide orient="horz" pos="680"/>
        <p:guide orient="horz" pos="204"/>
        <p:guide pos="91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730975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509441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71775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" name="Google Shape;7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2409e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782409e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82409ea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782409ea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8329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472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770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1335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27318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0349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4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24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1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2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22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hyperlink" Target="https://www.google.com/imgres?imgurl=https%3A%2F%2Fcronicaglobal.elespanol.com%2Fuploads%2Fs1%2F22%2F94%2F61%2F2%2Fgiraffe-2302442-1280.jpeg&amp;imgrefurl=https%3A%2F%2Fcronicaglobal.elespanol.com%2Fvida%2Fjirafa-especie-peligro-extincion_134888_102.html&amp;tbnid=iQ_N4_LcHuip2M&amp;vet=12ahUKEwijn_-4k8TrAhWoNLkGHYxuBOMQMygEegUIARDWAQ..i&amp;docid=jznqeS9wKEZjdM&amp;w=1280&amp;h=853&amp;q=jirafa&amp;safe=off&amp;client=firefox-b-d&amp;ved=2ahUKEwijn_-4k8TrAhWoNLkGHYxuBOMQMygEegUIARDWAQ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hyperlink" Target="https://www.google.com/imgres?imgurl=https%3A%2F%2Fimages.cdn3.buscalibre.com%2Ffit-in%2F360x360%2F1b%2F21%2F1b21e23a1d8afa4d88a3e9a834ea45ae.jpg&amp;imgrefurl=https%3A%2F%2Fwww.buscalibre.cl%2Flibro-el-pistolero-la-torre-oscura-i%2F9788466341295%2Fp%2F48113328&amp;tbnid=urtxm2FlIEWLAM&amp;vet=12ahUKEwiD2ozUlMTrAhV_NLkGHfy4BXUQMygBegUIARC3AQ..i&amp;docid=RvjR9Npcx8WLlM&amp;w=236&amp;h=360&amp;q=el%20pistolero%20stephen%20king&amp;safe=off&amp;client=firefox-b-d&amp;ved=2ahUKEwiD2ozUlMTrAhV_NLkGHfy4BXUQMygBegUIARC3A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imgres?imgurl=https%3A%2F%2Fmedia.tenor.com%2Fimages%2Ff079f276b243519ae4fa9f299687a693%2Ftenor.gif&amp;imgrefurl=https%3A%2F%2Ftenor.com%2Fsearch%2Fbien-gifs&amp;tbnid=8B9ja2SpokZUmM&amp;vet=12ahUKEwjOpuvMl8TrAhWzHrkGHVL1C0AQMygBegUIARC2AQ..i&amp;docid=bKr7Wgx4L1-11M&amp;w=220&amp;h=159&amp;q=excelente%20.gif%20burns&amp;hl=es&amp;safe=off&amp;client=firefox-b-d&amp;ved=2ahUKEwjOpuvMl8TrAhWzHrkGHVL1C0AQMygBegUIARC2AQ" TargetMode="External"/><Relationship Id="rId5" Type="http://schemas.openxmlformats.org/officeDocument/2006/relationships/image" Target="../media/image7.jpeg"/><Relationship Id="rId4" Type="http://schemas.openxmlformats.org/officeDocument/2006/relationships/hyperlink" Target="https://www.google.com/imgres?imgurl=https%3A%2F%2Fmakeameme.org%2Fmedia%2Ftemplates%2F250%2Fconspiracy_keanu.jpg&amp;imgrefurl=https%3A%2F%2Fmakeameme.org%2Fcharacter%2Fconspiracy-keanu&amp;tbnid=aJLiG3nxN8PFuM&amp;vet=12ahUKEwjE99ODl8TrAhXJBrkGHe3TAngQMygRegUIARDAAQ..i&amp;docid=aHWQv2Y-66V0UM&amp;w=250&amp;h=250&amp;q=keannu%20meme&amp;safe=off&amp;client=firefox-b-d&amp;ved=2ahUKEwjE99ODl8TrAhXJBrkGHe3TAngQMygRegUIARDAAQ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com/imgres?imgurl=https%3A%2F%2Fimage.flaticon.com%2Ficons%2Fpng%2F512%2F36%2F36601.png&amp;imgrefurl=https%3A%2F%2Fwww.freepik.es%2Ficonos-gratis%2Fsigno-interrogacion_731610.htm&amp;tbnid=4Om8lXtbxLLilM&amp;vet=12ahUKEwjtzK32msTrAhWwDrkGHVvTBFQQMygCegUIARDCAQ..i&amp;docid=wf2RmmiMNFENuM&amp;w=512&amp;h=512&amp;q=interrogacion%20signo&amp;safe=off&amp;client=firefox-b-d&amp;ved=2ahUKEwjtzK32msTrAhWwDrkGHVvTBFQQMygCegUIARDCAQ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s://www.google.com/imgres?imgurl=https%3A%2F%2Fupload.wikimedia.org%2Fwikipedia%2Fcommons%2F3%2F3c%2FSquadra_45.jpg&amp;imgrefurl=https%3A%2F%2Fes.wikipedia.org%2Fwiki%2FEscuadra&amp;tbnid=XoN_TVjQym6ycM&amp;vet=12ahUKEwj42JTsmsTrAhVxMLkGHWuPBtwQMygBegUIARDsAQ..i&amp;docid=nEF13h2WZvGT-M&amp;w=1080&amp;h=1080&amp;q=escuadra&amp;safe=off&amp;client=firefox-b-d&amp;ved=2ahUKEwj42JTsmsTrAhVxMLkGHWuPBtwQMygBegUIARDsAQ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s://www.google.com/imgres?imgurl=https%3A%2F%2Fhistoria.nationalgeographic.com.es%2Fmedio%2F2018%2F10%2F06%2Flepanto1_1b1e934e_800x800.jpg&amp;imgrefurl=https%3A%2F%2Fhistoria.nationalgeographic.com.es%2Fa%2Farmada-invencible-felipe-ii-contra-inglaterra_6643&amp;tbnid=MKwFeUeMP6RM_M&amp;vet=12ahUKEwi-5tG8ncTrAhVDArkGHUwSDZIQMygKegUIARC2AQ..i&amp;docid=IwHAreV1EtYVDM&amp;w=800&amp;h=800&amp;q=invasion%20marina%20galeras&amp;safe=off&amp;client=firefox-b-d&amp;ved=2ahUKEwi-5tG8ncTrAhVDArkGHUwSDZIQMygKegUIARC2A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"/>
          <p:cNvPicPr preferRelativeResize="0"/>
          <p:nvPr/>
        </p:nvPicPr>
        <p:blipFill rotWithShape="1">
          <a:blip r:embed="rId4">
            <a:alphaModFix/>
          </a:blip>
          <a:srcRect l="17176" t="4666" r="13866" b="2902"/>
          <a:stretch/>
        </p:blipFill>
        <p:spPr>
          <a:xfrm rot="5400000" flipH="1">
            <a:off x="4619250" y="-528925"/>
            <a:ext cx="69250" cy="74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1">
            <a:extLst>
              <a:ext uri="{FF2B5EF4-FFF2-40B4-BE49-F238E27FC236}">
                <a16:creationId xmlns:a16="http://schemas.microsoft.com/office/drawing/2014/main" id="{ACBC2521-B1EE-4D95-84EC-1DFD9F24525B}"/>
              </a:ext>
            </a:extLst>
          </p:cNvPr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392865" y="3229800"/>
            <a:ext cx="6915084" cy="13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•"/>
              <a:defRPr sz="22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0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2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6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anose="02020603050405020304" pitchFamily="18" charset="0"/>
              <a:buChar char="-"/>
              <a:defRPr sz="140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9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NIVEL:</a:t>
            </a:r>
            <a:r>
              <a:rPr lang="es-CL" altLang="es-CL" sz="1400" dirty="0">
                <a:solidFill>
                  <a:srgbClr val="0070C0"/>
                </a:solidFill>
              </a:rPr>
              <a:t> </a:t>
            </a:r>
            <a:r>
              <a:rPr lang="es-CL" altLang="es-CL" sz="1400" b="1" dirty="0">
                <a:solidFill>
                  <a:srgbClr val="0070C0"/>
                </a:solidFill>
              </a:rPr>
              <a:t>III Medio</a:t>
            </a:r>
            <a:r>
              <a:rPr lang="es-CL" altLang="es-CL" sz="1400" dirty="0">
                <a:solidFill>
                  <a:srgbClr val="0070C0"/>
                </a:solidFill>
              </a:rPr>
              <a:t>	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DOCENTE: Ignacio Ríos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L" altLang="es-CL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TEMA: </a:t>
            </a:r>
            <a:r>
              <a:rPr lang="es-CL" altLang="es-CL" sz="1400" b="1" dirty="0">
                <a:solidFill>
                  <a:srgbClr val="0070C0"/>
                </a:solidFill>
              </a:rPr>
              <a:t>Vocabulario</a:t>
            </a:r>
            <a:endParaRPr kumimoji="0" lang="es-CL" altLang="es-CL" sz="14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CL" altLang="es-CL" sz="1400" b="1" noProof="0" dirty="0">
                <a:solidFill>
                  <a:srgbClr val="0070C0"/>
                </a:solidFill>
              </a:rPr>
              <a:t>FECHA</a:t>
            </a:r>
            <a:r>
              <a:rPr lang="es-CL" altLang="es-CL" sz="1400" b="1" noProof="0">
                <a:solidFill>
                  <a:srgbClr val="0070C0"/>
                </a:solidFill>
              </a:rPr>
              <a:t>: 5/9/2020</a:t>
            </a:r>
            <a:endParaRPr kumimoji="0" lang="es-CL" altLang="es-CL" sz="14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L" altLang="es-CL" sz="20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1392865" y="2172954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800" b="1" dirty="0">
                <a:solidFill>
                  <a:srgbClr val="0070C0"/>
                </a:solidFill>
              </a:rPr>
              <a:t>ASIGNATURA: Lenguaje y Comunicación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145F08-6EFD-4A1F-9B5B-E084E3B4821E}"/>
              </a:ext>
            </a:extLst>
          </p:cNvPr>
          <p:cNvSpPr txBox="1"/>
          <p:nvPr/>
        </p:nvSpPr>
        <p:spPr>
          <a:xfrm>
            <a:off x="1246762" y="304800"/>
            <a:ext cx="5204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66"/>
                </a:solidFill>
              </a:rPr>
              <a:t>4.- Vincular con el sentido global del texto.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30AD531-4FAF-44E5-96D9-63EA5C949AA2}"/>
              </a:ext>
            </a:extLst>
          </p:cNvPr>
          <p:cNvSpPr/>
          <p:nvPr/>
        </p:nvSpPr>
        <p:spPr>
          <a:xfrm>
            <a:off x="1417000" y="741342"/>
            <a:ext cx="6961757" cy="8667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Debes leer el texto completamente. Comprender el sentido te permite identificar el tema. Luego, debes relacionar la palabra o expresión con las pistas que hayas encontrado.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873CC7-58EF-4830-8A54-CBE0127C7798}"/>
              </a:ext>
            </a:extLst>
          </p:cNvPr>
          <p:cNvSpPr/>
          <p:nvPr/>
        </p:nvSpPr>
        <p:spPr>
          <a:xfrm>
            <a:off x="2909351" y="1806497"/>
            <a:ext cx="3977056" cy="10063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¿Cuál es el tema de este texto?</a:t>
            </a:r>
            <a:endParaRPr lang="es-419" dirty="0">
              <a:solidFill>
                <a:schemeClr val="bg1"/>
              </a:solidFill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A151CD8-6548-4300-8921-5FE4D90DB356}"/>
              </a:ext>
            </a:extLst>
          </p:cNvPr>
          <p:cNvCxnSpPr>
            <a:cxnSpLocks/>
            <a:stCxn id="2" idx="2"/>
          </p:cNvCxnSpPr>
          <p:nvPr/>
        </p:nvCxnSpPr>
        <p:spPr>
          <a:xfrm>
            <a:off x="4897879" y="2812799"/>
            <a:ext cx="0" cy="198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Rectángulo 2">
            <a:extLst>
              <a:ext uri="{FF2B5EF4-FFF2-40B4-BE49-F238E27FC236}">
                <a16:creationId xmlns:a16="http://schemas.microsoft.com/office/drawing/2014/main" id="{F3A5E399-8740-45FD-8FC5-82339B139D77}"/>
              </a:ext>
            </a:extLst>
          </p:cNvPr>
          <p:cNvSpPr/>
          <p:nvPr/>
        </p:nvSpPr>
        <p:spPr>
          <a:xfrm>
            <a:off x="1416999" y="3079799"/>
            <a:ext cx="6961757" cy="1478603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 “Estando sir </a:t>
            </a:r>
            <a:r>
              <a:rPr lang="es-ES" dirty="0" err="1"/>
              <a:t>Mordred</a:t>
            </a:r>
            <a:r>
              <a:rPr lang="es-ES" dirty="0"/>
              <a:t> en Dover con sus tropas, llegó el </a:t>
            </a:r>
            <a:r>
              <a:rPr lang="es-ES" dirty="0">
                <a:solidFill>
                  <a:schemeClr val="tx1"/>
                </a:solidFill>
                <a:highlight>
                  <a:srgbClr val="00FF00"/>
                </a:highlight>
              </a:rPr>
              <a:t>rey Arturo </a:t>
            </a:r>
            <a:r>
              <a:rPr lang="es-ES" dirty="0"/>
              <a:t>con una gran </a:t>
            </a:r>
            <a:r>
              <a:rPr lang="es-ES" dirty="0">
                <a:solidFill>
                  <a:schemeClr val="tx1"/>
                </a:solidFill>
                <a:highlight>
                  <a:srgbClr val="FFFF00"/>
                </a:highlight>
              </a:rPr>
              <a:t>escuadra</a:t>
            </a:r>
            <a:r>
              <a:rPr lang="es-ES" dirty="0"/>
              <a:t>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de navíos y galeras</a:t>
            </a:r>
            <a:r>
              <a:rPr lang="es-ES" dirty="0"/>
              <a:t>. Y allí estaba sir </a:t>
            </a:r>
            <a:r>
              <a:rPr lang="es-ES" dirty="0" err="1"/>
              <a:t>Mordred</a:t>
            </a:r>
            <a:r>
              <a:rPr lang="es-ES" dirty="0"/>
              <a:t>, esperando el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desembarco</a:t>
            </a:r>
            <a:r>
              <a:rPr lang="es-ES" dirty="0"/>
              <a:t> para impedir a su propio padre que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pisase la tierra </a:t>
            </a:r>
            <a:r>
              <a:rPr lang="es-ES" dirty="0"/>
              <a:t>sobre la que era rey.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Thomas </a:t>
            </a:r>
            <a:r>
              <a:rPr lang="es-ES" dirty="0" err="1"/>
              <a:t>Malor</a:t>
            </a:r>
            <a:r>
              <a:rPr lang="es-ES" dirty="0"/>
              <a:t>, “Muerte de Arturo”</a:t>
            </a:r>
          </a:p>
          <a:p>
            <a:pPr algn="just"/>
            <a:r>
              <a:rPr lang="es-419" dirty="0"/>
              <a:t>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93D7FAE-408F-4848-9222-BBAD19EF6958}"/>
              </a:ext>
            </a:extLst>
          </p:cNvPr>
          <p:cNvSpPr/>
          <p:nvPr/>
        </p:nvSpPr>
        <p:spPr>
          <a:xfrm>
            <a:off x="3788924" y="4604255"/>
            <a:ext cx="2217905" cy="49225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Tema: Invasión militar por mar de Arturo</a:t>
            </a:r>
            <a:endParaRPr lang="es-419" dirty="0"/>
          </a:p>
        </p:txBody>
      </p:sp>
      <p:pic>
        <p:nvPicPr>
          <p:cNvPr id="7" name="Imagen 6" descr="Imagen que contiene exterior, agua, sol, puesta de sol&#10;&#10;Descripción generada automáticamente">
            <a:extLst>
              <a:ext uri="{FF2B5EF4-FFF2-40B4-BE49-F238E27FC236}">
                <a16:creationId xmlns:a16="http://schemas.microsoft.com/office/drawing/2014/main" id="{D46B0B17-AE95-4F8D-B921-DF68CB4417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6759" y="1832363"/>
            <a:ext cx="1792729" cy="954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7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145F08-6EFD-4A1F-9B5B-E084E3B4821E}"/>
              </a:ext>
            </a:extLst>
          </p:cNvPr>
          <p:cNvSpPr txBox="1"/>
          <p:nvPr/>
        </p:nvSpPr>
        <p:spPr>
          <a:xfrm>
            <a:off x="1246761" y="304799"/>
            <a:ext cx="53615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66"/>
                </a:solidFill>
              </a:rPr>
              <a:t>5.- Reemplazar la palabra o definir el concepto: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30AD531-4FAF-44E5-96D9-63EA5C949AA2}"/>
              </a:ext>
            </a:extLst>
          </p:cNvPr>
          <p:cNvSpPr/>
          <p:nvPr/>
        </p:nvSpPr>
        <p:spPr>
          <a:xfrm>
            <a:off x="1340802" y="805907"/>
            <a:ext cx="3185802" cy="1885412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Si es con alternativas: reemplazar por el nuevo significado. Debe mantener el SENTIDO del texto. La elección debe estar determinada por el contexto. Debes comprobar que el texto conserva su sentido y coherencia, y que se entiende correctamente.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8E16862-16D9-46B5-860B-7496906AF6C3}"/>
              </a:ext>
            </a:extLst>
          </p:cNvPr>
          <p:cNvSpPr/>
          <p:nvPr/>
        </p:nvSpPr>
        <p:spPr>
          <a:xfrm>
            <a:off x="1494821" y="2998544"/>
            <a:ext cx="6961757" cy="1478603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 “Estando sir </a:t>
            </a:r>
            <a:r>
              <a:rPr lang="es-ES" dirty="0" err="1"/>
              <a:t>Mordred</a:t>
            </a:r>
            <a:r>
              <a:rPr lang="es-ES" dirty="0"/>
              <a:t> en Dover con sus tropas, llegó el rey Arturo con una gran </a:t>
            </a:r>
            <a:r>
              <a:rPr lang="es-ES" dirty="0">
                <a:solidFill>
                  <a:schemeClr val="tx1"/>
                </a:solidFill>
                <a:highlight>
                  <a:srgbClr val="FFFF00"/>
                </a:highlight>
              </a:rPr>
              <a:t>escuadra</a:t>
            </a:r>
            <a:r>
              <a:rPr lang="es-ES" dirty="0"/>
              <a:t>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de navíos y galeras</a:t>
            </a:r>
            <a:r>
              <a:rPr lang="es-ES" dirty="0"/>
              <a:t>. Y allí estaba sir </a:t>
            </a:r>
            <a:r>
              <a:rPr lang="es-ES" dirty="0" err="1"/>
              <a:t>Mordred</a:t>
            </a:r>
            <a:r>
              <a:rPr lang="es-ES" dirty="0"/>
              <a:t>, esperando el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desembarco</a:t>
            </a:r>
            <a:r>
              <a:rPr lang="es-ES" dirty="0"/>
              <a:t> para impedir a su propio padre que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pisase la tierra </a:t>
            </a:r>
            <a:r>
              <a:rPr lang="es-ES" dirty="0"/>
              <a:t>sobre la que era rey.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Thomas </a:t>
            </a:r>
            <a:r>
              <a:rPr lang="es-ES" dirty="0" err="1"/>
              <a:t>Malor</a:t>
            </a:r>
            <a:r>
              <a:rPr lang="es-ES" dirty="0"/>
              <a:t>, “Muerte de Arturo”</a:t>
            </a:r>
          </a:p>
          <a:p>
            <a:pPr algn="just"/>
            <a:r>
              <a:rPr lang="es-419" dirty="0"/>
              <a:t>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873CC7-58EF-4830-8A54-CBE0127C7798}"/>
              </a:ext>
            </a:extLst>
          </p:cNvPr>
          <p:cNvSpPr/>
          <p:nvPr/>
        </p:nvSpPr>
        <p:spPr>
          <a:xfrm>
            <a:off x="4767363" y="1727464"/>
            <a:ext cx="3185803" cy="1164893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s-ES" dirty="0"/>
          </a:p>
          <a:p>
            <a:pPr algn="just"/>
            <a:r>
              <a:rPr lang="es-ES" dirty="0"/>
              <a:t>Alternativas</a:t>
            </a:r>
          </a:p>
          <a:p>
            <a:pPr algn="just"/>
            <a:r>
              <a:rPr lang="es-ES" dirty="0"/>
              <a:t>A) Navío		B) regla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C) Flota		D) tropa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E) huestes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A151CD8-6548-4300-8921-5FE4D90DB356}"/>
              </a:ext>
            </a:extLst>
          </p:cNvPr>
          <p:cNvCxnSpPr>
            <a:cxnSpLocks/>
            <a:stCxn id="2" idx="2"/>
            <a:endCxn id="12" idx="0"/>
          </p:cNvCxnSpPr>
          <p:nvPr/>
        </p:nvCxnSpPr>
        <p:spPr>
          <a:xfrm flipH="1">
            <a:off x="4975700" y="2892357"/>
            <a:ext cx="1384565" cy="1061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AAA52A72-B7ED-4EA1-A42C-824C7D06F509}"/>
              </a:ext>
            </a:extLst>
          </p:cNvPr>
          <p:cNvSpPr/>
          <p:nvPr/>
        </p:nvSpPr>
        <p:spPr>
          <a:xfrm>
            <a:off x="4833027" y="805907"/>
            <a:ext cx="3260385" cy="711608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0000"/>
                </a:solidFill>
                <a:latin typeface="Arial" panose="020B0604020202020204" pitchFamily="34" charset="0"/>
              </a:rPr>
              <a:t>O Definir la palabra o expresión de acuerdo a las pistas del contexto. </a:t>
            </a: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F8541CEA-B58E-41A9-9CBD-F141EE76CA51}"/>
              </a:ext>
            </a:extLst>
          </p:cNvPr>
          <p:cNvSpPr/>
          <p:nvPr/>
        </p:nvSpPr>
        <p:spPr>
          <a:xfrm>
            <a:off x="3064414" y="4536535"/>
            <a:ext cx="3673612" cy="52045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¿Pudiste descifrar la alternativa correcta? La alternativa correcta es C, Flota.</a:t>
            </a:r>
          </a:p>
        </p:txBody>
      </p:sp>
    </p:spTree>
    <p:extLst>
      <p:ext uri="{BB962C8B-B14F-4D97-AF65-F5344CB8AC3E}">
        <p14:creationId xmlns:p14="http://schemas.microsoft.com/office/powerpoint/2010/main" val="3781860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3 CuadroTexto">
            <a:extLst>
              <a:ext uri="{FF2B5EF4-FFF2-40B4-BE49-F238E27FC236}">
                <a16:creationId xmlns:a16="http://schemas.microsoft.com/office/drawing/2014/main" id="{BB5DC82A-48F5-45C8-B497-21C35D5358E8}"/>
              </a:ext>
            </a:extLst>
          </p:cNvPr>
          <p:cNvSpPr txBox="1"/>
          <p:nvPr/>
        </p:nvSpPr>
        <p:spPr>
          <a:xfrm>
            <a:off x="1456686" y="467515"/>
            <a:ext cx="3263060" cy="338554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CL" sz="1600" b="1" dirty="0">
                <a:solidFill>
                  <a:srgbClr val="FF0066"/>
                </a:solidFill>
              </a:rPr>
              <a:t>OBJETIVO DE LA CLASE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5F247EF0-AD9D-40C4-B2C7-58E5A2B5ABC9}"/>
              </a:ext>
            </a:extLst>
          </p:cNvPr>
          <p:cNvSpPr/>
          <p:nvPr/>
        </p:nvSpPr>
        <p:spPr>
          <a:xfrm>
            <a:off x="1726442" y="1105469"/>
            <a:ext cx="6107373" cy="14662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Comprender estrategias para relacionar e interpretar palabras de vocabulario con los textos y contextos leídos.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509F4D1E-5EBC-4C52-880D-5FA2C58CB206}"/>
              </a:ext>
            </a:extLst>
          </p:cNvPr>
          <p:cNvSpPr/>
          <p:nvPr/>
        </p:nvSpPr>
        <p:spPr>
          <a:xfrm>
            <a:off x="1726441" y="2781869"/>
            <a:ext cx="6107373" cy="146628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Recuerda: El vocabulario es un componente esencial para la comprensión lectora.</a:t>
            </a:r>
            <a:endParaRPr lang="es-419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891FCC89-CAB5-457D-B02A-EB083932EA2E}"/>
              </a:ext>
            </a:extLst>
          </p:cNvPr>
          <p:cNvSpPr txBox="1"/>
          <p:nvPr/>
        </p:nvSpPr>
        <p:spPr>
          <a:xfrm>
            <a:off x="1107234" y="314609"/>
            <a:ext cx="4778559" cy="3475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" sz="1600" b="1" dirty="0">
                <a:solidFill>
                  <a:srgbClr val="FF0066"/>
                </a:solidFill>
              </a:rPr>
              <a:t>Connotación y denotación. ¿Cuál es cuál? </a:t>
            </a:r>
            <a:endParaRPr lang="es-CL" sz="1600" b="1" dirty="0">
              <a:solidFill>
                <a:srgbClr val="FF0066"/>
              </a:solidFill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39A1BBD-7452-4A4B-85C3-2E9F0E8589B8}"/>
              </a:ext>
            </a:extLst>
          </p:cNvPr>
          <p:cNvSpPr/>
          <p:nvPr/>
        </p:nvSpPr>
        <p:spPr>
          <a:xfrm>
            <a:off x="1489955" y="1414093"/>
            <a:ext cx="2326852" cy="50854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Sólo UN significado es posible</a:t>
            </a:r>
            <a:endParaRPr lang="es-419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FD35296-9230-4426-94D9-845099FE82EE}"/>
              </a:ext>
            </a:extLst>
          </p:cNvPr>
          <p:cNvSpPr/>
          <p:nvPr/>
        </p:nvSpPr>
        <p:spPr>
          <a:xfrm>
            <a:off x="1489956" y="836580"/>
            <a:ext cx="1324580" cy="408561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Denotación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52541E0-86CF-4B7F-9962-D239B0A0EB3E}"/>
              </a:ext>
            </a:extLst>
          </p:cNvPr>
          <p:cNvSpPr/>
          <p:nvPr/>
        </p:nvSpPr>
        <p:spPr>
          <a:xfrm>
            <a:off x="1489955" y="2153110"/>
            <a:ext cx="1408887" cy="408561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Connotación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7D5D48DA-EAD3-416B-96EC-DB708B166E31}"/>
              </a:ext>
            </a:extLst>
          </p:cNvPr>
          <p:cNvSpPr/>
          <p:nvPr/>
        </p:nvSpPr>
        <p:spPr>
          <a:xfrm>
            <a:off x="1489955" y="2790798"/>
            <a:ext cx="2430404" cy="68300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significado se da según similitudes o de manera indirecta</a:t>
            </a:r>
            <a:endParaRPr lang="es-419" dirty="0"/>
          </a:p>
        </p:txBody>
      </p:sp>
      <p:sp>
        <p:nvSpPr>
          <p:cNvPr id="16" name="Flecha: a la derecha 15">
            <a:extLst>
              <a:ext uri="{FF2B5EF4-FFF2-40B4-BE49-F238E27FC236}">
                <a16:creationId xmlns:a16="http://schemas.microsoft.com/office/drawing/2014/main" id="{3B9132B4-3DEB-4F26-80B4-2626DC7C3408}"/>
              </a:ext>
            </a:extLst>
          </p:cNvPr>
          <p:cNvSpPr/>
          <p:nvPr/>
        </p:nvSpPr>
        <p:spPr>
          <a:xfrm>
            <a:off x="3859418" y="1512481"/>
            <a:ext cx="405099" cy="347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C594868-A83E-4246-853A-85CF27B50EF3}"/>
              </a:ext>
            </a:extLst>
          </p:cNvPr>
          <p:cNvSpPr/>
          <p:nvPr/>
        </p:nvSpPr>
        <p:spPr>
          <a:xfrm>
            <a:off x="4401726" y="1059508"/>
            <a:ext cx="2023254" cy="9059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 digo “Es una jirafa” y me refiero  a una jirafa (animal).</a:t>
            </a:r>
            <a:endParaRPr lang="es-419" dirty="0">
              <a:solidFill>
                <a:schemeClr val="bg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5B53DA0-3A2F-40DD-A663-BF873C6A33EF}"/>
              </a:ext>
            </a:extLst>
          </p:cNvPr>
          <p:cNvSpPr/>
          <p:nvPr/>
        </p:nvSpPr>
        <p:spPr>
          <a:xfrm>
            <a:off x="4572000" y="2679328"/>
            <a:ext cx="2023254" cy="90594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 digo “Es una jirafa” y me refiero  a una persona muy alta.</a:t>
            </a:r>
            <a:endParaRPr lang="es-419" dirty="0">
              <a:solidFill>
                <a:schemeClr val="bg1"/>
              </a:solidFill>
            </a:endParaRPr>
          </a:p>
        </p:txBody>
      </p:sp>
      <p:pic>
        <p:nvPicPr>
          <p:cNvPr id="1026" name="Picture 2" descr="La jirafa ya es una especie en peligro de extinción">
            <a:hlinkClick r:id="rId4"/>
            <a:extLst>
              <a:ext uri="{FF2B5EF4-FFF2-40B4-BE49-F238E27FC236}">
                <a16:creationId xmlns:a16="http://schemas.microsoft.com/office/drawing/2014/main" id="{2F5662FB-E93C-4AC2-B922-967A80AD72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219" y="1060451"/>
            <a:ext cx="1363951" cy="90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7B0AB43-3B80-4290-BC3E-2D4C6DA919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8212" y="2203630"/>
            <a:ext cx="1600200" cy="2038350"/>
          </a:xfrm>
          <a:prstGeom prst="rect">
            <a:avLst/>
          </a:prstGeom>
        </p:spPr>
      </p:pic>
      <p:sp>
        <p:nvSpPr>
          <p:cNvPr id="22" name="Flecha: a la derecha 21">
            <a:extLst>
              <a:ext uri="{FF2B5EF4-FFF2-40B4-BE49-F238E27FC236}">
                <a16:creationId xmlns:a16="http://schemas.microsoft.com/office/drawing/2014/main" id="{78336CB0-10D2-4134-AFBE-370F036CDAC1}"/>
              </a:ext>
            </a:extLst>
          </p:cNvPr>
          <p:cNvSpPr/>
          <p:nvPr/>
        </p:nvSpPr>
        <p:spPr>
          <a:xfrm>
            <a:off x="3996627" y="3049033"/>
            <a:ext cx="405099" cy="3475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F7687788-CC9C-4462-99E0-C89FE5B5F159}"/>
              </a:ext>
            </a:extLst>
          </p:cNvPr>
          <p:cNvCxnSpPr>
            <a:endCxn id="5" idx="0"/>
          </p:cNvCxnSpPr>
          <p:nvPr/>
        </p:nvCxnSpPr>
        <p:spPr>
          <a:xfrm>
            <a:off x="2393950" y="1187450"/>
            <a:ext cx="259431" cy="2266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307BF977-964D-4C2E-87BD-297464930CB7}"/>
              </a:ext>
            </a:extLst>
          </p:cNvPr>
          <p:cNvCxnSpPr/>
          <p:nvPr/>
        </p:nvCxnSpPr>
        <p:spPr>
          <a:xfrm>
            <a:off x="2393950" y="2561671"/>
            <a:ext cx="504892" cy="229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2BD46202-C4A2-414D-A84D-DCD4ACE4DB80}"/>
              </a:ext>
            </a:extLst>
          </p:cNvPr>
          <p:cNvSpPr/>
          <p:nvPr/>
        </p:nvSpPr>
        <p:spPr>
          <a:xfrm>
            <a:off x="4572049" y="740075"/>
            <a:ext cx="1578531" cy="2415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Literal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08B6A395-0EFA-48E6-AF4A-826512383C00}"/>
              </a:ext>
            </a:extLst>
          </p:cNvPr>
          <p:cNvSpPr/>
          <p:nvPr/>
        </p:nvSpPr>
        <p:spPr>
          <a:xfrm>
            <a:off x="4743499" y="2357390"/>
            <a:ext cx="1578531" cy="24151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Figurativo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CuadroTexto">
            <a:extLst>
              <a:ext uri="{FF2B5EF4-FFF2-40B4-BE49-F238E27FC236}">
                <a16:creationId xmlns:a16="http://schemas.microsoft.com/office/drawing/2014/main" id="{891FCC89-CAB5-457D-B02A-EB083932EA2E}"/>
              </a:ext>
            </a:extLst>
          </p:cNvPr>
          <p:cNvSpPr txBox="1"/>
          <p:nvPr/>
        </p:nvSpPr>
        <p:spPr>
          <a:xfrm>
            <a:off x="1107234" y="314609"/>
            <a:ext cx="4778559" cy="34754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es-ES" sz="1600" b="1" dirty="0">
                <a:solidFill>
                  <a:srgbClr val="FF0066"/>
                </a:solidFill>
              </a:rPr>
              <a:t>Connotación y denotación. ¿Cuál es cuál? </a:t>
            </a:r>
            <a:endParaRPr lang="es-CL" sz="1600" b="1" dirty="0">
              <a:solidFill>
                <a:srgbClr val="FF0066"/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C594868-A83E-4246-853A-85CF27B50EF3}"/>
              </a:ext>
            </a:extLst>
          </p:cNvPr>
          <p:cNvSpPr/>
          <p:nvPr/>
        </p:nvSpPr>
        <p:spPr>
          <a:xfrm>
            <a:off x="1443137" y="1328363"/>
            <a:ext cx="2221278" cy="1124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Si digo: “Este es un buen libro” </a:t>
            </a:r>
            <a:endParaRPr lang="es-419" dirty="0">
              <a:solidFill>
                <a:schemeClr val="bg1"/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65B53DA0-3A2F-40DD-A663-BF873C6A33EF}"/>
              </a:ext>
            </a:extLst>
          </p:cNvPr>
          <p:cNvSpPr/>
          <p:nvPr/>
        </p:nvSpPr>
        <p:spPr>
          <a:xfrm>
            <a:off x="1443137" y="3471212"/>
            <a:ext cx="2221278" cy="1124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Si digo: “Este libro te llevará a un mundo del que no querrás salir”</a:t>
            </a: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2BD46202-C4A2-414D-A84D-DCD4ACE4DB80}"/>
              </a:ext>
            </a:extLst>
          </p:cNvPr>
          <p:cNvSpPr/>
          <p:nvPr/>
        </p:nvSpPr>
        <p:spPr>
          <a:xfrm>
            <a:off x="1443137" y="856399"/>
            <a:ext cx="2159772" cy="3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Denotativo - Literal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08B6A395-0EFA-48E6-AF4A-826512383C00}"/>
              </a:ext>
            </a:extLst>
          </p:cNvPr>
          <p:cNvSpPr/>
          <p:nvPr/>
        </p:nvSpPr>
        <p:spPr>
          <a:xfrm>
            <a:off x="1443137" y="2958757"/>
            <a:ext cx="2467858" cy="43131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Connotativo - Figurativo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79B947A2-CEBE-403E-9A37-884D5BC9AAE8}"/>
              </a:ext>
            </a:extLst>
          </p:cNvPr>
          <p:cNvSpPr/>
          <p:nvPr/>
        </p:nvSpPr>
        <p:spPr>
          <a:xfrm>
            <a:off x="6344872" y="1272250"/>
            <a:ext cx="2221278" cy="1124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“La primavera es en septiembre”</a:t>
            </a:r>
            <a:endParaRPr lang="es-419" dirty="0">
              <a:solidFill>
                <a:schemeClr val="bg1"/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F507C5D-D0D9-48F3-8614-0B98EA9CB8DB}"/>
              </a:ext>
            </a:extLst>
          </p:cNvPr>
          <p:cNvSpPr/>
          <p:nvPr/>
        </p:nvSpPr>
        <p:spPr>
          <a:xfrm>
            <a:off x="6344872" y="3365479"/>
            <a:ext cx="2221278" cy="1124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María ya tiene 15 primaveras (por su edad).</a:t>
            </a:r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B58B6EB3-60B0-4B0F-ABC5-C3F8446C4157}"/>
              </a:ext>
            </a:extLst>
          </p:cNvPr>
          <p:cNvSpPr/>
          <p:nvPr/>
        </p:nvSpPr>
        <p:spPr>
          <a:xfrm>
            <a:off x="6375625" y="835969"/>
            <a:ext cx="2159772" cy="316496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Denotativo - Literal</a:t>
            </a:r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A11411AB-0E53-4E1B-BDAA-8F6BF38AF5EF}"/>
              </a:ext>
            </a:extLst>
          </p:cNvPr>
          <p:cNvSpPr/>
          <p:nvPr/>
        </p:nvSpPr>
        <p:spPr>
          <a:xfrm>
            <a:off x="6373417" y="2832853"/>
            <a:ext cx="2467858" cy="431317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002060"/>
                </a:solidFill>
              </a:rPr>
              <a:t>Connotativo - Figurativo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9424160F-42CC-49D9-842F-9E0BF07F7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13798" y="-798481"/>
            <a:ext cx="1420202" cy="4062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419" altLang="es-419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 </a:t>
            </a:r>
            <a:r>
              <a:rPr lang="es-419" altLang="es-419" sz="12900" dirty="0">
                <a:solidFill>
                  <a:schemeClr val="tx1"/>
                </a:solidFill>
                <a:latin typeface="Arial" panose="020B0604020202020204" pitchFamily="34" charset="0"/>
              </a:rPr>
              <a:t>   </a:t>
            </a:r>
            <a:endParaRPr lang="es-419" altLang="es-419" sz="1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Libro El Pistolero, Stephen King, ISBN 9788466341295. Comprar en Buscalibre">
            <a:hlinkClick r:id="rId4"/>
            <a:extLst>
              <a:ext uri="{FF2B5EF4-FFF2-40B4-BE49-F238E27FC236}">
                <a16:creationId xmlns:a16="http://schemas.microsoft.com/office/drawing/2014/main" id="{A117B732-0747-4B25-82A8-062D9602E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99" y="1123449"/>
            <a:ext cx="2023135" cy="308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lecha: hacia abajo 8">
            <a:extLst>
              <a:ext uri="{FF2B5EF4-FFF2-40B4-BE49-F238E27FC236}">
                <a16:creationId xmlns:a16="http://schemas.microsoft.com/office/drawing/2014/main" id="{57525B77-2F8D-464F-89FE-B9BA24DB7032}"/>
              </a:ext>
            </a:extLst>
          </p:cNvPr>
          <p:cNvSpPr/>
          <p:nvPr/>
        </p:nvSpPr>
        <p:spPr>
          <a:xfrm>
            <a:off x="2233170" y="2571750"/>
            <a:ext cx="641211" cy="2679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Flecha: hacia abajo 10">
            <a:extLst>
              <a:ext uri="{FF2B5EF4-FFF2-40B4-BE49-F238E27FC236}">
                <a16:creationId xmlns:a16="http://schemas.microsoft.com/office/drawing/2014/main" id="{CF899188-5505-4B43-982E-BDD5A0F69B4D}"/>
              </a:ext>
            </a:extLst>
          </p:cNvPr>
          <p:cNvSpPr/>
          <p:nvPr/>
        </p:nvSpPr>
        <p:spPr>
          <a:xfrm>
            <a:off x="7186252" y="2452685"/>
            <a:ext cx="641211" cy="267942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7372260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145F08-6EFD-4A1F-9B5B-E084E3B4821E}"/>
              </a:ext>
            </a:extLst>
          </p:cNvPr>
          <p:cNvSpPr txBox="1"/>
          <p:nvPr/>
        </p:nvSpPr>
        <p:spPr>
          <a:xfrm>
            <a:off x="1246762" y="304800"/>
            <a:ext cx="740437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L" sz="1400" b="1" dirty="0">
                <a:solidFill>
                  <a:srgbClr val="FF0066"/>
                </a:solidFill>
              </a:rPr>
              <a:t>Para identificar si las palabras o expresiones son denotativas o </a:t>
            </a:r>
            <a:r>
              <a:rPr lang="es-CL" sz="1400" b="1" dirty="0" err="1">
                <a:solidFill>
                  <a:srgbClr val="FF0066"/>
                </a:solidFill>
              </a:rPr>
              <a:t>figuratuvas</a:t>
            </a:r>
            <a:r>
              <a:rPr lang="es-CL" sz="1400" b="1" dirty="0">
                <a:solidFill>
                  <a:srgbClr val="FF0066"/>
                </a:solidFill>
              </a:rPr>
              <a:t> se debe recurrir a: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8E250E39-A88C-4D2F-BED9-699C85C01F6D}"/>
              </a:ext>
            </a:extLst>
          </p:cNvPr>
          <p:cNvSpPr/>
          <p:nvPr/>
        </p:nvSpPr>
        <p:spPr>
          <a:xfrm>
            <a:off x="1388622" y="1077872"/>
            <a:ext cx="2174130" cy="59475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1.- Los conocimientos léxicos</a:t>
            </a:r>
            <a:endParaRPr lang="es-419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4ED386E-5337-467F-BD10-CA600CCA4762}"/>
              </a:ext>
            </a:extLst>
          </p:cNvPr>
          <p:cNvSpPr/>
          <p:nvPr/>
        </p:nvSpPr>
        <p:spPr>
          <a:xfrm>
            <a:off x="1388622" y="2929216"/>
            <a:ext cx="2819272" cy="69797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2.- Analizar con atención, el contexto y tipo de texto en que está inserto el mensaje</a:t>
            </a:r>
            <a:endParaRPr lang="es-419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F5E1C30-0CDC-4C1B-9577-089B50A3AEBB}"/>
              </a:ext>
            </a:extLst>
          </p:cNvPr>
          <p:cNvSpPr/>
          <p:nvPr/>
        </p:nvSpPr>
        <p:spPr>
          <a:xfrm>
            <a:off x="4997586" y="2021167"/>
            <a:ext cx="2757791" cy="7216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Literario: Narraciones, obras dramáticas </a:t>
            </a: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+mj-lt"/>
                <a:sym typeface="Wingdings" panose="05000000000000000000" pitchFamily="2" charset="2"/>
              </a:rPr>
              <a:t> Connotación</a:t>
            </a:r>
            <a:endParaRPr lang="es-419" dirty="0"/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DD294B73-9426-4A4D-B4B9-F6EC0C999AFE}"/>
              </a:ext>
            </a:extLst>
          </p:cNvPr>
          <p:cNvSpPr/>
          <p:nvPr/>
        </p:nvSpPr>
        <p:spPr>
          <a:xfrm>
            <a:off x="4997587" y="2822974"/>
            <a:ext cx="2757791" cy="7216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No literarios: Finalidad expositiva y argumentativa </a:t>
            </a: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+mj-lt"/>
                <a:sym typeface="Wingdings" panose="05000000000000000000" pitchFamily="2" charset="2"/>
              </a:rPr>
              <a:t> Denotación</a:t>
            </a:r>
            <a:endParaRPr lang="es-419" dirty="0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489C640-4AF0-445B-9205-E7997B23A514}"/>
              </a:ext>
            </a:extLst>
          </p:cNvPr>
          <p:cNvSpPr/>
          <p:nvPr/>
        </p:nvSpPr>
        <p:spPr>
          <a:xfrm>
            <a:off x="4997586" y="3624781"/>
            <a:ext cx="2757791" cy="7216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Proveniente de medios de comunicación </a:t>
            </a:r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+mj-lt"/>
                <a:sym typeface="Wingdings" panose="05000000000000000000" pitchFamily="2" charset="2"/>
              </a:rPr>
              <a:t> Connotativa</a:t>
            </a:r>
            <a:endParaRPr lang="es-419" dirty="0"/>
          </a:p>
        </p:txBody>
      </p: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CD833018-BD4B-41C7-98C5-F58F5FA1FE67}"/>
              </a:ext>
            </a:extLst>
          </p:cNvPr>
          <p:cNvCxnSpPr>
            <a:cxnSpLocks/>
            <a:stCxn id="6" idx="3"/>
            <a:endCxn id="3" idx="1"/>
          </p:cNvCxnSpPr>
          <p:nvPr/>
        </p:nvCxnSpPr>
        <p:spPr>
          <a:xfrm flipV="1">
            <a:off x="4207894" y="2381987"/>
            <a:ext cx="789692" cy="8962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Conector recto de flecha 25">
            <a:extLst>
              <a:ext uri="{FF2B5EF4-FFF2-40B4-BE49-F238E27FC236}">
                <a16:creationId xmlns:a16="http://schemas.microsoft.com/office/drawing/2014/main" id="{A60BCCAA-9571-44B5-BEC2-C5C5D16E0DD7}"/>
              </a:ext>
            </a:extLst>
          </p:cNvPr>
          <p:cNvCxnSpPr>
            <a:stCxn id="6" idx="3"/>
            <a:endCxn id="5" idx="1"/>
          </p:cNvCxnSpPr>
          <p:nvPr/>
        </p:nvCxnSpPr>
        <p:spPr>
          <a:xfrm flipV="1">
            <a:off x="4207894" y="3183794"/>
            <a:ext cx="789693" cy="9441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BD9F9A03-2206-4BFD-8C80-D24B98308333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4207894" y="3278205"/>
            <a:ext cx="789692" cy="7073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tángulo: esquinas redondeadas 30">
            <a:extLst>
              <a:ext uri="{FF2B5EF4-FFF2-40B4-BE49-F238E27FC236}">
                <a16:creationId xmlns:a16="http://schemas.microsoft.com/office/drawing/2014/main" id="{C2A03259-BB2D-4E5C-B4D4-7265FECCAEDB}"/>
              </a:ext>
            </a:extLst>
          </p:cNvPr>
          <p:cNvSpPr/>
          <p:nvPr/>
        </p:nvSpPr>
        <p:spPr>
          <a:xfrm>
            <a:off x="4890582" y="1014428"/>
            <a:ext cx="2757791" cy="721640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b="0" i="0" u="none" strike="noStrike" dirty="0">
                <a:solidFill>
                  <a:srgbClr val="000000"/>
                </a:solidFill>
                <a:effectLst/>
                <a:latin typeface="+mj-lt"/>
              </a:rPr>
              <a:t>Conocimiento de significado de las palabras</a:t>
            </a:r>
            <a:endParaRPr lang="es-419" dirty="0"/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0652BAD3-D035-4E3E-A17F-2A8D7B1C8C87}"/>
              </a:ext>
            </a:extLst>
          </p:cNvPr>
          <p:cNvCxnSpPr>
            <a:stCxn id="4" idx="3"/>
            <a:endCxn id="31" idx="1"/>
          </p:cNvCxnSpPr>
          <p:nvPr/>
        </p:nvCxnSpPr>
        <p:spPr>
          <a:xfrm flipV="1">
            <a:off x="3562752" y="1375248"/>
            <a:ext cx="132783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51091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145F08-6EFD-4A1F-9B5B-E084E3B4821E}"/>
              </a:ext>
            </a:extLst>
          </p:cNvPr>
          <p:cNvSpPr txBox="1"/>
          <p:nvPr/>
        </p:nvSpPr>
        <p:spPr>
          <a:xfrm>
            <a:off x="1408888" y="329506"/>
            <a:ext cx="350033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800" b="1" dirty="0">
                <a:solidFill>
                  <a:srgbClr val="FF0066"/>
                </a:solidFill>
              </a:rPr>
              <a:t>Pero… ¿Cómo inferir significados de palabras o expresiones? </a:t>
            </a:r>
            <a:endParaRPr lang="es-419" sz="2800" dirty="0">
              <a:hlinkClick r:id="rId4"/>
            </a:endParaRPr>
          </a:p>
          <a:p>
            <a:endParaRPr lang="es-CL" sz="2800" b="1" dirty="0">
              <a:solidFill>
                <a:srgbClr val="FF0066"/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2EBEEF03-F510-466A-B9D9-3A0BB69AFC2C}"/>
              </a:ext>
            </a:extLst>
          </p:cNvPr>
          <p:cNvSpPr/>
          <p:nvPr/>
        </p:nvSpPr>
        <p:spPr>
          <a:xfrm>
            <a:off x="1470500" y="2447319"/>
            <a:ext cx="5449108" cy="577174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419" dirty="0"/>
              <a:t>Muy fácil, lo puedes hacer  a partir de 5 simples pasos</a:t>
            </a:r>
          </a:p>
        </p:txBody>
      </p:sp>
      <p:pic>
        <p:nvPicPr>
          <p:cNvPr id="3076" name="Picture 4" descr="Conspiracy Keanu Meme Generator Template">
            <a:hlinkClick r:id="rId4"/>
            <a:extLst>
              <a:ext uri="{FF2B5EF4-FFF2-40B4-BE49-F238E27FC236}">
                <a16:creationId xmlns:a16="http://schemas.microsoft.com/office/drawing/2014/main" id="{4D71D10B-D39E-4C25-9793-A35934A08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167" y="394325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Bien GIFs | Tenor">
            <a:hlinkClick r:id="rId6"/>
            <a:extLst>
              <a:ext uri="{FF2B5EF4-FFF2-40B4-BE49-F238E27FC236}">
                <a16:creationId xmlns:a16="http://schemas.microsoft.com/office/drawing/2014/main" id="{F2D233CB-1724-4044-962A-12DB01C44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82" y="3097098"/>
            <a:ext cx="2720908" cy="196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272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145F08-6EFD-4A1F-9B5B-E084E3B4821E}"/>
              </a:ext>
            </a:extLst>
          </p:cNvPr>
          <p:cNvSpPr txBox="1"/>
          <p:nvPr/>
        </p:nvSpPr>
        <p:spPr>
          <a:xfrm>
            <a:off x="1246762" y="304800"/>
            <a:ext cx="5204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66"/>
                </a:solidFill>
              </a:rPr>
              <a:t>1.- Identificar la palabra o expresión cuyo significado no conoces. 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30AD531-4FAF-44E5-96D9-63EA5C949AA2}"/>
              </a:ext>
            </a:extLst>
          </p:cNvPr>
          <p:cNvSpPr/>
          <p:nvPr/>
        </p:nvSpPr>
        <p:spPr>
          <a:xfrm>
            <a:off x="1417000" y="1037957"/>
            <a:ext cx="6728294" cy="60926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Subraya o destaca aquellos elementos que no te permiten comprender el texto.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8E16862-16D9-46B5-860B-7496906AF6C3}"/>
              </a:ext>
            </a:extLst>
          </p:cNvPr>
          <p:cNvSpPr/>
          <p:nvPr/>
        </p:nvSpPr>
        <p:spPr>
          <a:xfrm>
            <a:off x="1417000" y="3212201"/>
            <a:ext cx="6961757" cy="1478603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 “Estando sir </a:t>
            </a:r>
            <a:r>
              <a:rPr lang="es-ES" dirty="0" err="1"/>
              <a:t>Mordred</a:t>
            </a:r>
            <a:r>
              <a:rPr lang="es-ES" dirty="0"/>
              <a:t> en Dover con sus tropas, llegó el rey Arturo con una gran </a:t>
            </a:r>
            <a:r>
              <a:rPr lang="es-ES" dirty="0">
                <a:solidFill>
                  <a:schemeClr val="tx1"/>
                </a:solidFill>
                <a:highlight>
                  <a:srgbClr val="FFFF00"/>
                </a:highlight>
              </a:rPr>
              <a:t>escuadra</a:t>
            </a:r>
            <a:r>
              <a:rPr lang="es-ES" dirty="0"/>
              <a:t> de navíos y galeras. Y allí estaba sir </a:t>
            </a:r>
            <a:r>
              <a:rPr lang="es-ES" dirty="0" err="1"/>
              <a:t>Mordred</a:t>
            </a:r>
            <a:r>
              <a:rPr lang="es-ES" dirty="0"/>
              <a:t>, esperando el desembarco para impedir a su propio padre que pisase la tierra sobre la que era rey.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Thomas </a:t>
            </a:r>
            <a:r>
              <a:rPr lang="es-ES" dirty="0" err="1"/>
              <a:t>Malor</a:t>
            </a:r>
            <a:r>
              <a:rPr lang="es-ES" dirty="0"/>
              <a:t>, “Muerte de Arturo”</a:t>
            </a:r>
          </a:p>
          <a:p>
            <a:pPr algn="just"/>
            <a:r>
              <a:rPr lang="es-419" dirty="0"/>
              <a:t>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873CC7-58EF-4830-8A54-CBE0127C7798}"/>
              </a:ext>
            </a:extLst>
          </p:cNvPr>
          <p:cNvSpPr/>
          <p:nvPr/>
        </p:nvSpPr>
        <p:spPr>
          <a:xfrm>
            <a:off x="3787239" y="1830843"/>
            <a:ext cx="2221278" cy="1124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¿Qué significa escuadra en el siguiente texto?</a:t>
            </a:r>
            <a:endParaRPr lang="es-419" dirty="0">
              <a:solidFill>
                <a:schemeClr val="bg1"/>
              </a:solidFill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A151CD8-6548-4300-8921-5FE4D90DB356}"/>
              </a:ext>
            </a:extLst>
          </p:cNvPr>
          <p:cNvCxnSpPr>
            <a:cxnSpLocks/>
            <a:stCxn id="2" idx="2"/>
            <a:endCxn id="12" idx="0"/>
          </p:cNvCxnSpPr>
          <p:nvPr/>
        </p:nvCxnSpPr>
        <p:spPr>
          <a:xfrm>
            <a:off x="4897878" y="2955165"/>
            <a:ext cx="1" cy="2570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Escuadra - Wikipedia, la enciclopedia libre">
            <a:hlinkClick r:id="rId4"/>
            <a:extLst>
              <a:ext uri="{FF2B5EF4-FFF2-40B4-BE49-F238E27FC236}">
                <a16:creationId xmlns:a16="http://schemas.microsoft.com/office/drawing/2014/main" id="{7F40C20C-1830-47FE-8ED6-E5A943AB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030" y="1944923"/>
            <a:ext cx="819197" cy="819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igno de interrogación | Icono Gratis">
            <a:hlinkClick r:id="rId6"/>
            <a:extLst>
              <a:ext uri="{FF2B5EF4-FFF2-40B4-BE49-F238E27FC236}">
                <a16:creationId xmlns:a16="http://schemas.microsoft.com/office/drawing/2014/main" id="{9836E469-8E5E-469F-97BB-3344F1ED24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360" y="1933713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Signo de interrogación | Icono Gratis">
            <a:hlinkClick r:id="rId6"/>
            <a:extLst>
              <a:ext uri="{FF2B5EF4-FFF2-40B4-BE49-F238E27FC236}">
                <a16:creationId xmlns:a16="http://schemas.microsoft.com/office/drawing/2014/main" id="{509D085C-AAA9-4372-9C25-2C8B3179C2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77780" y="1987820"/>
            <a:ext cx="85725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230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145F08-6EFD-4A1F-9B5B-E084E3B4821E}"/>
              </a:ext>
            </a:extLst>
          </p:cNvPr>
          <p:cNvSpPr txBox="1"/>
          <p:nvPr/>
        </p:nvSpPr>
        <p:spPr>
          <a:xfrm>
            <a:off x="1246762" y="304800"/>
            <a:ext cx="520429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66"/>
                </a:solidFill>
              </a:rPr>
              <a:t>2.- Crear imagen mental del texto.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30AD531-4FAF-44E5-96D9-63EA5C949AA2}"/>
              </a:ext>
            </a:extLst>
          </p:cNvPr>
          <p:cNvSpPr/>
          <p:nvPr/>
        </p:nvSpPr>
        <p:spPr>
          <a:xfrm>
            <a:off x="1417000" y="741342"/>
            <a:ext cx="6961757" cy="86679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Identifica el tema que se está tratando en el texto para crear una imagen mental del MENSAJE que el autor (emisor) quiere transmitir. ¿Qué me quiere decir el autor/emisor?.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8E16862-16D9-46B5-860B-7496906AF6C3}"/>
              </a:ext>
            </a:extLst>
          </p:cNvPr>
          <p:cNvSpPr/>
          <p:nvPr/>
        </p:nvSpPr>
        <p:spPr>
          <a:xfrm>
            <a:off x="1417000" y="3011163"/>
            <a:ext cx="6961757" cy="1478603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 “Estando sir </a:t>
            </a:r>
            <a:r>
              <a:rPr lang="es-ES" dirty="0" err="1"/>
              <a:t>Mordred</a:t>
            </a:r>
            <a:r>
              <a:rPr lang="es-ES" dirty="0"/>
              <a:t> en Dover con sus tropas, llegó el rey Arturo con una gran </a:t>
            </a:r>
            <a:r>
              <a:rPr lang="es-ES" dirty="0">
                <a:solidFill>
                  <a:schemeClr val="tx1"/>
                </a:solidFill>
                <a:highlight>
                  <a:srgbClr val="FFFF00"/>
                </a:highlight>
              </a:rPr>
              <a:t>escuadra</a:t>
            </a:r>
            <a:r>
              <a:rPr lang="es-ES" dirty="0"/>
              <a:t> de navíos y galeras. Y allí estaba sir </a:t>
            </a:r>
            <a:r>
              <a:rPr lang="es-ES" dirty="0" err="1"/>
              <a:t>Mordred</a:t>
            </a:r>
            <a:r>
              <a:rPr lang="es-ES" dirty="0"/>
              <a:t>, esperando el desembarco para impedir a su propio padre que pisase la tierra sobre la que era rey.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Thomas </a:t>
            </a:r>
            <a:r>
              <a:rPr lang="es-ES" dirty="0" err="1"/>
              <a:t>Malor</a:t>
            </a:r>
            <a:r>
              <a:rPr lang="es-ES" dirty="0"/>
              <a:t>, “Muerte de Arturo”</a:t>
            </a:r>
          </a:p>
          <a:p>
            <a:pPr algn="just"/>
            <a:r>
              <a:rPr lang="es-419" dirty="0"/>
              <a:t>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873CC7-58EF-4830-8A54-CBE0127C7798}"/>
              </a:ext>
            </a:extLst>
          </p:cNvPr>
          <p:cNvSpPr/>
          <p:nvPr/>
        </p:nvSpPr>
        <p:spPr>
          <a:xfrm>
            <a:off x="2909351" y="1806497"/>
            <a:ext cx="3977056" cy="100630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En este caso, el autor nos está contando una invasión militar del Rey Arturo</a:t>
            </a:r>
            <a:endParaRPr lang="es-419" dirty="0">
              <a:solidFill>
                <a:schemeClr val="bg1"/>
              </a:solidFill>
            </a:endParaRP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A151CD8-6548-4300-8921-5FE4D90DB356}"/>
              </a:ext>
            </a:extLst>
          </p:cNvPr>
          <p:cNvCxnSpPr>
            <a:cxnSpLocks/>
            <a:stCxn id="2" idx="2"/>
            <a:endCxn id="12" idx="0"/>
          </p:cNvCxnSpPr>
          <p:nvPr/>
        </p:nvCxnSpPr>
        <p:spPr>
          <a:xfrm>
            <a:off x="4897879" y="2812799"/>
            <a:ext cx="0" cy="198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3" name="Imagen 12" descr="Imagen que contiene persona, hombre, foto, vistiendo&#10;&#10;Descripción generada automáticamente">
            <a:extLst>
              <a:ext uri="{FF2B5EF4-FFF2-40B4-BE49-F238E27FC236}">
                <a16:creationId xmlns:a16="http://schemas.microsoft.com/office/drawing/2014/main" id="{6361442A-5518-4882-BBD9-A12E0EC96E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5327" y="1772808"/>
            <a:ext cx="838531" cy="1148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413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1"/>
          <p:cNvSpPr txBox="1"/>
          <p:nvPr/>
        </p:nvSpPr>
        <p:spPr>
          <a:xfrm flipH="1">
            <a:off x="-1264375" y="304800"/>
            <a:ext cx="656400" cy="22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just" rtl="0">
              <a:lnSpc>
                <a:spcPct val="115000"/>
              </a:lnSpc>
              <a:spcBef>
                <a:spcPts val="1300"/>
              </a:spcBef>
              <a:spcAft>
                <a:spcPts val="130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9145F08-6EFD-4A1F-9B5B-E084E3B4821E}"/>
              </a:ext>
            </a:extLst>
          </p:cNvPr>
          <p:cNvSpPr txBox="1"/>
          <p:nvPr/>
        </p:nvSpPr>
        <p:spPr>
          <a:xfrm>
            <a:off x="1246761" y="304799"/>
            <a:ext cx="536156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400" b="1" dirty="0">
                <a:solidFill>
                  <a:srgbClr val="FF0066"/>
                </a:solidFill>
              </a:rPr>
              <a:t> 3.- Buscar otras pistas que se relacionen dentro del párrafo. 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B30AD531-4FAF-44E5-96D9-63EA5C949AA2}"/>
              </a:ext>
            </a:extLst>
          </p:cNvPr>
          <p:cNvSpPr/>
          <p:nvPr/>
        </p:nvSpPr>
        <p:spPr>
          <a:xfrm>
            <a:off x="1417000" y="1037957"/>
            <a:ext cx="6728294" cy="609260"/>
          </a:xfrm>
          <a:prstGeom prst="roundRect">
            <a:avLst/>
          </a:prstGeom>
          <a:solidFill>
            <a:srgbClr val="00B05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800" dirty="0">
                <a:solidFill>
                  <a:srgbClr val="000000"/>
                </a:solidFill>
                <a:latin typeface="Arial" panose="020B0604020202020204" pitchFamily="34" charset="0"/>
              </a:rPr>
              <a:t> Buscar otras pistas que se relacionen dentro del párrafo. 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B8E16862-16D9-46B5-860B-7496906AF6C3}"/>
              </a:ext>
            </a:extLst>
          </p:cNvPr>
          <p:cNvSpPr/>
          <p:nvPr/>
        </p:nvSpPr>
        <p:spPr>
          <a:xfrm>
            <a:off x="1417000" y="3212201"/>
            <a:ext cx="6961757" cy="1478603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 “Estando sir </a:t>
            </a:r>
            <a:r>
              <a:rPr lang="es-ES" dirty="0" err="1"/>
              <a:t>Mordred</a:t>
            </a:r>
            <a:r>
              <a:rPr lang="es-ES" dirty="0"/>
              <a:t> en Dover con sus tropas, llegó el rey Arturo con una gran </a:t>
            </a:r>
            <a:r>
              <a:rPr lang="es-ES" dirty="0">
                <a:solidFill>
                  <a:schemeClr val="tx1"/>
                </a:solidFill>
                <a:highlight>
                  <a:srgbClr val="FFFF00"/>
                </a:highlight>
              </a:rPr>
              <a:t>escuadra</a:t>
            </a:r>
            <a:r>
              <a:rPr lang="es-ES" dirty="0"/>
              <a:t>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de navíos y galeras</a:t>
            </a:r>
            <a:r>
              <a:rPr lang="es-ES" dirty="0"/>
              <a:t>. Y allí estaba sir </a:t>
            </a:r>
            <a:r>
              <a:rPr lang="es-ES" dirty="0" err="1"/>
              <a:t>Mordred</a:t>
            </a:r>
            <a:r>
              <a:rPr lang="es-ES" dirty="0"/>
              <a:t>, esperando el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desembarco</a:t>
            </a:r>
            <a:r>
              <a:rPr lang="es-ES" dirty="0"/>
              <a:t> para impedir a su propio padre que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pisase la tierra </a:t>
            </a:r>
            <a:r>
              <a:rPr lang="es-ES" dirty="0"/>
              <a:t>sobre la que era rey. </a:t>
            </a:r>
          </a:p>
          <a:p>
            <a:pPr algn="just"/>
            <a:endParaRPr lang="es-ES" dirty="0"/>
          </a:p>
          <a:p>
            <a:pPr algn="just"/>
            <a:r>
              <a:rPr lang="es-ES" dirty="0"/>
              <a:t>Thomas </a:t>
            </a:r>
            <a:r>
              <a:rPr lang="es-ES" dirty="0" err="1"/>
              <a:t>Malor</a:t>
            </a:r>
            <a:r>
              <a:rPr lang="es-ES" dirty="0"/>
              <a:t>, “Muerte de Arturo”</a:t>
            </a:r>
          </a:p>
          <a:p>
            <a:pPr algn="just"/>
            <a:r>
              <a:rPr lang="es-419" dirty="0"/>
              <a:t>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4B873CC7-58EF-4830-8A54-CBE0127C7798}"/>
              </a:ext>
            </a:extLst>
          </p:cNvPr>
          <p:cNvSpPr/>
          <p:nvPr/>
        </p:nvSpPr>
        <p:spPr>
          <a:xfrm>
            <a:off x="2649980" y="1867548"/>
            <a:ext cx="4495798" cy="1124322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dirty="0"/>
              <a:t>Debes buscar en el PÁRRAFO todo lo que califique, clasifique o describa la palabra o expresión de la que desconoces su significado. </a:t>
            </a:r>
          </a:p>
          <a:p>
            <a:pPr algn="just"/>
            <a:r>
              <a:rPr lang="es-ES" dirty="0"/>
              <a:t>Busca </a:t>
            </a:r>
            <a:r>
              <a:rPr lang="es-ES" dirty="0">
                <a:solidFill>
                  <a:schemeClr val="tx1"/>
                </a:solidFill>
                <a:highlight>
                  <a:srgbClr val="00FFFF"/>
                </a:highlight>
              </a:rPr>
              <a:t>pistas textuales </a:t>
            </a:r>
            <a:r>
              <a:rPr lang="es-ES" dirty="0"/>
              <a:t>que permitan darle significado. </a:t>
            </a:r>
          </a:p>
        </p:txBody>
      </p:sp>
      <p:cxnSp>
        <p:nvCxnSpPr>
          <p:cNvPr id="6" name="Conector recto de flecha 5">
            <a:extLst>
              <a:ext uri="{FF2B5EF4-FFF2-40B4-BE49-F238E27FC236}">
                <a16:creationId xmlns:a16="http://schemas.microsoft.com/office/drawing/2014/main" id="{0A151CD8-6548-4300-8921-5FE4D90DB356}"/>
              </a:ext>
            </a:extLst>
          </p:cNvPr>
          <p:cNvCxnSpPr>
            <a:cxnSpLocks/>
            <a:stCxn id="2" idx="2"/>
            <a:endCxn id="12" idx="0"/>
          </p:cNvCxnSpPr>
          <p:nvPr/>
        </p:nvCxnSpPr>
        <p:spPr>
          <a:xfrm>
            <a:off x="4897879" y="2991870"/>
            <a:ext cx="0" cy="2203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050" name="Picture 2" descr="La Armada Invencible, Felipe II contra Inglaterra">
            <a:hlinkClick r:id="rId4"/>
            <a:extLst>
              <a:ext uri="{FF2B5EF4-FFF2-40B4-BE49-F238E27FC236}">
                <a16:creationId xmlns:a16="http://schemas.microsoft.com/office/drawing/2014/main" id="{0825FA0D-8B05-4004-A391-A87A57F10E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199" y="1769427"/>
            <a:ext cx="1222443" cy="122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89004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1094</TotalTime>
  <Words>870</Words>
  <Application>Microsoft Office PowerPoint</Application>
  <PresentationFormat>Presentación en pantalla (16:9)</PresentationFormat>
  <Paragraphs>81</Paragraphs>
  <Slides>11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Segoe UI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YINCANA CULTURAL  Aprendizaje interdisciplinario</dc:title>
  <dc:creator>equipo3</dc:creator>
  <cp:lastModifiedBy>RÍOS FARÍAS, IGNACIO A.</cp:lastModifiedBy>
  <cp:revision>79</cp:revision>
  <dcterms:modified xsi:type="dcterms:W3CDTF">2020-08-31T01:03:01Z</dcterms:modified>
</cp:coreProperties>
</file>