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76" r:id="rId5"/>
    <p:sldId id="277" r:id="rId6"/>
    <p:sldId id="269" r:id="rId7"/>
    <p:sldId id="278" r:id="rId8"/>
    <p:sldId id="279" r:id="rId9"/>
    <p:sldId id="280" r:id="rId10"/>
    <p:sldId id="281" r:id="rId11"/>
    <p:sldId id="282" r:id="rId12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61"/>
            <p14:sldId id="276"/>
            <p14:sldId id="277"/>
            <p14:sldId id="269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36" y="126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94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77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83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47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77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335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73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03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imgres?imgurl=https%3A%2F%2Fcronicaglobal.elespanol.com%2Fuploads%2Fs1%2F22%2F94%2F61%2F2%2Fgiraffe-2302442-1280.jpeg&amp;imgrefurl=https%3A%2F%2Fcronicaglobal.elespanol.com%2Fvida%2Fjirafa-especie-peligro-extincion_134888_102.html&amp;tbnid=iQ_N4_LcHuip2M&amp;vet=12ahUKEwijn_-4k8TrAhWoNLkGHYxuBOMQMygEegUIARDWAQ..i&amp;docid=jznqeS9wKEZjdM&amp;w=1280&amp;h=853&amp;q=jirafa&amp;safe=off&amp;client=firefox-b-d&amp;ved=2ahUKEwijn_-4k8TrAhWoNLkGHYxuBOMQMygEegUIARDWA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imgres?imgurl=https%3A%2F%2Fimages.cdn3.buscalibre.com%2Ffit-in%2F360x360%2F1b%2F21%2F1b21e23a1d8afa4d88a3e9a834ea45ae.jpg&amp;imgrefurl=https%3A%2F%2Fwww.buscalibre.cl%2Flibro-el-pistolero-la-torre-oscura-i%2F9788466341295%2Fp%2F48113328&amp;tbnid=urtxm2FlIEWLAM&amp;vet=12ahUKEwiD2ozUlMTrAhV_NLkGHfy4BXUQMygBegUIARC3AQ..i&amp;docid=RvjR9Npcx8WLlM&amp;w=236&amp;h=360&amp;q=el%20pistolero%20stephen%20king&amp;safe=off&amp;client=firefox-b-d&amp;ved=2ahUKEwiD2ozUlMTrAhV_NLkGHfy4BXUQMygBegUIARC3A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%3A%2F%2Fmedia.tenor.com%2Fimages%2Ff079f276b243519ae4fa9f299687a693%2Ftenor.gif&amp;imgrefurl=https%3A%2F%2Ftenor.com%2Fsearch%2Fbien-gifs&amp;tbnid=8B9ja2SpokZUmM&amp;vet=12ahUKEwjOpuvMl8TrAhWzHrkGHVL1C0AQMygBegUIARC2AQ..i&amp;docid=bKr7Wgx4L1-11M&amp;w=220&amp;h=159&amp;q=excelente%20.gif%20burns&amp;hl=es&amp;safe=off&amp;client=firefox-b-d&amp;ved=2ahUKEwjOpuvMl8TrAhWzHrkGHVL1C0AQMygBegUIARC2AQ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imgres?imgurl=https%3A%2F%2Fmakeameme.org%2Fmedia%2Ftemplates%2F250%2Fconspiracy_keanu.jpg&amp;imgrefurl=https%3A%2F%2Fmakeameme.org%2Fcharacter%2Fconspiracy-keanu&amp;tbnid=aJLiG3nxN8PFuM&amp;vet=12ahUKEwjE99ODl8TrAhXJBrkGHe3TAngQMygRegUIARDAAQ..i&amp;docid=aHWQv2Y-66V0UM&amp;w=250&amp;h=250&amp;q=keannu%20meme&amp;safe=off&amp;client=firefox-b-d&amp;ved=2ahUKEwjE99ODl8TrAhXJBrkGHe3TAngQMygRegUIARDAA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%3A%2F%2Fimage.flaticon.com%2Ficons%2Fpng%2F512%2F36%2F36601.png&amp;imgrefurl=https%3A%2F%2Fwww.freepik.es%2Ficonos-gratis%2Fsigno-interrogacion_731610.htm&amp;tbnid=4Om8lXtbxLLilM&amp;vet=12ahUKEwjtzK32msTrAhWwDrkGHVvTBFQQMygCegUIARDCAQ..i&amp;docid=wf2RmmiMNFENuM&amp;w=512&amp;h=512&amp;q=interrogacion%20signo&amp;safe=off&amp;client=firefox-b-d&amp;ved=2ahUKEwjtzK32msTrAhWwDrkGHVvTBFQQMygCegUIARDCAQ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imgres?imgurl=https%3A%2F%2Fupload.wikimedia.org%2Fwikipedia%2Fcommons%2F3%2F3c%2FSquadra_45.jpg&amp;imgrefurl=https%3A%2F%2Fes.wikipedia.org%2Fwiki%2FEscuadra&amp;tbnid=XoN_TVjQym6ycM&amp;vet=12ahUKEwj42JTsmsTrAhVxMLkGHWuPBtwQMygBegUIARDsAQ..i&amp;docid=nEF13h2WZvGT-M&amp;w=1080&amp;h=1080&amp;q=escuadra&amp;safe=off&amp;client=firefox-b-d&amp;ved=2ahUKEwj42JTsmsTrAhVxMLkGHWuPBtwQMygBegUIARDsA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imgres?imgurl=https%3A%2F%2Fhistoria.nationalgeographic.com.es%2Fmedio%2F2018%2F10%2F06%2Flepanto1_1b1e934e_800x800.jpg&amp;imgrefurl=https%3A%2F%2Fhistoria.nationalgeographic.com.es%2Fa%2Farmada-invencible-felipe-ii-contra-inglaterra_6643&amp;tbnid=MKwFeUeMP6RM_M&amp;vet=12ahUKEwi-5tG8ncTrAhVDArkGHUwSDZIQMygKegUIARC2AQ..i&amp;docid=IwHAreV1EtYVDM&amp;w=800&amp;h=800&amp;q=invasion%20marina%20galeras&amp;safe=off&amp;client=firefox-b-d&amp;ved=2ahUKEwi-5tG8ncTrAhVDArkGHUwSDZIQMygKegUIARC2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>
                <a:solidFill>
                  <a:srgbClr val="0070C0"/>
                </a:solidFill>
              </a:rPr>
              <a:t> </a:t>
            </a:r>
            <a:r>
              <a:rPr lang="es-CL" altLang="es-CL" sz="1400" b="1">
                <a:solidFill>
                  <a:srgbClr val="0070C0"/>
                </a:solidFill>
              </a:rPr>
              <a:t>IV </a:t>
            </a:r>
            <a:r>
              <a:rPr lang="es-CL" altLang="es-CL" sz="1400" b="1" dirty="0">
                <a:solidFill>
                  <a:srgbClr val="0070C0"/>
                </a:solidFill>
              </a:rPr>
              <a:t>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b="1" dirty="0">
                <a:solidFill>
                  <a:srgbClr val="0070C0"/>
                </a:solidFill>
              </a:rPr>
              <a:t>Vocabulario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FECHA: 5/9/2020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5204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4.- Vincular con el sentido global del texto.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741342"/>
            <a:ext cx="6961757" cy="8667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Debes leer el texto completamente. Comprender el sentido te permite identificar el tema. Luego, debes relacionar la palabra o expresión con las pistas que hayas encontrado.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2909351" y="1806497"/>
            <a:ext cx="3977056" cy="10063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¿Cuál es el tema de este texto?</a:t>
            </a:r>
            <a:endParaRPr lang="es-419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897879" y="2812799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F3A5E399-8740-45FD-8FC5-82339B139D77}"/>
              </a:ext>
            </a:extLst>
          </p:cNvPr>
          <p:cNvSpPr/>
          <p:nvPr/>
        </p:nvSpPr>
        <p:spPr>
          <a:xfrm>
            <a:off x="1416999" y="3079799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</a:t>
            </a:r>
            <a:r>
              <a:rPr lang="es-ES" dirty="0">
                <a:solidFill>
                  <a:schemeClr val="tx1"/>
                </a:solidFill>
                <a:highlight>
                  <a:srgbClr val="00FF00"/>
                </a:highlight>
              </a:rPr>
              <a:t>rey Arturo </a:t>
            </a:r>
            <a:r>
              <a:rPr lang="es-ES" dirty="0"/>
              <a:t>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 navíos y galeras</a:t>
            </a:r>
            <a:r>
              <a:rPr lang="es-ES" dirty="0"/>
              <a:t>. Y allí estaba sir </a:t>
            </a:r>
            <a:r>
              <a:rPr lang="es-ES" dirty="0" err="1"/>
              <a:t>Mordred</a:t>
            </a:r>
            <a:r>
              <a:rPr lang="es-ES" dirty="0"/>
              <a:t>, esperando el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desembarco</a:t>
            </a:r>
            <a:r>
              <a:rPr lang="es-ES" dirty="0"/>
              <a:t> para impedir a su propio padre que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pisase la tierra </a:t>
            </a:r>
            <a:r>
              <a:rPr lang="es-ES" dirty="0"/>
              <a:t>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3D7FAE-408F-4848-9222-BBAD19EF6958}"/>
              </a:ext>
            </a:extLst>
          </p:cNvPr>
          <p:cNvSpPr/>
          <p:nvPr/>
        </p:nvSpPr>
        <p:spPr>
          <a:xfrm>
            <a:off x="3788924" y="4604255"/>
            <a:ext cx="2217905" cy="4922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Tema: Invasión militar por mar de Arturo</a:t>
            </a:r>
            <a:endParaRPr lang="es-419" dirty="0"/>
          </a:p>
        </p:txBody>
      </p:sp>
      <p:pic>
        <p:nvPicPr>
          <p:cNvPr id="7" name="Imagen 6" descr="Imagen que contiene exterior, agua, sol, puesta de sol&#10;&#10;Descripción generada automáticamente">
            <a:extLst>
              <a:ext uri="{FF2B5EF4-FFF2-40B4-BE49-F238E27FC236}">
                <a16:creationId xmlns:a16="http://schemas.microsoft.com/office/drawing/2014/main" id="{D46B0B17-AE95-4F8D-B921-DF68CB441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759" y="1832363"/>
            <a:ext cx="1792729" cy="9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1" y="304799"/>
            <a:ext cx="5361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5.- Reemplazar la palabra o definir el concepto: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340802" y="805907"/>
            <a:ext cx="3185802" cy="188541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Si es con alternativas: reemplazar por el nuevo significado. Debe mantener el SENTIDO del texto. La elección debe estar determinada por el contexto. Debes comprobar que el texto conserva su sentido y coherencia, y que se entiende correctamente.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94821" y="2998544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 navíos y galeras</a:t>
            </a:r>
            <a:r>
              <a:rPr lang="es-ES" dirty="0"/>
              <a:t>. Y allí estaba sir </a:t>
            </a:r>
            <a:r>
              <a:rPr lang="es-ES" dirty="0" err="1"/>
              <a:t>Mordred</a:t>
            </a:r>
            <a:r>
              <a:rPr lang="es-ES" dirty="0"/>
              <a:t>, esperando el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desembarco</a:t>
            </a:r>
            <a:r>
              <a:rPr lang="es-ES" dirty="0"/>
              <a:t> para impedir a su propio padre que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pisase la tierra </a:t>
            </a:r>
            <a:r>
              <a:rPr lang="es-ES" dirty="0"/>
              <a:t>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4767363" y="1727464"/>
            <a:ext cx="3185803" cy="11648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  <a:p>
            <a:pPr algn="just"/>
            <a:r>
              <a:rPr lang="es-ES" dirty="0"/>
              <a:t>Alternativas</a:t>
            </a:r>
          </a:p>
          <a:p>
            <a:pPr algn="just"/>
            <a:r>
              <a:rPr lang="es-ES" dirty="0"/>
              <a:t>A) Navío		B) regla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C) Flota		D) tropa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E) huestes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 flipH="1">
            <a:off x="4975700" y="2892357"/>
            <a:ext cx="1384565" cy="106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AA52A72-B7ED-4EA1-A42C-824C7D06F509}"/>
              </a:ext>
            </a:extLst>
          </p:cNvPr>
          <p:cNvSpPr/>
          <p:nvPr/>
        </p:nvSpPr>
        <p:spPr>
          <a:xfrm>
            <a:off x="4833027" y="805907"/>
            <a:ext cx="3260385" cy="71160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O Definir la palabra o expresión de acuerdo a las pistas del contexto. 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8541CEA-B58E-41A9-9CBD-F141EE76CA51}"/>
              </a:ext>
            </a:extLst>
          </p:cNvPr>
          <p:cNvSpPr/>
          <p:nvPr/>
        </p:nvSpPr>
        <p:spPr>
          <a:xfrm>
            <a:off x="3064414" y="4536535"/>
            <a:ext cx="3673612" cy="5204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¿Pudiste descifrar la alternativa correcta? La alternativa correcta es C, Flota.</a:t>
            </a:r>
          </a:p>
        </p:txBody>
      </p:sp>
    </p:spTree>
    <p:extLst>
      <p:ext uri="{BB962C8B-B14F-4D97-AF65-F5344CB8AC3E}">
        <p14:creationId xmlns:p14="http://schemas.microsoft.com/office/powerpoint/2010/main" val="37818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Comprender estrategias para relacionar e interpretar palabras de vocabulario con los textos y contextos leídos.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9F4D1E-5EBC-4C52-880D-5FA2C58CB206}"/>
              </a:ext>
            </a:extLst>
          </p:cNvPr>
          <p:cNvSpPr/>
          <p:nvPr/>
        </p:nvSpPr>
        <p:spPr>
          <a:xfrm>
            <a:off x="1726441" y="27818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Recuerda: El vocabulario es un componente esencial para la comprensión lectora.</a:t>
            </a:r>
            <a:endParaRPr lang="es-4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107234" y="314609"/>
            <a:ext cx="4778559" cy="3475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600" b="1" dirty="0">
                <a:solidFill>
                  <a:srgbClr val="FF0066"/>
                </a:solidFill>
              </a:rPr>
              <a:t>Connotación y denotación. ¿Cuál es cuál? </a:t>
            </a:r>
            <a:endParaRPr lang="es-CL" sz="1600" b="1" dirty="0">
              <a:solidFill>
                <a:srgbClr val="FF0066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A1BBD-7452-4A4B-85C3-2E9F0E8589B8}"/>
              </a:ext>
            </a:extLst>
          </p:cNvPr>
          <p:cNvSpPr/>
          <p:nvPr/>
        </p:nvSpPr>
        <p:spPr>
          <a:xfrm>
            <a:off x="1489955" y="1414093"/>
            <a:ext cx="2326852" cy="5085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Sólo UN significado es posible</a:t>
            </a:r>
            <a:endParaRPr lang="es-419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D35296-9230-4426-94D9-845099FE82EE}"/>
              </a:ext>
            </a:extLst>
          </p:cNvPr>
          <p:cNvSpPr/>
          <p:nvPr/>
        </p:nvSpPr>
        <p:spPr>
          <a:xfrm>
            <a:off x="1489956" y="836580"/>
            <a:ext cx="1324580" cy="408561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Denotación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2541E0-86CF-4B7F-9962-D239B0A0EB3E}"/>
              </a:ext>
            </a:extLst>
          </p:cNvPr>
          <p:cNvSpPr/>
          <p:nvPr/>
        </p:nvSpPr>
        <p:spPr>
          <a:xfrm>
            <a:off x="1489955" y="2153110"/>
            <a:ext cx="1408887" cy="408561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Connotación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D5D48DA-EAD3-416B-96EC-DB708B166E31}"/>
              </a:ext>
            </a:extLst>
          </p:cNvPr>
          <p:cNvSpPr/>
          <p:nvPr/>
        </p:nvSpPr>
        <p:spPr>
          <a:xfrm>
            <a:off x="1489955" y="2790798"/>
            <a:ext cx="2430404" cy="683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significado se da según similitudes o de manera indirecta</a:t>
            </a:r>
            <a:endParaRPr lang="es-419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B9132B4-3DEB-4F26-80B4-2626DC7C3408}"/>
              </a:ext>
            </a:extLst>
          </p:cNvPr>
          <p:cNvSpPr/>
          <p:nvPr/>
        </p:nvSpPr>
        <p:spPr>
          <a:xfrm>
            <a:off x="3859418" y="1512481"/>
            <a:ext cx="405099" cy="347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C594868-A83E-4246-853A-85CF27B50EF3}"/>
              </a:ext>
            </a:extLst>
          </p:cNvPr>
          <p:cNvSpPr/>
          <p:nvPr/>
        </p:nvSpPr>
        <p:spPr>
          <a:xfrm>
            <a:off x="4401726" y="1059508"/>
            <a:ext cx="2023254" cy="9059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digo “Es una jirafa” y me refiero  a una jirafa (animal).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B53DA0-3A2F-40DD-A663-BF873C6A33EF}"/>
              </a:ext>
            </a:extLst>
          </p:cNvPr>
          <p:cNvSpPr/>
          <p:nvPr/>
        </p:nvSpPr>
        <p:spPr>
          <a:xfrm>
            <a:off x="4572000" y="2679328"/>
            <a:ext cx="2023254" cy="9059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digo “Es una jirafa” y me refiero  a una persona muy alta.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026" name="Picture 2" descr="La jirafa ya es una especie en peligro de extinción">
            <a:hlinkClick r:id="rId4"/>
            <a:extLst>
              <a:ext uri="{FF2B5EF4-FFF2-40B4-BE49-F238E27FC236}">
                <a16:creationId xmlns:a16="http://schemas.microsoft.com/office/drawing/2014/main" id="{2F5662FB-E93C-4AC2-B922-967A80AD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19" y="1060451"/>
            <a:ext cx="1363951" cy="9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7B0AB43-3B80-4290-BC3E-2D4C6DA91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212" y="2203630"/>
            <a:ext cx="1600200" cy="2038350"/>
          </a:xfrm>
          <a:prstGeom prst="rect">
            <a:avLst/>
          </a:prstGeom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78336CB0-10D2-4134-AFBE-370F036CDAC1}"/>
              </a:ext>
            </a:extLst>
          </p:cNvPr>
          <p:cNvSpPr/>
          <p:nvPr/>
        </p:nvSpPr>
        <p:spPr>
          <a:xfrm>
            <a:off x="3996627" y="3049033"/>
            <a:ext cx="405099" cy="347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7687788-CC9C-4462-99E0-C89FE5B5F159}"/>
              </a:ext>
            </a:extLst>
          </p:cNvPr>
          <p:cNvCxnSpPr>
            <a:endCxn id="5" idx="0"/>
          </p:cNvCxnSpPr>
          <p:nvPr/>
        </p:nvCxnSpPr>
        <p:spPr>
          <a:xfrm>
            <a:off x="2393950" y="1187450"/>
            <a:ext cx="259431" cy="226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307BF977-964D-4C2E-87BD-297464930CB7}"/>
              </a:ext>
            </a:extLst>
          </p:cNvPr>
          <p:cNvCxnSpPr/>
          <p:nvPr/>
        </p:nvCxnSpPr>
        <p:spPr>
          <a:xfrm>
            <a:off x="2393950" y="2561671"/>
            <a:ext cx="504892" cy="2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BD46202-C4A2-414D-A84D-DCD4ACE4DB80}"/>
              </a:ext>
            </a:extLst>
          </p:cNvPr>
          <p:cNvSpPr/>
          <p:nvPr/>
        </p:nvSpPr>
        <p:spPr>
          <a:xfrm>
            <a:off x="4572049" y="740075"/>
            <a:ext cx="1578531" cy="2415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Literal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8B6A395-0EFA-48E6-AF4A-826512383C00}"/>
              </a:ext>
            </a:extLst>
          </p:cNvPr>
          <p:cNvSpPr/>
          <p:nvPr/>
        </p:nvSpPr>
        <p:spPr>
          <a:xfrm>
            <a:off x="4743499" y="2357390"/>
            <a:ext cx="1578531" cy="2415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Figurativo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107234" y="314609"/>
            <a:ext cx="4778559" cy="3475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600" b="1" dirty="0">
                <a:solidFill>
                  <a:srgbClr val="FF0066"/>
                </a:solidFill>
              </a:rPr>
              <a:t>Connotación y denotación. ¿Cuál es cuál? </a:t>
            </a:r>
            <a:endParaRPr lang="es-CL" sz="1600" b="1" dirty="0">
              <a:solidFill>
                <a:srgbClr val="FF0066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C594868-A83E-4246-853A-85CF27B50EF3}"/>
              </a:ext>
            </a:extLst>
          </p:cNvPr>
          <p:cNvSpPr/>
          <p:nvPr/>
        </p:nvSpPr>
        <p:spPr>
          <a:xfrm>
            <a:off x="1443137" y="1328363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 digo: “Este es un buen libro” 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B53DA0-3A2F-40DD-A663-BF873C6A33EF}"/>
              </a:ext>
            </a:extLst>
          </p:cNvPr>
          <p:cNvSpPr/>
          <p:nvPr/>
        </p:nvSpPr>
        <p:spPr>
          <a:xfrm>
            <a:off x="1443137" y="3471212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digo: “Este libro te llevará a un mundo del que no querrás salir”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BD46202-C4A2-414D-A84D-DCD4ACE4DB80}"/>
              </a:ext>
            </a:extLst>
          </p:cNvPr>
          <p:cNvSpPr/>
          <p:nvPr/>
        </p:nvSpPr>
        <p:spPr>
          <a:xfrm>
            <a:off x="1443137" y="856399"/>
            <a:ext cx="2159772" cy="3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Denotativo - Literal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8B6A395-0EFA-48E6-AF4A-826512383C00}"/>
              </a:ext>
            </a:extLst>
          </p:cNvPr>
          <p:cNvSpPr/>
          <p:nvPr/>
        </p:nvSpPr>
        <p:spPr>
          <a:xfrm>
            <a:off x="1443137" y="2958757"/>
            <a:ext cx="2467858" cy="4313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Connotativo - Figurativo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B947A2-CEBE-403E-9A37-884D5BC9AAE8}"/>
              </a:ext>
            </a:extLst>
          </p:cNvPr>
          <p:cNvSpPr/>
          <p:nvPr/>
        </p:nvSpPr>
        <p:spPr>
          <a:xfrm>
            <a:off x="6344872" y="1272250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“La primavera es en septiembre”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507C5D-D0D9-48F3-8614-0B98EA9CB8DB}"/>
              </a:ext>
            </a:extLst>
          </p:cNvPr>
          <p:cNvSpPr/>
          <p:nvPr/>
        </p:nvSpPr>
        <p:spPr>
          <a:xfrm>
            <a:off x="6344872" y="3365479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María ya tiene 15 primaveras (por su edad).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58B6EB3-60B0-4B0F-ABC5-C3F8446C4157}"/>
              </a:ext>
            </a:extLst>
          </p:cNvPr>
          <p:cNvSpPr/>
          <p:nvPr/>
        </p:nvSpPr>
        <p:spPr>
          <a:xfrm>
            <a:off x="6375625" y="835969"/>
            <a:ext cx="2159772" cy="3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Denotativo - Literal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11411AB-0E53-4E1B-BDAA-8F6BF38AF5EF}"/>
              </a:ext>
            </a:extLst>
          </p:cNvPr>
          <p:cNvSpPr/>
          <p:nvPr/>
        </p:nvSpPr>
        <p:spPr>
          <a:xfrm>
            <a:off x="6373417" y="2832853"/>
            <a:ext cx="2467858" cy="4313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Connotativo - Figurativo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424160F-42CC-49D9-842F-9E0BF07F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798" y="-798481"/>
            <a:ext cx="1420202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s-419" altLang="es-419" sz="12900" dirty="0">
                <a:solidFill>
                  <a:schemeClr val="tx1"/>
                </a:solidFill>
                <a:latin typeface="Arial" panose="020B0604020202020204" pitchFamily="34" charset="0"/>
              </a:rPr>
              <a:t>   </a:t>
            </a:r>
            <a:endParaRPr lang="es-419" altLang="es-419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Libro El Pistolero, Stephen King, ISBN 9788466341295. Comprar en Buscalibre">
            <a:hlinkClick r:id="rId4"/>
            <a:extLst>
              <a:ext uri="{FF2B5EF4-FFF2-40B4-BE49-F238E27FC236}">
                <a16:creationId xmlns:a16="http://schemas.microsoft.com/office/drawing/2014/main" id="{A117B732-0747-4B25-82A8-062D9602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99" y="1123449"/>
            <a:ext cx="2023135" cy="30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7525B77-2F8D-464F-89FE-B9BA24DB7032}"/>
              </a:ext>
            </a:extLst>
          </p:cNvPr>
          <p:cNvSpPr/>
          <p:nvPr/>
        </p:nvSpPr>
        <p:spPr>
          <a:xfrm>
            <a:off x="2233170" y="2571750"/>
            <a:ext cx="641211" cy="2679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CF899188-5505-4B43-982E-BDD5A0F69B4D}"/>
              </a:ext>
            </a:extLst>
          </p:cNvPr>
          <p:cNvSpPr/>
          <p:nvPr/>
        </p:nvSpPr>
        <p:spPr>
          <a:xfrm>
            <a:off x="7186252" y="2452685"/>
            <a:ext cx="641211" cy="2679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3722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7404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rgbClr val="FF0066"/>
                </a:solidFill>
              </a:rPr>
              <a:t>Para identificar si las palabras o expresiones son denotativas o </a:t>
            </a:r>
            <a:r>
              <a:rPr lang="es-CL" sz="1400" b="1" dirty="0" err="1">
                <a:solidFill>
                  <a:srgbClr val="FF0066"/>
                </a:solidFill>
              </a:rPr>
              <a:t>figuratuvas</a:t>
            </a:r>
            <a:r>
              <a:rPr lang="es-CL" sz="1400" b="1" dirty="0">
                <a:solidFill>
                  <a:srgbClr val="FF0066"/>
                </a:solidFill>
              </a:rPr>
              <a:t> se debe recurrir a: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250E39-A88C-4D2F-BED9-699C85C01F6D}"/>
              </a:ext>
            </a:extLst>
          </p:cNvPr>
          <p:cNvSpPr/>
          <p:nvPr/>
        </p:nvSpPr>
        <p:spPr>
          <a:xfrm>
            <a:off x="1388622" y="1077872"/>
            <a:ext cx="2174130" cy="5947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1.- Los conocimientos léxicos</a:t>
            </a:r>
            <a:endParaRPr lang="es-419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4ED386E-5337-467F-BD10-CA600CCA4762}"/>
              </a:ext>
            </a:extLst>
          </p:cNvPr>
          <p:cNvSpPr/>
          <p:nvPr/>
        </p:nvSpPr>
        <p:spPr>
          <a:xfrm>
            <a:off x="1388622" y="2929216"/>
            <a:ext cx="2819272" cy="6979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2.- Analizar con atención, el contexto y tipo de texto en que está inserto el mensaje</a:t>
            </a:r>
            <a:endParaRPr lang="es-419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F5E1C30-0CDC-4C1B-9577-089B50A3AEBB}"/>
              </a:ext>
            </a:extLst>
          </p:cNvPr>
          <p:cNvSpPr/>
          <p:nvPr/>
        </p:nvSpPr>
        <p:spPr>
          <a:xfrm>
            <a:off x="4997586" y="2021167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Literario: Narraciones, obras dramáticas 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 Connotación</a:t>
            </a:r>
            <a:endParaRPr lang="es-419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D294B73-9426-4A4D-B4B9-F6EC0C999AFE}"/>
              </a:ext>
            </a:extLst>
          </p:cNvPr>
          <p:cNvSpPr/>
          <p:nvPr/>
        </p:nvSpPr>
        <p:spPr>
          <a:xfrm>
            <a:off x="4997587" y="2822974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No literarios: Finalidad expositiva y argumentativa 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 Denotación</a:t>
            </a:r>
            <a:endParaRPr lang="es-419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489C640-4AF0-445B-9205-E7997B23A514}"/>
              </a:ext>
            </a:extLst>
          </p:cNvPr>
          <p:cNvSpPr/>
          <p:nvPr/>
        </p:nvSpPr>
        <p:spPr>
          <a:xfrm>
            <a:off x="4997586" y="3624781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Proveniente de medios de comunicación 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 Connotativa</a:t>
            </a:r>
            <a:endParaRPr lang="es-419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D833018-BD4B-41C7-98C5-F58F5FA1FE67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 flipV="1">
            <a:off x="4207894" y="2381987"/>
            <a:ext cx="789692" cy="89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60BCCAA-9571-44B5-BEC2-C5C5D16E0DD7}"/>
              </a:ext>
            </a:extLst>
          </p:cNvPr>
          <p:cNvCxnSpPr>
            <a:stCxn id="6" idx="3"/>
            <a:endCxn id="5" idx="1"/>
          </p:cNvCxnSpPr>
          <p:nvPr/>
        </p:nvCxnSpPr>
        <p:spPr>
          <a:xfrm flipV="1">
            <a:off x="4207894" y="3183794"/>
            <a:ext cx="789693" cy="9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D9F9A03-2206-4BFD-8C80-D24B9830833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207894" y="3278205"/>
            <a:ext cx="789692" cy="70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C2A03259-BB2D-4E5C-B4D4-7265FECCAEDB}"/>
              </a:ext>
            </a:extLst>
          </p:cNvPr>
          <p:cNvSpPr/>
          <p:nvPr/>
        </p:nvSpPr>
        <p:spPr>
          <a:xfrm>
            <a:off x="4890582" y="1014428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Conocimiento de significado de las palabras</a:t>
            </a:r>
            <a:endParaRPr lang="es-419" dirty="0"/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652BAD3-D035-4E3E-A17F-2A8D7B1C8C87}"/>
              </a:ext>
            </a:extLst>
          </p:cNvPr>
          <p:cNvCxnSpPr>
            <a:stCxn id="4" idx="3"/>
            <a:endCxn id="31" idx="1"/>
          </p:cNvCxnSpPr>
          <p:nvPr/>
        </p:nvCxnSpPr>
        <p:spPr>
          <a:xfrm flipV="1">
            <a:off x="3562752" y="1375248"/>
            <a:ext cx="13278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0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408888" y="329506"/>
            <a:ext cx="35003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66"/>
                </a:solidFill>
              </a:rPr>
              <a:t>Pero… ¿Cómo inferir significados de palabras o expresiones? </a:t>
            </a:r>
            <a:endParaRPr lang="es-419" sz="2800" dirty="0">
              <a:hlinkClick r:id="rId4"/>
            </a:endParaRPr>
          </a:p>
          <a:p>
            <a:endParaRPr lang="es-CL" sz="2800" b="1" dirty="0">
              <a:solidFill>
                <a:srgbClr val="FF0066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BEEF03-F510-466A-B9D9-3A0BB69AFC2C}"/>
              </a:ext>
            </a:extLst>
          </p:cNvPr>
          <p:cNvSpPr/>
          <p:nvPr/>
        </p:nvSpPr>
        <p:spPr>
          <a:xfrm>
            <a:off x="1470500" y="2447319"/>
            <a:ext cx="5449108" cy="57717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Muy fácil, lo puedes hacer  a partir de 5 simples pasos</a:t>
            </a:r>
          </a:p>
        </p:txBody>
      </p:sp>
      <p:pic>
        <p:nvPicPr>
          <p:cNvPr id="3076" name="Picture 4" descr="Conspiracy Keanu Meme Generator Template">
            <a:hlinkClick r:id="rId4"/>
            <a:extLst>
              <a:ext uri="{FF2B5EF4-FFF2-40B4-BE49-F238E27FC236}">
                <a16:creationId xmlns:a16="http://schemas.microsoft.com/office/drawing/2014/main" id="{4D71D10B-D39E-4C25-9793-A35934A0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67" y="394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en GIFs | Tenor">
            <a:hlinkClick r:id="rId6"/>
            <a:extLst>
              <a:ext uri="{FF2B5EF4-FFF2-40B4-BE49-F238E27FC236}">
                <a16:creationId xmlns:a16="http://schemas.microsoft.com/office/drawing/2014/main" id="{F2D233CB-1724-4044-962A-12DB01C4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82" y="3097098"/>
            <a:ext cx="2720908" cy="1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2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5204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1.- Identificar la palabra o expresión cuyo significado no conoces.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1037957"/>
            <a:ext cx="6728294" cy="60926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Subraya o destaca aquellos elementos que no te permiten comprender el texto.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17000" y="3212201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de navíos y galeras. Y allí estaba sir </a:t>
            </a:r>
            <a:r>
              <a:rPr lang="es-ES" dirty="0" err="1"/>
              <a:t>Mordred</a:t>
            </a:r>
            <a:r>
              <a:rPr lang="es-ES" dirty="0"/>
              <a:t>, esperando el desembarco para impedir a su propio padre que pisase la tierra 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3787239" y="1830843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¿Qué significa escuadra en el siguiente texto?</a:t>
            </a:r>
            <a:endParaRPr lang="es-419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4897878" y="2955165"/>
            <a:ext cx="1" cy="25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Escuadra - Wikipedia, la enciclopedia libre">
            <a:hlinkClick r:id="rId4"/>
            <a:extLst>
              <a:ext uri="{FF2B5EF4-FFF2-40B4-BE49-F238E27FC236}">
                <a16:creationId xmlns:a16="http://schemas.microsoft.com/office/drawing/2014/main" id="{7F40C20C-1830-47FE-8ED6-E5A943AB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0" y="1944923"/>
            <a:ext cx="819197" cy="8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gno de interrogación | Icono Gratis">
            <a:hlinkClick r:id="rId6"/>
            <a:extLst>
              <a:ext uri="{FF2B5EF4-FFF2-40B4-BE49-F238E27FC236}">
                <a16:creationId xmlns:a16="http://schemas.microsoft.com/office/drawing/2014/main" id="{9836E469-8E5E-469F-97BB-3344F1ED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60" y="193371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igno de interrogación | Icono Gratis">
            <a:hlinkClick r:id="rId6"/>
            <a:extLst>
              <a:ext uri="{FF2B5EF4-FFF2-40B4-BE49-F238E27FC236}">
                <a16:creationId xmlns:a16="http://schemas.microsoft.com/office/drawing/2014/main" id="{509D085C-AAA9-4372-9C25-2C8B3179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77780" y="198782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3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5204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2.- Crear imagen mental del texto.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741342"/>
            <a:ext cx="6961757" cy="8667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Identifica el tema que se está tratando en el texto para crear una imagen mental del MENSAJE que el autor (emisor) quiere transmitir. ¿Qué me quiere decir el autor/emisor?.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17000" y="3011163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de navíos y galeras. Y allí estaba sir </a:t>
            </a:r>
            <a:r>
              <a:rPr lang="es-ES" dirty="0" err="1"/>
              <a:t>Mordred</a:t>
            </a:r>
            <a:r>
              <a:rPr lang="es-ES" dirty="0"/>
              <a:t>, esperando el desembarco para impedir a su propio padre que pisase la tierra 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2909351" y="1806497"/>
            <a:ext cx="3977056" cy="10063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 este caso, el autor nos está contando una invasión militar del Rey Arturo</a:t>
            </a:r>
            <a:endParaRPr lang="es-419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4897879" y="2812799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 descr="Imagen que contiene persona, hombre, foto, vistiendo&#10;&#10;Descripción generada automáticamente">
            <a:extLst>
              <a:ext uri="{FF2B5EF4-FFF2-40B4-BE49-F238E27FC236}">
                <a16:creationId xmlns:a16="http://schemas.microsoft.com/office/drawing/2014/main" id="{6361442A-5518-4882-BBD9-A12E0EC9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27" y="1772808"/>
            <a:ext cx="838531" cy="11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1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1" y="304799"/>
            <a:ext cx="5361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 3.- Buscar otras pistas que se relacionen dentro del párrafo.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1037957"/>
            <a:ext cx="6728294" cy="60926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Buscar otras pistas que se relacionen dentro del párrafo.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17000" y="3212201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 navíos y galeras</a:t>
            </a:r>
            <a:r>
              <a:rPr lang="es-ES" dirty="0"/>
              <a:t>. Y allí estaba sir </a:t>
            </a:r>
            <a:r>
              <a:rPr lang="es-ES" dirty="0" err="1"/>
              <a:t>Mordred</a:t>
            </a:r>
            <a:r>
              <a:rPr lang="es-ES" dirty="0"/>
              <a:t>, esperando el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desembarco</a:t>
            </a:r>
            <a:r>
              <a:rPr lang="es-ES" dirty="0"/>
              <a:t> para impedir a su propio padre que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pisase la tierra </a:t>
            </a:r>
            <a:r>
              <a:rPr lang="es-ES" dirty="0"/>
              <a:t>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2649980" y="1867548"/>
            <a:ext cx="449579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Debes buscar en el PÁRRAFO todo lo que califique, clasifique o describa la palabra o expresión de la que desconoces su significado. </a:t>
            </a:r>
          </a:p>
          <a:p>
            <a:pPr algn="just"/>
            <a:r>
              <a:rPr lang="es-ES" dirty="0"/>
              <a:t>Busca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pistas textuales </a:t>
            </a:r>
            <a:r>
              <a:rPr lang="es-ES" dirty="0"/>
              <a:t>que permitan darle significado.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4897879" y="2991870"/>
            <a:ext cx="0" cy="220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La Armada Invencible, Felipe II contra Inglaterra">
            <a:hlinkClick r:id="rId4"/>
            <a:extLst>
              <a:ext uri="{FF2B5EF4-FFF2-40B4-BE49-F238E27FC236}">
                <a16:creationId xmlns:a16="http://schemas.microsoft.com/office/drawing/2014/main" id="{0825FA0D-8B05-4004-A391-A87A57F1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9" y="1769427"/>
            <a:ext cx="1222443" cy="12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900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870</Words>
  <Application>Microsoft Office PowerPoint</Application>
  <PresentationFormat>Presentación en pantalla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Segoe UI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RÍOS FARÍAS, IGNACIO A.</cp:lastModifiedBy>
  <cp:revision>80</cp:revision>
  <dcterms:modified xsi:type="dcterms:W3CDTF">2020-08-31T01:03:47Z</dcterms:modified>
</cp:coreProperties>
</file>