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Aclonica" panose="020B0604020202020204" charset="0"/>
      <p:regular r:id="rId23"/>
    </p:embeddedFont>
    <p:embeddedFont>
      <p:font typeface="Acme" panose="020B0604020202020204" charset="0"/>
      <p:regular r:id="rId24"/>
    </p:embeddedFont>
    <p:embeddedFont>
      <p:font typeface="Aladin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ligraffitti" panose="020B0604020202020204" charset="0"/>
      <p:regular r:id="rId30"/>
    </p:embeddedFont>
    <p:embeddedFont>
      <p:font typeface="Caveat" panose="020B0604020202020204" charset="0"/>
      <p:regular r:id="rId31"/>
      <p:bold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Roboto Black" panose="020B0604020202020204" charset="0"/>
      <p:bold r:id="rId37"/>
      <p:boldItalic r:id="rId38"/>
    </p:embeddedFont>
    <p:embeddedFont>
      <p:font typeface="Roboto Light" panose="020B0604020202020204" charset="0"/>
      <p:regular r:id="rId39"/>
      <p:bold r:id="rId40"/>
      <p:italic r:id="rId41"/>
      <p:boldItalic r:id="rId42"/>
    </p:embeddedFont>
    <p:embeddedFont>
      <p:font typeface="Roboto Medium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1">
          <p15:clr>
            <a:srgbClr val="9AA0A6"/>
          </p15:clr>
        </p15:guide>
        <p15:guide id="2" pos="3840">
          <p15:clr>
            <a:srgbClr val="9AA0A6"/>
          </p15:clr>
        </p15:guide>
        <p15:guide id="3" orient="horz" pos="624">
          <p15:clr>
            <a:srgbClr val="9AA0A6"/>
          </p15:clr>
        </p15:guide>
        <p15:guide id="4" orient="horz" pos="3798">
          <p15:clr>
            <a:srgbClr val="9AA0A6"/>
          </p15:clr>
        </p15:guide>
        <p15:guide id="5" orient="horz" pos="4320">
          <p15:clr>
            <a:srgbClr val="9AA0A6"/>
          </p15:clr>
        </p15:guide>
        <p15:guide id="6" orient="horz" pos="227">
          <p15:clr>
            <a:srgbClr val="9AA0A6"/>
          </p15:clr>
        </p15:guide>
        <p15:guide id="7" pos="567">
          <p15:clr>
            <a:srgbClr val="9AA0A6"/>
          </p15:clr>
        </p15:guide>
        <p15:guide id="8" pos="7113">
          <p15:clr>
            <a:srgbClr val="9AA0A6"/>
          </p15:clr>
        </p15:guide>
        <p15:guide id="9" orient="horz" pos="850">
          <p15:clr>
            <a:srgbClr val="9AA0A6"/>
          </p15:clr>
        </p15:guide>
        <p15:guide id="10" orient="horz" pos="144">
          <p15:clr>
            <a:srgbClr val="9AA0A6"/>
          </p15:clr>
        </p15:guide>
        <p15:guide id="11" orient="horz" pos="4176">
          <p15:clr>
            <a:srgbClr val="9AA0A6"/>
          </p15:clr>
        </p15:guide>
        <p15:guide id="12" pos="113">
          <p15:clr>
            <a:srgbClr val="9AA0A6"/>
          </p15:clr>
        </p15:guide>
        <p15:guide id="13" pos="7567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i+hM53P1/YJ8Uifi9yTO1DQ+E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1C46EA-1149-4C72-B78E-A0939D242242}">
  <a:tblStyle styleId="{671C46EA-1149-4C72-B78E-A0939D24224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761916-A43D-46C4-80BD-BED9FB95BF4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1C389B-A597-4427-B860-C4AD695D1AE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471"/>
        <p:guide pos="3840"/>
        <p:guide orient="horz" pos="624"/>
        <p:guide orient="horz" pos="3798"/>
        <p:guide orient="horz" pos="4320"/>
        <p:guide orient="horz" pos="227"/>
        <p:guide pos="567"/>
        <p:guide pos="7113"/>
        <p:guide orient="horz" pos="850"/>
        <p:guide orient="horz" pos="144"/>
        <p:guide orient="horz" pos="4176"/>
        <p:guide pos="113"/>
        <p:guide pos="75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fbbc724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8fbbc724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084b57ec7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9084b57ec7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084b57ec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9084b57ec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84b57ec7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9084b57ec7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9084b57ec7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9084b57ec7_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084b57ec7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g9084b57ec7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fbbc724c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8fbbc724c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fbbcba5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8fbbcba5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fbbcba5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8fbbcba5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084b57ec7_5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9084b57ec7_5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084b57ec7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9084b57ec7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fbbc724c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8fbbc724c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084b57ec7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9084b57ec7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fbbc724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8fbbc724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084b57ec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9084b57ec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084b57ec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9084b57ec7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084b57ec7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9084b57ec7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fbbc724c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8fbbc724c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fbbc724c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8fbbc724c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84b57ec7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9084b57ec7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8fbbc724c8_0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8fbbc724c8_0_7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g8fbbc724c8_0_7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mailto:entregaarrupe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fbbc724c8_0_0"/>
          <p:cNvSpPr txBox="1"/>
          <p:nvPr/>
        </p:nvSpPr>
        <p:spPr>
          <a:xfrm>
            <a:off x="6782567" y="3264733"/>
            <a:ext cx="15195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III° </a:t>
            </a:r>
            <a:endParaRPr sz="1900" b="1" i="0" u="none" strike="noStrike" cap="none">
              <a:solidFill>
                <a:srgbClr val="FF3E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g8fbbc724c8_0_0"/>
          <p:cNvSpPr txBox="1"/>
          <p:nvPr/>
        </p:nvSpPr>
        <p:spPr>
          <a:xfrm>
            <a:off x="4783433" y="3264733"/>
            <a:ext cx="507600" cy="5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L" sz="19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900" b="1" i="0" u="none" strike="noStrike" cap="none">
              <a:solidFill>
                <a:srgbClr val="FF3E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084b57ec7_1_41"/>
          <p:cNvSpPr txBox="1">
            <a:spLocks noGrp="1"/>
          </p:cNvSpPr>
          <p:nvPr>
            <p:ph type="body" idx="1"/>
          </p:nvPr>
        </p:nvSpPr>
        <p:spPr>
          <a:xfrm>
            <a:off x="900000" y="1407550"/>
            <a:ext cx="103920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360000" algn="just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esta etapa, tendrás que imaginar situaciones hipotéticas, las cuales te ayudarán a pensar una propuesta de difusión para responder al desafío presentado…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Aquí continuarás completando tu “Formulario de proyecto”: ¿Qué debes hacer? 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Responde las tres preguntas, Sigue las instrucciones. Usa tu imaginación para idear una campaña de difusión que cambie las percepciones negativas e integre la cultura de los Pueblos Originarios en el concepto de  chilenidad actual. 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rgbClr val="FF99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ETAPA 2: IMAGINAR</a:t>
            </a:r>
            <a:r>
              <a:rPr lang="es-CL" sz="16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acuerdo a la investigación que realizaste en las lecturas de la bibliografía que te proporcionamos, imagina qué hubiese sucedido si la historia que conocemos hubiese sido diferente; imagina que </a:t>
            </a:r>
            <a:r>
              <a:rPr lang="es-CL" sz="1500" b="1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una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 estas situaciones hubiese </a:t>
            </a:r>
            <a:r>
              <a:rPr lang="es-CL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sucedido: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3600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 el primer Presidente de Chile hubiese sido Mapuche.</a:t>
            </a:r>
            <a:endParaRPr sz="1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las regiones del sur del país hubiesen sido un país distinto a Chile.</a:t>
            </a:r>
            <a:endParaRPr sz="1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la religión mayoritaria de Chile fuese de un pueblo originario.</a:t>
            </a:r>
            <a:endParaRPr sz="19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2667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●"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 la mayoría de la población de Chile fuese perteneciente a alguna etnia originaria.</a:t>
            </a:r>
            <a:endParaRPr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9084b57ec7_1_41"/>
          <p:cNvSpPr txBox="1">
            <a:spLocks noGrp="1"/>
          </p:cNvSpPr>
          <p:nvPr>
            <p:ph type="ctrTitle" idx="4294967295"/>
          </p:nvPr>
        </p:nvSpPr>
        <p:spPr>
          <a:xfrm>
            <a:off x="3371675" y="360000"/>
            <a:ext cx="2246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C800"/>
                </a:solidFill>
                <a:latin typeface="Roboto Black"/>
                <a:ea typeface="Roboto Black"/>
                <a:cs typeface="Roboto Black"/>
                <a:sym typeface="Roboto Black"/>
              </a:rPr>
              <a:t>IMAGINAR</a:t>
            </a:r>
            <a:endParaRPr sz="3100" b="0" i="0" u="none" strike="noStrike" cap="none">
              <a:solidFill>
                <a:srgbClr val="FFC8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5" name="Google Shape;165;g9084b57ec7_1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86" y="337708"/>
            <a:ext cx="647610" cy="67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9084b57ec7_1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0" y="360000"/>
            <a:ext cx="647625" cy="674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084b57ec7_5_0"/>
          <p:cNvSpPr txBox="1">
            <a:spLocks noGrp="1"/>
          </p:cNvSpPr>
          <p:nvPr>
            <p:ph type="body" idx="1"/>
          </p:nvPr>
        </p:nvSpPr>
        <p:spPr>
          <a:xfrm>
            <a:off x="900000" y="1407550"/>
            <a:ext cx="103920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★"/>
            </a:pP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Menciona al menos dos cambios positivos que podrían darse en la sociedad si se diera el caso que imaginaste. Justifica ambos cambios de acuerdo a tu investigación. </a:t>
            </a:r>
            <a:r>
              <a:rPr lang="es-CL" sz="1500" b="1" i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(Utiliza mínimo 50 palabras por cada cambio positivo)</a:t>
            </a:r>
            <a:endParaRPr sz="1500" b="1" i="1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★"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Compara la situación que imaginaste, con los cambios positivos, con la situación actual de los Pueblos Originarios </a:t>
            </a:r>
            <a:r>
              <a:rPr lang="es-CL" sz="1500" b="1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(Establece mínimo dos diferencias y dos semejanzas entre ambas)</a:t>
            </a:r>
            <a:endParaRPr sz="1500" b="1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oboto"/>
              <a:buChar char="★"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Analiza y evalúa ambas situaciones (la imaginaria y la real) ¿Cómo podrías hacer una </a:t>
            </a:r>
            <a:r>
              <a:rPr lang="es-CL" sz="15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campaña de difusión*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para que los aspectos positivos de la situación que imaginaste se hicieran realidad? </a:t>
            </a:r>
            <a:r>
              <a:rPr lang="es-CL" sz="1500" b="1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(Justifica tu elección con 2 argumentos, utiliza mínimo 80 palabras)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9084b57ec7_5_0"/>
          <p:cNvSpPr txBox="1">
            <a:spLocks noGrp="1"/>
          </p:cNvSpPr>
          <p:nvPr>
            <p:ph type="ctrTitle" idx="4294967295"/>
          </p:nvPr>
        </p:nvSpPr>
        <p:spPr>
          <a:xfrm>
            <a:off x="3371675" y="360000"/>
            <a:ext cx="2246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C800"/>
                </a:solidFill>
                <a:latin typeface="Roboto Black"/>
                <a:ea typeface="Roboto Black"/>
                <a:cs typeface="Roboto Black"/>
                <a:sym typeface="Roboto Black"/>
              </a:rPr>
              <a:t>IMAGINAR</a:t>
            </a:r>
            <a:endParaRPr sz="3100" b="0" i="0" u="none" strike="noStrike" cap="none">
              <a:solidFill>
                <a:srgbClr val="FFC80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73" name="Google Shape;173;g9084b57ec7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386" y="337708"/>
            <a:ext cx="647610" cy="67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9084b57ec7_5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0" y="360000"/>
            <a:ext cx="647625" cy="67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9084b57ec7_5_0"/>
          <p:cNvPicPr preferRelativeResize="0"/>
          <p:nvPr/>
        </p:nvPicPr>
        <p:blipFill rotWithShape="1">
          <a:blip r:embed="rId5">
            <a:alphaModFix/>
          </a:blip>
          <a:srcRect l="25346" r="27559" b="22708"/>
          <a:stretch/>
        </p:blipFill>
        <p:spPr>
          <a:xfrm rot="-1071623">
            <a:off x="2235096" y="4310411"/>
            <a:ext cx="1427332" cy="23425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9084b57ec7_5_0"/>
          <p:cNvSpPr/>
          <p:nvPr/>
        </p:nvSpPr>
        <p:spPr>
          <a:xfrm>
            <a:off x="3732325" y="4523650"/>
            <a:ext cx="5433600" cy="1516800"/>
          </a:xfrm>
          <a:prstGeom prst="wedgeRoundRectCallout">
            <a:avLst>
              <a:gd name="adj1" fmla="val -53319"/>
              <a:gd name="adj2" fmla="val -23655"/>
              <a:gd name="adj3" fmla="val 0"/>
            </a:avLst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57163" dist="1047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Recuerda que las </a:t>
            </a:r>
            <a:r>
              <a:rPr lang="es-CL" sz="1500" b="1">
                <a:solidFill>
                  <a:srgbClr val="FF3E77"/>
                </a:solidFill>
                <a:latin typeface="Roboto"/>
                <a:ea typeface="Roboto"/>
                <a:cs typeface="Roboto"/>
                <a:sym typeface="Roboto"/>
              </a:rPr>
              <a:t>campañas de difusión</a:t>
            </a:r>
            <a:r>
              <a:rPr lang="es-CL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son aquellas actividades encaminadas a difundir o posicionar un tema, necesidad o idea ante un público. Por ejemplo: Las campañas de vacunación, propaganda, comerciales, afiches, videos, jingles, etc.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084b57ec7_1_46"/>
          <p:cNvSpPr txBox="1">
            <a:spLocks noGrp="1"/>
          </p:cNvSpPr>
          <p:nvPr>
            <p:ph type="body" idx="1"/>
          </p:nvPr>
        </p:nvSpPr>
        <p:spPr>
          <a:xfrm>
            <a:off x="900000" y="1279275"/>
            <a:ext cx="10392000" cy="50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133511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¿Qué debes hacer? 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Completa el diseño de tu propuesta de difusión; luego, ejecuta, haz real tu propuesta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de difusión. Lee muy bien las instrucciones. Recuerda que puedes utilizar todas las fuentes que se te proporcionaron más las que pudiste encontrar por tu cuenta; solo debes utilizar materiales que tengas en casa. 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ETAPA 3: HACER.</a:t>
            </a:r>
            <a:endParaRPr sz="16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Describe brevemente en qué consiste la propuesta de difusión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que realizarás, qué medio utilizarás (escrito, afiche, audiovisual, digital, etc) y qué concepciones quieres cambiar y/o aspectos de la cultura de pueblos originarios que quieres integrar al concepto de chilenidad actual. 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Diseña tu propuesta de difusión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. Incluye: materiales, participantes y fuentes utilizadas para su desarrollo. (Haz una tabla para que te ordenes)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rabicPeriod"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¡</a:t>
            </a: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Ejecuta tu propuesta de difusión! 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Crea tu propuesta, este será el producto final que enviarás a tus profesores. Ya sea un afiche, un video, una canción, un cuento, un ensayo, etc. Este producto debe incluir y estar </a:t>
            </a: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explícito lo siguiente: </a:t>
            </a:r>
            <a:endParaRPr sz="1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719999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Las concepciones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y/o aspectos de la cultura de pueblos originarios que </a:t>
            </a: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crees deberían cambiar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o ser integrados al concepto de chilenidad actual.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719999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El por qué estos cambios o integraciones tendrían una influencia positiva en la </a:t>
            </a: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sociedad actual. (Los ca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mbios que se darían)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719999" lvl="0" indent="-323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AutoNum type="alphaLcPeriod"/>
            </a:pPr>
            <a:r>
              <a:rPr lang="es-CL" sz="1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Uso de la bibliografía que te fue entregada, y si puedes,  cualquier otra fuente que hayas investigado por tu cuenta.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g9084b57ec7_1_46"/>
          <p:cNvSpPr txBox="1">
            <a:spLocks noGrp="1"/>
          </p:cNvSpPr>
          <p:nvPr>
            <p:ph type="ctrTitle" idx="4294967295"/>
          </p:nvPr>
        </p:nvSpPr>
        <p:spPr>
          <a:xfrm>
            <a:off x="3384975" y="369325"/>
            <a:ext cx="1719000" cy="6207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rPr>
              <a:t>HACER</a:t>
            </a:r>
            <a:endParaRPr sz="3100">
              <a:solidFill>
                <a:schemeClr val="accent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83" name="Google Shape;183;g9084b57ec7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3975" y="369437"/>
            <a:ext cx="594975" cy="62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9084b57ec7_1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998" y="369424"/>
            <a:ext cx="594987" cy="6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9084b57ec7_1_46"/>
          <p:cNvPicPr preferRelativeResize="0"/>
          <p:nvPr/>
        </p:nvPicPr>
        <p:blipFill rotWithShape="1">
          <a:blip r:embed="rId5">
            <a:alphaModFix/>
          </a:blip>
          <a:srcRect l="9744" t="13490" r="9856" b="14327"/>
          <a:stretch/>
        </p:blipFill>
        <p:spPr>
          <a:xfrm>
            <a:off x="10050850" y="0"/>
            <a:ext cx="2141150" cy="16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9084b57ec7_1_46"/>
          <p:cNvSpPr/>
          <p:nvPr/>
        </p:nvSpPr>
        <p:spPr>
          <a:xfrm>
            <a:off x="5802900" y="79525"/>
            <a:ext cx="3969600" cy="1200300"/>
          </a:xfrm>
          <a:prstGeom prst="wedgeEllipseCallout">
            <a:avLst>
              <a:gd name="adj1" fmla="val 56316"/>
              <a:gd name="adj2" fmla="val -589"/>
            </a:avLst>
          </a:prstGeom>
          <a:solidFill>
            <a:srgbClr val="FFFFFF"/>
          </a:solidFill>
          <a:ln w="381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2100" b="1">
                <a:solidFill>
                  <a:srgbClr val="FF3399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¡</a:t>
            </a:r>
            <a:r>
              <a:rPr lang="es-CL" sz="2000" b="1">
                <a:solidFill>
                  <a:srgbClr val="FF3399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Wuechupuañ tañí raquiduam!</a:t>
            </a:r>
            <a:r>
              <a:rPr lang="es-CL" sz="1800" b="1">
                <a:solidFill>
                  <a:schemeClr val="dk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 </a:t>
            </a:r>
            <a:r>
              <a:rPr lang="es-CL" sz="1800">
                <a:solidFill>
                  <a:schemeClr val="dk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(¡Voy a sacar adelante mi idea!)</a:t>
            </a:r>
            <a:endParaRPr sz="1800">
              <a:solidFill>
                <a:schemeClr val="dk1"/>
              </a:solidFill>
              <a:latin typeface="Calligraffitti"/>
              <a:ea typeface="Calligraffitti"/>
              <a:cs typeface="Calligraffitti"/>
              <a:sym typeface="Calligraffitt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9084b57ec7_5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100" y="1837001"/>
            <a:ext cx="4476848" cy="16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9084b57ec7_5_37"/>
          <p:cNvSpPr/>
          <p:nvPr/>
        </p:nvSpPr>
        <p:spPr>
          <a:xfrm>
            <a:off x="1368300" y="1068000"/>
            <a:ext cx="9455400" cy="564000"/>
          </a:xfrm>
          <a:prstGeom prst="roundRect">
            <a:avLst>
              <a:gd name="adj" fmla="val 16667"/>
            </a:avLst>
          </a:prstGeom>
          <a:solidFill>
            <a:srgbClr val="4ACADA"/>
          </a:solidFill>
          <a:ln w="9525" cap="flat" cmpd="sng">
            <a:solidFill>
              <a:srgbClr val="FF3E77"/>
            </a:solidFill>
            <a:prstDash val="solid"/>
            <a:round/>
            <a:headEnd type="none" w="sm" len="sm"/>
            <a:tailEnd type="none" w="sm" len="sm"/>
          </a:ln>
          <a:effectLst>
            <a:outerShdw blurRad="257175" dist="57150" dir="5400000" algn="bl" rotWithShape="0">
              <a:srgbClr val="000000">
                <a:alpha val="6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Ahora te invitamos a seguir las indicaciones para crear el Abstract de tu proyecto</a:t>
            </a:r>
            <a:endParaRPr sz="1600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3" name="Google Shape;193;g9084b57ec7_5_37"/>
          <p:cNvSpPr/>
          <p:nvPr/>
        </p:nvSpPr>
        <p:spPr>
          <a:xfrm>
            <a:off x="1439225" y="1962950"/>
            <a:ext cx="4032900" cy="946500"/>
          </a:xfrm>
          <a:prstGeom prst="downArrowCallout">
            <a:avLst>
              <a:gd name="adj1" fmla="val 32916"/>
              <a:gd name="adj2" fmla="val 33755"/>
              <a:gd name="adj3" fmla="val 35929"/>
              <a:gd name="adj4" fmla="val 51279"/>
            </a:avLst>
          </a:prstGeom>
          <a:solidFill>
            <a:srgbClr val="FAD141"/>
          </a:solidFill>
          <a:ln w="9525" cap="flat" cmpd="sng">
            <a:solidFill>
              <a:srgbClr val="FF3E7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47625" dir="69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¿Qué es y cómo se escribe un ABSTRACT?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9084b57ec7_5_37"/>
          <p:cNvSpPr/>
          <p:nvPr/>
        </p:nvSpPr>
        <p:spPr>
          <a:xfrm>
            <a:off x="1270475" y="2960500"/>
            <a:ext cx="4370400" cy="1300500"/>
          </a:xfrm>
          <a:prstGeom prst="ellips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abstract es un pequeño resúmen en inglés que paradójicamente es lo último que se escribe, pero lo primero que se lee.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9084b57ec7_5_37"/>
          <p:cNvSpPr/>
          <p:nvPr/>
        </p:nvSpPr>
        <p:spPr>
          <a:xfrm>
            <a:off x="6703700" y="2090800"/>
            <a:ext cx="4827600" cy="4412700"/>
          </a:xfrm>
          <a:prstGeom prst="horizontalScroll">
            <a:avLst>
              <a:gd name="adj" fmla="val 13750"/>
            </a:avLst>
          </a:prstGeom>
          <a:solidFill>
            <a:srgbClr val="FFC8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762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250" b="1"/>
              <a:t>ABSTRACT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250" b="1"/>
              <a:t>“This project investigates a relationship between a high coffee consumption and lack of sleep”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CL" sz="1250" b="1"/>
              <a:t>“We didn´t drink coffee for three days and we slept quite better”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250" b="1"/>
              <a:t>“My  analysis showed a strong correlation between coffee consumption and lack of sleep”</a:t>
            </a:r>
            <a:endParaRPr sz="1250" b="1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250" b="1"/>
              <a:t>“I conclude that we must avoid coffee consumption to sleep and feel better.”</a:t>
            </a:r>
            <a:endParaRPr sz="1250" b="1"/>
          </a:p>
        </p:txBody>
      </p:sp>
      <p:sp>
        <p:nvSpPr>
          <p:cNvPr id="196" name="Google Shape;196;g9084b57ec7_5_37"/>
          <p:cNvSpPr txBox="1">
            <a:spLocks noGrp="1"/>
          </p:cNvSpPr>
          <p:nvPr>
            <p:ph type="ctrTitle" idx="4294967295"/>
          </p:nvPr>
        </p:nvSpPr>
        <p:spPr>
          <a:xfrm>
            <a:off x="3384975" y="369325"/>
            <a:ext cx="1719000" cy="6207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chemeClr val="accent6"/>
                </a:solidFill>
                <a:latin typeface="Roboto Black"/>
                <a:ea typeface="Roboto Black"/>
                <a:cs typeface="Roboto Black"/>
                <a:sym typeface="Roboto Black"/>
              </a:rPr>
              <a:t>HACER</a:t>
            </a:r>
            <a:endParaRPr sz="3100">
              <a:solidFill>
                <a:schemeClr val="accent6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7" name="Google Shape;197;g9084b57ec7_5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3975" y="369437"/>
            <a:ext cx="594975" cy="62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9084b57ec7_5_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9998" y="369424"/>
            <a:ext cx="594987" cy="62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9084b57ec7_5_37"/>
          <p:cNvSpPr/>
          <p:nvPr/>
        </p:nvSpPr>
        <p:spPr>
          <a:xfrm>
            <a:off x="684725" y="4526175"/>
            <a:ext cx="5541900" cy="2103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4ACA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571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Sigue los siguientes 4 pasos para escribir el abstract de tu proyecto:</a:t>
            </a:r>
            <a:endParaRPr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Establece claramente el propósito del proyecto.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Métodos usados para abordar el tema  y entrega de diferentes soluciones.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Destaca el resultado más importante de tu plan de acción.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AutoNum type="arabicPeriod"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Principal conclusión de tu proyecto.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84b57ec7_1_51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43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¡Ya completaste tu formulario!¡Felicitaciones!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 b="1">
                <a:latin typeface="Roboto"/>
                <a:ea typeface="Roboto"/>
                <a:cs typeface="Roboto"/>
                <a:sym typeface="Roboto"/>
              </a:rPr>
              <a:t>¿Qué te queda por hacer?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 Ya compartiste lo aprendido, y lo que ti mismo/a diseñaste. Ahora sólo debes compartir tu trabajo con tus profesores y, si lo deseas, con tus compañeros a través del grupo de whatsapp de tu curso. </a:t>
            </a:r>
            <a:endParaRPr sz="1500" b="1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rPr>
              <a:t>ETAPA 4: COMPARTIR. </a:t>
            </a: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Sólo te queda un paso!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Ahora envía el formulario completo (Escrito en tu cuaderno, en word o PPT), y el producto final de la ejecución de tu propuesta de difusión. 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5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g9084b57ec7_1_51"/>
          <p:cNvSpPr txBox="1">
            <a:spLocks noGrp="1"/>
          </p:cNvSpPr>
          <p:nvPr>
            <p:ph type="ctrTitle" idx="4294967295"/>
          </p:nvPr>
        </p:nvSpPr>
        <p:spPr>
          <a:xfrm>
            <a:off x="3400700" y="393000"/>
            <a:ext cx="2560500" cy="5970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chemeClr val="accent5"/>
                </a:solidFill>
                <a:latin typeface="Roboto Black"/>
                <a:ea typeface="Roboto Black"/>
                <a:cs typeface="Roboto Black"/>
                <a:sym typeface="Roboto Black"/>
              </a:rPr>
              <a:t>COMPARTIR</a:t>
            </a:r>
            <a:endParaRPr sz="3100" b="0" i="0" u="none" strike="noStrike" cap="none">
              <a:solidFill>
                <a:schemeClr val="accent5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06" name="Google Shape;206;g9084b57ec7_1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61200" y="393000"/>
            <a:ext cx="610700" cy="62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9084b57ec7_1_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0" y="360001"/>
            <a:ext cx="610705" cy="6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9084b57ec7_1_51"/>
          <p:cNvPicPr preferRelativeResize="0"/>
          <p:nvPr/>
        </p:nvPicPr>
        <p:blipFill rotWithShape="1">
          <a:blip r:embed="rId5">
            <a:alphaModFix/>
          </a:blip>
          <a:srcRect l="15556" t="12571" r="12619" b="1325"/>
          <a:stretch/>
        </p:blipFill>
        <p:spPr>
          <a:xfrm>
            <a:off x="6095950" y="4154375"/>
            <a:ext cx="1813774" cy="21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9084b57ec7_1_51"/>
          <p:cNvSpPr txBox="1"/>
          <p:nvPr/>
        </p:nvSpPr>
        <p:spPr>
          <a:xfrm>
            <a:off x="2782750" y="4093400"/>
            <a:ext cx="3072900" cy="20277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En esta ocasión hemos incluido una pauta de autoevaluación, para que reflexiones sobre tu desempeño en este trabajo.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La encontrarás como otro archivo adjunto a este PPT. </a:t>
            </a:r>
            <a:endParaRPr/>
          </a:p>
        </p:txBody>
      </p:sp>
      <p:sp>
        <p:nvSpPr>
          <p:cNvPr id="210" name="Google Shape;210;g9084b57ec7_1_51"/>
          <p:cNvSpPr/>
          <p:nvPr/>
        </p:nvSpPr>
        <p:spPr>
          <a:xfrm flipH="1">
            <a:off x="7709100" y="3923300"/>
            <a:ext cx="3582900" cy="2286600"/>
          </a:xfrm>
          <a:prstGeom prst="rightArrowCallout">
            <a:avLst>
              <a:gd name="adj1" fmla="val 35386"/>
              <a:gd name="adj2" fmla="val 38461"/>
              <a:gd name="adj3" fmla="val 19302"/>
              <a:gd name="adj4" fmla="val 81394"/>
            </a:avLst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857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7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     Envía tu trabajo al siguiente correo: </a:t>
            </a:r>
            <a:endParaRPr sz="1700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700">
                <a:solidFill>
                  <a:srgbClr val="FAD141"/>
                </a:solidFill>
                <a:latin typeface="Acme"/>
                <a:ea typeface="Acme"/>
                <a:cs typeface="Acme"/>
                <a:sym typeface="Acme"/>
              </a:rPr>
              <a:t>entregaarrupe@gmail.com</a:t>
            </a:r>
            <a:endParaRPr sz="1700">
              <a:solidFill>
                <a:srgbClr val="FAD14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700">
                <a:solidFill>
                  <a:srgbClr val="FFFFFF"/>
                </a:solidFill>
                <a:latin typeface="Acme"/>
                <a:ea typeface="Acme"/>
                <a:cs typeface="Acme"/>
                <a:sym typeface="Acme"/>
              </a:rPr>
              <a:t>  Si tienes alguna duda con respecto al trabajo, escríbenos también, haremos lo posible por responderte a la brevedad.</a:t>
            </a:r>
            <a:endParaRPr sz="1600">
              <a:solidFill>
                <a:srgbClr val="FFFFFF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211" name="Google Shape;211;g9084b57ec7_1_51"/>
          <p:cNvPicPr preferRelativeResize="0"/>
          <p:nvPr/>
        </p:nvPicPr>
        <p:blipFill rotWithShape="1">
          <a:blip r:embed="rId6">
            <a:alphaModFix/>
          </a:blip>
          <a:srcRect l="16649" r="16616" b="8265"/>
          <a:stretch/>
        </p:blipFill>
        <p:spPr>
          <a:xfrm>
            <a:off x="900000" y="3748925"/>
            <a:ext cx="1882748" cy="2461076"/>
          </a:xfrm>
          <a:prstGeom prst="rect">
            <a:avLst/>
          </a:prstGeom>
          <a:noFill/>
          <a:ln>
            <a:noFill/>
          </a:ln>
          <a:effectLst>
            <a:outerShdw blurRad="71438" dist="85725" dir="5400000" algn="bl" rotWithShape="0">
              <a:srgbClr val="000000">
                <a:alpha val="66000"/>
              </a:srgbClr>
            </a:outerShdw>
            <a:reflection stA="97000" endPos="5000" dist="209550" dir="5400000" fadeDir="5400012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fbbc724c8_0_94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28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L" sz="1500">
                <a:latin typeface="Roboto"/>
                <a:ea typeface="Roboto"/>
                <a:cs typeface="Roboto"/>
                <a:sym typeface="Roboto"/>
              </a:rPr>
              <a:t>Querido/a estudiante a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 continuación encontrarás la pauta con que tu proyecto será evaluado, léela con atención, para que puedas realizar un buen trabajo.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 b="1">
                <a:solidFill>
                  <a:srgbClr val="FF3E77"/>
                </a:solidFill>
                <a:latin typeface="Arial"/>
                <a:ea typeface="Arial"/>
                <a:cs typeface="Arial"/>
                <a:sym typeface="Arial"/>
              </a:rPr>
              <a:t>OBJETIVO GENERAL:</a:t>
            </a:r>
            <a:endParaRPr sz="1500" b="1">
              <a:solidFill>
                <a:srgbClr val="FF3E7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>
                <a:latin typeface="Arial"/>
                <a:ea typeface="Arial"/>
                <a:cs typeface="Arial"/>
                <a:sym typeface="Arial"/>
              </a:rPr>
              <a:t>Diseñar y ejecutar una propuesta de difusión para el cambio de percepción e integración de la cultura de pueblos originarios en el concepto chilenidad actual.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500">
                <a:latin typeface="Arial"/>
                <a:ea typeface="Arial"/>
                <a:cs typeface="Arial"/>
                <a:sym typeface="Arial"/>
              </a:rPr>
              <a:t>El presente proyecto se evaluará de manera sumativa (con nota). La escala a utilizar es al 60%, </a:t>
            </a:r>
            <a:r>
              <a:rPr lang="es-CL" sz="1500" b="1">
                <a:latin typeface="Arial"/>
                <a:ea typeface="Arial"/>
                <a:cs typeface="Arial"/>
                <a:sym typeface="Arial"/>
              </a:rPr>
              <a:t>puntaje total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: 33 puntos; </a:t>
            </a:r>
            <a:r>
              <a:rPr lang="es-CL" sz="1500" b="1">
                <a:latin typeface="Arial"/>
                <a:ea typeface="Arial"/>
                <a:cs typeface="Arial"/>
                <a:sym typeface="Arial"/>
              </a:rPr>
              <a:t>puntaje de aprobación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s-CL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es-CL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L" sz="1500">
                <a:latin typeface="Arial"/>
                <a:ea typeface="Arial"/>
                <a:cs typeface="Arial"/>
                <a:sym typeface="Arial"/>
              </a:rPr>
              <a:t>puntos.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g8fbbc724c8_0_94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6902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PAUTA DE EVALUACIÓN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18" name="Google Shape;218;g8fbbc724c8_0_94"/>
          <p:cNvPicPr preferRelativeResize="0"/>
          <p:nvPr/>
        </p:nvPicPr>
        <p:blipFill rotWithShape="1">
          <a:blip r:embed="rId4">
            <a:alphaModFix/>
          </a:blip>
          <a:srcRect b="6812"/>
          <a:stretch/>
        </p:blipFill>
        <p:spPr>
          <a:xfrm>
            <a:off x="1437875" y="4211625"/>
            <a:ext cx="9447926" cy="1998475"/>
          </a:xfrm>
          <a:prstGeom prst="rect">
            <a:avLst/>
          </a:prstGeom>
          <a:noFill/>
          <a:ln w="28575" cap="flat" cmpd="sng">
            <a:solidFill>
              <a:srgbClr val="4ACADA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g8fbbcba539_0_4"/>
          <p:cNvGraphicFramePr/>
          <p:nvPr/>
        </p:nvGraphicFramePr>
        <p:xfrm>
          <a:off x="180000" y="228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{351C389B-A597-4427-B860-C4AD695D1AE5}</a:tableStyleId>
              </a:tblPr>
              <a:tblGrid>
                <a:gridCol w="278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22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ASPECTOS GENERALES DEL PROYECTO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CRITERIO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NIVELES DE DESEMPEÑO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1. ORTOGRAFÍA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Puede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 o la estudiante desarrolla sus respuestas cuidando el uso de las reglas ortográficas.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Presenta un máximo de tres faltas de ortografía.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Presenta entre 4 y 8 faltas de ortografía.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Presenta 9 o más faltas de ortografía.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No hace entrega del proyecto.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2. USO DE TICs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70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 o la estudiante demuestra un adecuado uso de las herramientas tecnológicas, tales 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como correo y/o whatsapp para comunicarse de manera efectiva con sus profesores/as</a:t>
                      </a: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, ya sea para entregar sus trabajos y/o resolver dudas.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Logra una comunicación fluida con sus profesores y profesoras utilizando las herramientas tecnológicas de manera correcta y responsable. (Se identifica, acusa recibo de los comentarios o respuestas recibidas)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Logra comunicarse con sus profesores y profesoras utilizando sólo uno de los dos criterios antes mencionados.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Logra comunicarse con sus profesores sólo para hacer entrega de las actividades.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 hace entrega del proyecto.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3. ASPECTOS ACTITUDINALES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36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El o la estudiante demuestra prolijidad en su trabajo, así como también compromiso con 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su aprendizaje en las distintas asignaturas y un buen uso del tiempo otorgado para el desarrollo de las actividades.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Desarrolla y entrega un trabajo ordenado,  minucioso y detallado, que da cuenta de su compromiso con las distintas asignaturas, utilizando sus tiempos con responsabilidad.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Desarrolla y entrega su trabajo, contemplando dos de las tres características mencionadas anteriormente.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Desarrolla y entrega </a:t>
                      </a: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su trabajo, contemplando una de las tres características mencionadas </a:t>
                      </a:r>
                      <a:r>
                        <a:rPr lang="es-CL" sz="11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anteriormente.</a:t>
                      </a:r>
                      <a:endParaRPr sz="11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highlight>
                            <a:srgbClr val="FFFFFF"/>
                          </a:highlight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No hace entrega del proyecto.</a:t>
                      </a:r>
                      <a:endParaRPr sz="1100">
                        <a:highlight>
                          <a:srgbClr val="FFFFFF"/>
                        </a:highlight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Google Shape;228;g8fbbcba539_0_10"/>
          <p:cNvGraphicFramePr/>
          <p:nvPr/>
        </p:nvGraphicFramePr>
        <p:xfrm>
          <a:off x="1800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{351C389B-A597-4427-B860-C4AD695D1AE5}</a:tableStyleId>
              </a:tblPr>
              <a:tblGrid>
                <a:gridCol w="217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8325">
                <a:tc gridSpan="5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3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ASPECTOS ESPECÍFICOS DEL PROYECTO</a:t>
                      </a:r>
                      <a:endParaRPr sz="13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Criterios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Niveles de desempeño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4. Etapa Sentir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El o la estudiante manifiesta comprensión total de la problemática presentada, expresa, relacionando y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justificando sus opiniones y/o sensaciones que ésta le generan.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Expresa, relaciona y justifica al menos dos opiniones y/o sensaciones que dan cuenta de la problemática y son coherentes con la misma.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Expresa, relaciona y justifica una opinión o sensación que da cuenta y es coherente con la problemática planteada o plantea dos opiniones y/o sensaciones coherentes que no logra justificar de acuerdo con lo solicitado.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Expresa una o dos opiniones y/o sensaciones que no se encuentran relacionadas con la problemática, y no logra justificar de acuerdo con lo solicitado.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2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5. Etapa Imaginar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1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5.1 E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l o la estudiante plantea, describe y justifica posibles cambios positivos a partir de la situación imaginada.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Identifica, describe y justifica de forma coherente dos posibles cambios positivos a partir de la situación imaginada. Justificando de manera coherente con su investigación, presentando y citando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Identifica, describe y justifica con fuentes sólo un cambio positivo a partir de la situación imaginada, o identifica y describe dos posibles cambios positivos sin justificarlos con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Sólo identifica / nombra los posibles cambios positivos sin describirlos ni justificarlos.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8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5.2. El o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 la estudiante compara la situación que imagina, con los cambios positivos, con la situación actual que viven los pueblos originarios. Establece dife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rencias y semejanzas entre ambas.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 la situación que imagina, con los cambios positivos, con la situación actual que viven los pueblos originarios. Establece por lo menos dos diferencias y dos semejanzas entre ambas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 la situación que imagina, con los cambios positivos, con la situación actual que viven los pueblos originarios. Establece por lo menos una semejanza y una diferencia.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Compara la situación que imagina, con los cambios positivos, con la situación actual qu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 viven los pueblos originarios. Establece una diferencia o una semejanza.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24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5.3. El o la estudiante analiza ambas situaciones (imaginaria y real) y evalúa la mejor alternativa para crear una campaña de difusión para hacer real la situación imaginada.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Analiza ambas situaciones (imaginaria y real) y evalúa la mejor alternativa para crear una campaña de difusión para hacer real la situación imaginada. Justificando de manera coherente a partir de su contexto e investigación.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Analiza ambas situaciones (imaginaria y real) y evalúa la mejor alternativa para crear una campaña de difusión para hacer real la situación imaginada. No justifica de manera coherente a partir de su contexto e investigación.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El o la estudiante analiza ambas situaciones (imaginaria y real) y evalúa la mejor alternativa para crear una campaña de difusión para hacer real la situación imaginada. No justifica.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Google Shape;233;g9084b57ec7_5_29"/>
          <p:cNvGraphicFramePr/>
          <p:nvPr/>
        </p:nvGraphicFramePr>
        <p:xfrm>
          <a:off x="179963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{351C389B-A597-4427-B860-C4AD695D1AE5}</a:tableStyleId>
              </a:tblPr>
              <a:tblGrid>
                <a:gridCol w="248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6. Etapa Hacer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2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6.1. El o la estudiante diseña y describe su propuesta de difusión para ejecutar la solución elegida en su hogar: Materiales, responsables, tiempo, participantes, entre otros.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Describe, con todos los detalles solicitados la campaña de difusión que ejecutará para el cambio de percepción e integración de la cultura de pueblos originarios en el concepto chilenidad actual.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Describe la campaña de difusión, de forma incompleta, entregando menos del 80% de los detalles solicitados.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Identifica acciones a realizar, sin dar cuenta de los detalles para su ejecución.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95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6.2. El o</a:t>
                      </a: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la estudiante genera al menos una evidencia de la ejecución de su campaña de difusión. (Evidencia mínima: el producto final que se entregará a tus profesores)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un producto en el medio escogido (afiche, video, canción, cuento, etc). Incluye por lo menos una concepción y/o aspecto de la cultura de pueblos originarios que crees deberían cambiar o ser integrados al concepto de chilenidad actual. Analiza y evalúa el impacto del cambio a generar. Justificando de manera coherente utilizando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un producto en el medio escogido (afiche, video, canción, cuento, etc). Incluye por lo menos una concepción y/o aspecto de la cultura de pueblos originarios que crees deberían cambiar o ser integrados al concepto de chilenidad actual. Analiza y evalúa el impacto del cambio a generar. No justifica de manera coherente utilizando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un producto en el medio escogido (afiche, video, canción, cuento, etc). Incluye por lo menos una concepción y/o aspecto de la cultura de pueblos originarios que crees deberían cambiar o ser integrados al concepto de chilenidad actual. No analiza ni evalúa el impacto del cambio a generar. No Justifica de manera coherente utilizando fuentes.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O Justifica de manera coherente pero no analiza ni evalúa el impacto del cambio a generar.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112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6.3. El o la estudiante crea el “Abstract” siguiendo claramente los 4 puntos e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stablecidos en la instrucción: Presentación de la problemática, metodología, resultados y conclusiones del desarrollo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el abstract del proyecto desarrollando con la claridad 3 o 4 de los puntos de la instrucción.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el abstract del proyecto desarrollando con claridad solo 2 de los puntos de la instrucción.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 el abstract del proyecto desarrollando con claridad solo 1 o ninguno de los puntos de la instrucción.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7. Etapa Compartir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Excelente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 punto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Satisfactorio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 mejorar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 puntos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No observado</a:t>
                      </a:r>
                      <a:endParaRPr sz="11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47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l o la estudiante entrega las actividades completas a cada profesor/a, utilizando los canales destinados a ello (correo electrónico o whatsapp), y respeta el plazo de entrega.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Desarrolla la actividad propuesta de forma completa, y la entrega a través de los canales destinados para ello en el plazo estipulado.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Desarrolla la actividad propuesta de forma completa, y no  la entrega a través de los canales destinados para ello, o no cumple con el plazo estipulado.</a:t>
                      </a:r>
                      <a:endParaRPr sz="1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Desarrolla la actividad propuesta de forma incompleta, y no la entrega a través del canal destinado para ello, o no cumple con el plazo estipulado.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>
                          <a:highlight>
                            <a:srgbClr val="FFFFFF"/>
                          </a:highlight>
                          <a:latin typeface="Roboto"/>
                          <a:ea typeface="Roboto"/>
                          <a:cs typeface="Roboto"/>
                          <a:sym typeface="Roboto"/>
                        </a:rPr>
                        <a:t>No hace entrega del proyecto.</a:t>
                      </a:r>
                      <a:endParaRPr sz="1000">
                        <a:highlight>
                          <a:srgbClr val="FFFFFF"/>
                        </a:highlight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9084b57ec7_13_0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69027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PSICOSOCIAL Y FAMILIA</a:t>
            </a:r>
            <a:endParaRPr sz="390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239" name="Google Shape;239;g9084b57ec7_13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5450" y="989988"/>
            <a:ext cx="8581100" cy="56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fbbc724c8_0_10"/>
          <p:cNvSpPr txBox="1">
            <a:spLocks noGrp="1"/>
          </p:cNvSpPr>
          <p:nvPr>
            <p:ph type="ctrTitle" idx="4294967295"/>
          </p:nvPr>
        </p:nvSpPr>
        <p:spPr>
          <a:xfrm>
            <a:off x="2790008" y="360000"/>
            <a:ext cx="5609700" cy="6441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 b="0" i="0" u="none" strike="noStrike" cap="none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EQUIPO DOCENTE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95" name="Google Shape;95;g8fbbc724c8_0_10"/>
          <p:cNvGraphicFramePr/>
          <p:nvPr>
            <p:extLst>
              <p:ext uri="{D42A27DB-BD31-4B8C-83A1-F6EECF244321}">
                <p14:modId xmlns:p14="http://schemas.microsoft.com/office/powerpoint/2010/main" val="2297569334"/>
              </p:ext>
            </p:extLst>
          </p:nvPr>
        </p:nvGraphicFramePr>
        <p:xfrm>
          <a:off x="1136096" y="3303596"/>
          <a:ext cx="9554250" cy="2365425"/>
        </p:xfrm>
        <a:graphic>
          <a:graphicData uri="http://schemas.openxmlformats.org/drawingml/2006/table">
            <a:tbl>
              <a:tblPr>
                <a:noFill/>
                <a:tableStyleId>{671C46EA-1149-4C72-B78E-A0939D242242}</a:tableStyleId>
              </a:tblPr>
              <a:tblGrid>
                <a:gridCol w="233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5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CARLA PARADA 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Educación física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PEDRO ARREDONDO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Ciencias para la ciudadanía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MARCELO RUZ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Educación Física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419" sz="15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Leticia Arellano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dirty="0" err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IInglés</a:t>
                      </a:r>
                      <a:endParaRPr sz="1500" b="1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6" name="Google Shape;96;g8fbbc724c8_0_10"/>
          <p:cNvGraphicFramePr/>
          <p:nvPr/>
        </p:nvGraphicFramePr>
        <p:xfrm>
          <a:off x="2422696" y="1311354"/>
          <a:ext cx="7408575" cy="2136825"/>
        </p:xfrm>
        <a:graphic>
          <a:graphicData uri="http://schemas.openxmlformats.org/drawingml/2006/table">
            <a:tbl>
              <a:tblPr>
                <a:noFill/>
                <a:tableStyleId>{671C46EA-1149-4C72-B78E-A0939D242242}</a:tableStyleId>
              </a:tblPr>
              <a:tblGrid>
                <a:gridCol w="246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IGNACIO RÍOS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Historia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KATHERINE ESCALONA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Educación Ciudadana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 b="1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KARLA MENDEZ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s-CL" sz="150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Filosofía y Religión</a:t>
                      </a:r>
                      <a:endParaRPr sz="1500" b="1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7" name="Google Shape;97;g8fbbc724c8_0_10"/>
          <p:cNvPicPr preferRelativeResize="0"/>
          <p:nvPr/>
        </p:nvPicPr>
        <p:blipFill rotWithShape="1">
          <a:blip r:embed="rId4">
            <a:alphaModFix/>
          </a:blip>
          <a:srcRect l="20140" t="16638" r="22559"/>
          <a:stretch/>
        </p:blipFill>
        <p:spPr>
          <a:xfrm>
            <a:off x="1922615" y="3360773"/>
            <a:ext cx="1000161" cy="14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8fbbc724c8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04508" y="3303596"/>
            <a:ext cx="1490350" cy="1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8fbbc724c8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0313" y="1293575"/>
            <a:ext cx="1313075" cy="14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8fbbc724c8_0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99838" y="1255563"/>
            <a:ext cx="1490374" cy="14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8fbbc724c8_0_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24650" y="1223888"/>
            <a:ext cx="2185250" cy="155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8fbbc724c8_0_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03839" y="3343098"/>
            <a:ext cx="1490350" cy="14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8fbbc724c8_0_10"/>
          <p:cNvSpPr/>
          <p:nvPr/>
        </p:nvSpPr>
        <p:spPr>
          <a:xfrm>
            <a:off x="2342250" y="5882050"/>
            <a:ext cx="7507500" cy="9759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lgDashDot"/>
            <a:round/>
            <a:headEnd type="none" w="sm" len="sm"/>
            <a:tailEnd type="none" w="sm" len="sm"/>
          </a:ln>
          <a:effectLst>
            <a:outerShdw blurRad="157163" dist="133350" dir="191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latin typeface="Aladin"/>
                <a:ea typeface="Aladin"/>
                <a:cs typeface="Aladin"/>
                <a:sym typeface="Aladin"/>
              </a:rPr>
              <a:t>Recuerda enviarnos todo lo relacionado al trabajo al siguiente correo:</a:t>
            </a:r>
            <a:endParaRPr sz="2400">
              <a:latin typeface="Aladin"/>
              <a:ea typeface="Aladin"/>
              <a:cs typeface="Aladin"/>
              <a:sym typeface="Alad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>
                <a:solidFill>
                  <a:srgbClr val="FB4C85"/>
                </a:solidFill>
                <a:latin typeface="Aladin"/>
                <a:ea typeface="Aladin"/>
                <a:cs typeface="Aladin"/>
                <a:sym typeface="Aladi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entregaarrupe@gmail.com</a:t>
            </a:r>
            <a:endParaRPr sz="2400">
              <a:solidFill>
                <a:srgbClr val="FB4C85"/>
              </a:solidFill>
              <a:latin typeface="Aladin"/>
              <a:ea typeface="Aladin"/>
              <a:cs typeface="Aladin"/>
              <a:sym typeface="Aladin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2A9CB-B3D7-43C4-883D-5286F3ECC7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9046" y="3393771"/>
            <a:ext cx="1504950" cy="140017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6AE5097-F010-474E-8A49-45B2C33D98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</a:t>
            </a:fld>
            <a:endParaRPr lang="es-C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9084b57ec7_1_69"/>
          <p:cNvSpPr txBox="1">
            <a:spLocks noGrp="1"/>
          </p:cNvSpPr>
          <p:nvPr>
            <p:ph type="body" idx="1"/>
          </p:nvPr>
        </p:nvSpPr>
        <p:spPr>
          <a:xfrm>
            <a:off x="900000" y="1491475"/>
            <a:ext cx="7791600" cy="2238900"/>
          </a:xfrm>
          <a:prstGeom prst="rect">
            <a:avLst/>
          </a:prstGeom>
          <a:noFill/>
          <a:ln>
            <a:noFill/>
          </a:ln>
          <a:effectLst>
            <a:outerShdw blurRad="57150"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2600">
                <a:latin typeface="Acme"/>
                <a:ea typeface="Acme"/>
                <a:cs typeface="Acme"/>
                <a:sym typeface="Acme"/>
              </a:rPr>
              <a:t>“VOY A SEGUIR MIS IDEAS, PARA LLEGAR AL FIN DE MIS METAS... VOY A LLENAR CON FUERZA MI ESPÍRITU Y MI CORAZÓN PARA EL FIN DE MIS OBJETIVOS…”</a:t>
            </a:r>
            <a:endParaRPr sz="1500" i="1"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 i="1">
                <a:latin typeface="Acme"/>
                <a:ea typeface="Acme"/>
                <a:cs typeface="Acme"/>
                <a:sym typeface="Acme"/>
              </a:rPr>
              <a:t>(Traducido al español. Palabras de Lonko de la Araucanía)</a:t>
            </a:r>
            <a:endParaRPr sz="2600"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245" name="Google Shape;245;g9084b57ec7_1_69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46788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PALABRAS DE CIERRE</a:t>
            </a:r>
            <a:endParaRPr sz="2700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6" name="Google Shape;246;g9084b57ec7_1_69"/>
          <p:cNvSpPr txBox="1"/>
          <p:nvPr/>
        </p:nvSpPr>
        <p:spPr>
          <a:xfrm>
            <a:off x="3274700" y="4471250"/>
            <a:ext cx="8017200" cy="21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Te deseamos mucha fuerza y ánimo. </a:t>
            </a:r>
            <a:endParaRPr sz="2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Este trabajo está hecho con mucho cariño</a:t>
            </a:r>
            <a:r>
              <a:rPr lang="es-CL" sz="2600">
                <a:solidFill>
                  <a:schemeClr val="dk1"/>
                </a:solidFill>
                <a:highlight>
                  <a:srgbClr val="FFFFFF"/>
                </a:highlight>
                <a:latin typeface="Acme"/>
                <a:ea typeface="Acme"/>
                <a:cs typeface="Acme"/>
                <a:sym typeface="Acme"/>
              </a:rPr>
              <a:t> para aprend</a:t>
            </a: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er y compartir con tu familia.</a:t>
            </a:r>
            <a:endParaRPr sz="2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Con cariño… tus profesores</a:t>
            </a:r>
            <a:endParaRPr sz="2600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247" name="Google Shape;247;g9084b57ec7_1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1600" y="360000"/>
            <a:ext cx="260032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9084b57ec7_1_69"/>
          <p:cNvPicPr preferRelativeResize="0"/>
          <p:nvPr/>
        </p:nvPicPr>
        <p:blipFill rotWithShape="1">
          <a:blip r:embed="rId5">
            <a:alphaModFix/>
          </a:blip>
          <a:srcRect l="24132" t="3626" r="24609" b="5032"/>
          <a:stretch/>
        </p:blipFill>
        <p:spPr>
          <a:xfrm>
            <a:off x="900000" y="4231839"/>
            <a:ext cx="2600324" cy="260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fbbc724c8_0_5"/>
          <p:cNvSpPr txBox="1">
            <a:spLocks noGrp="1"/>
          </p:cNvSpPr>
          <p:nvPr>
            <p:ph type="body" idx="1"/>
          </p:nvPr>
        </p:nvSpPr>
        <p:spPr>
          <a:xfrm>
            <a:off x="720000" y="1390725"/>
            <a:ext cx="10752000" cy="4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36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Estimadas y estimados estudiantes, esperamos se encuentren bien junto a sus familias y si están pasando alguna situación complicada tengan todas nuestras energías para que pronto salgan adelante.</a:t>
            </a:r>
            <a:endParaRPr sz="17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36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En esta ocasión, comenzaremos una nueva temática: </a:t>
            </a:r>
            <a:r>
              <a:rPr lang="es-CL" sz="17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“Historia y situación Mapuche actual”</a:t>
            </a:r>
            <a:r>
              <a:rPr lang="es-CL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la cual estará dividida en dos partes (dos trabajos interdisciplinarios). 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En primer lugar,  investigarás sobre la historia del pueblo Mapuche y otros pueblos originarios de Chile, para informarte y conocer aspectos de las culturas de estos pueblos que no se comentan comúnmente en la sociedad y los medios.  Es de suma importancia que conozcas la historia de estos pueblos antes de formarte un juicio, ya que si no lo haces, </a:t>
            </a: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podrás 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repetir los mismos errores que los demás. Es el momento de reconocernos en uno y entender que somos</a:t>
            </a: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diferentes, pero iguales.</a:t>
            </a:r>
            <a:endParaRPr sz="17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36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 una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 segunda instancia, en el próximo trabajo interdisciplinario, trabajarás el </a:t>
            </a:r>
            <a:r>
              <a:rPr lang="es-CL" sz="1700" b="1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“Conflicto Mapuche”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 en la actualidad.  Recuerda </a:t>
            </a:r>
            <a:r>
              <a:rPr lang="es-CL" sz="1700" b="1">
                <a:latin typeface="Roboto"/>
                <a:ea typeface="Roboto"/>
                <a:cs typeface="Roboto"/>
                <a:sym typeface="Roboto"/>
              </a:rPr>
              <a:t>además que este es un trabajo calificado (con nota)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, por lo que </a:t>
            </a:r>
            <a:r>
              <a:rPr lang="es-CL" sz="17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deben dar lo mejor de </a:t>
            </a:r>
            <a:r>
              <a:rPr lang="es-CL" sz="1700">
                <a:latin typeface="Roboto"/>
                <a:ea typeface="Roboto"/>
                <a:cs typeface="Roboto"/>
                <a:sym typeface="Roboto"/>
              </a:rPr>
              <a:t>cada uno. </a:t>
            </a:r>
            <a:endParaRPr/>
          </a:p>
        </p:txBody>
      </p:sp>
      <p:sp>
        <p:nvSpPr>
          <p:cNvPr id="109" name="Google Shape;109;g8fbbc724c8_0_5"/>
          <p:cNvSpPr txBox="1">
            <a:spLocks noGrp="1"/>
          </p:cNvSpPr>
          <p:nvPr>
            <p:ph type="ctrTitle" idx="4294967295"/>
          </p:nvPr>
        </p:nvSpPr>
        <p:spPr>
          <a:xfrm>
            <a:off x="2790000" y="359999"/>
            <a:ext cx="28671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SALUDO</a:t>
            </a:r>
            <a:endParaRPr sz="3100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084b57ec7_1_11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lvl="0" indent="0" algn="just" rtl="0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s-CL" sz="2300" b="1">
                <a:latin typeface="Roboto"/>
                <a:ea typeface="Roboto"/>
                <a:cs typeface="Roboto"/>
                <a:sym typeface="Roboto"/>
              </a:rPr>
              <a:t>Objetivos del trabajo de investigación:</a:t>
            </a:r>
            <a:endParaRPr sz="2300" b="1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9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Comprender otras formas de chilenidad y visión del mundo.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Investigar y revisar fuentes con discursos no tradicionales.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Interiorizar la historia de los pueblos originarios de Chile, particularmente la Mapuche.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AutoNum type="arabicPeriod"/>
            </a:pPr>
            <a:r>
              <a:rPr lang="es-CL" sz="19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Diseñar</a:t>
            </a: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 y ejecutar una propuesta de difusión para el cambio de </a:t>
            </a:r>
            <a:r>
              <a:rPr lang="es-CL" sz="19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percepción e </a:t>
            </a: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integración de la cultura de pueblos originarios en el concepto chilenidad actual. </a:t>
            </a:r>
            <a:endParaRPr sz="2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5" name="Google Shape;115;g9084b57ec7_1_11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30546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OBJETIVOS 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084b57ec7_1_26"/>
          <p:cNvSpPr txBox="1">
            <a:spLocks noGrp="1"/>
          </p:cNvSpPr>
          <p:nvPr>
            <p:ph type="body" idx="1"/>
          </p:nvPr>
        </p:nvSpPr>
        <p:spPr>
          <a:xfrm>
            <a:off x="2030125" y="1005875"/>
            <a:ext cx="9254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 final de este trabajo sólo enviarás “DOS PRODUCTOS” a tus profesores:</a:t>
            </a: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>
                <a:latin typeface="Roboto"/>
                <a:ea typeface="Roboto"/>
                <a:cs typeface="Roboto"/>
                <a:sym typeface="Roboto"/>
              </a:rPr>
              <a:t> </a:t>
            </a:r>
            <a:endParaRPr sz="23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1" name="Google Shape;121;g9084b57ec7_1_26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74289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¿QUÉ TE PEDIREMOS QUE ENTREGUES?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Google Shape;122;g9084b57ec7_1_26"/>
          <p:cNvSpPr/>
          <p:nvPr/>
        </p:nvSpPr>
        <p:spPr>
          <a:xfrm>
            <a:off x="6376763" y="2097138"/>
            <a:ext cx="909000" cy="855600"/>
          </a:xfrm>
          <a:prstGeom prst="ellips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500">
                <a:latin typeface="Aclonica"/>
                <a:ea typeface="Aclonica"/>
                <a:cs typeface="Aclonica"/>
                <a:sym typeface="Aclonica"/>
              </a:rPr>
              <a:t>2</a:t>
            </a:r>
            <a:endParaRPr sz="250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23" name="Google Shape;123;g9084b57ec7_1_26"/>
          <p:cNvSpPr/>
          <p:nvPr/>
        </p:nvSpPr>
        <p:spPr>
          <a:xfrm flipH="1">
            <a:off x="1609588" y="1842800"/>
            <a:ext cx="4407275" cy="1445800"/>
          </a:xfrm>
          <a:prstGeom prst="flowChartOnlineStorag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Formato del proyecto:</a:t>
            </a: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refiere a los pasos que te pediremos ir completando. Lo puedes hacer por escrito en un cuaderno, digitalmente en word o PPT.</a:t>
            </a:r>
            <a:endParaRPr/>
          </a:p>
        </p:txBody>
      </p:sp>
      <p:sp>
        <p:nvSpPr>
          <p:cNvPr id="124" name="Google Shape;124;g9084b57ec7_1_26"/>
          <p:cNvSpPr/>
          <p:nvPr/>
        </p:nvSpPr>
        <p:spPr>
          <a:xfrm>
            <a:off x="1302113" y="2137900"/>
            <a:ext cx="909000" cy="855600"/>
          </a:xfrm>
          <a:prstGeom prst="ellips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500">
                <a:latin typeface="Aclonica"/>
                <a:ea typeface="Aclonica"/>
                <a:cs typeface="Aclonica"/>
                <a:sym typeface="Aclonica"/>
              </a:rPr>
              <a:t>1</a:t>
            </a:r>
            <a:endParaRPr sz="2500">
              <a:latin typeface="Aclonica"/>
              <a:ea typeface="Aclonica"/>
              <a:cs typeface="Aclonica"/>
              <a:sym typeface="Aclonica"/>
            </a:endParaRPr>
          </a:p>
        </p:txBody>
      </p:sp>
      <p:sp>
        <p:nvSpPr>
          <p:cNvPr id="125" name="Google Shape;125;g9084b57ec7_1_26"/>
          <p:cNvSpPr/>
          <p:nvPr/>
        </p:nvSpPr>
        <p:spPr>
          <a:xfrm flipH="1">
            <a:off x="6710938" y="1802050"/>
            <a:ext cx="4407275" cy="1445800"/>
          </a:xfrm>
          <a:prstGeom prst="flowChartOnlineStorage">
            <a:avLst/>
          </a:prstGeom>
          <a:solidFill>
            <a:srgbClr val="FAD14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Evidencia de la ejecución del proyecto: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 el producto final, la propuesta de difusión que realizarás, en el formato que elijas. Envíalo a tus profesores.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9084b57ec7_1_26"/>
          <p:cNvSpPr txBox="1"/>
          <p:nvPr/>
        </p:nvSpPr>
        <p:spPr>
          <a:xfrm>
            <a:off x="3986100" y="3814325"/>
            <a:ext cx="7485900" cy="21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8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Envía tus dos productos al siguiente correo: </a:t>
            </a:r>
            <a:r>
              <a:rPr lang="es-CL" sz="1600" i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entregaarrupe@gmail.com</a:t>
            </a: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-28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Recuerda escribir tu nombre y curso en el asunto. Si no </a:t>
            </a:r>
            <a:r>
              <a:rPr lang="es-CL" sz="1600" i="1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puedes enviar </a:t>
            </a: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correo, utiliza whatsapp.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79999" lvl="0" indent="-2815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-"/>
            </a:pPr>
            <a:r>
              <a:rPr lang="es-CL" sz="16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fecha de entrega de tu trabajo es: Viernes 28 de Agosto</a:t>
            </a:r>
            <a:endParaRPr sz="16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b="1">
                <a:solidFill>
                  <a:srgbClr val="FB4C85"/>
                </a:solidFill>
                <a:latin typeface="Acme"/>
                <a:ea typeface="Acme"/>
                <a:cs typeface="Acme"/>
                <a:sym typeface="Acme"/>
              </a:rPr>
              <a:t>Encontrarás la pauta de evaluación al final del PPT.</a:t>
            </a:r>
            <a:endParaRPr sz="1800" b="1">
              <a:solidFill>
                <a:srgbClr val="FB4C85"/>
              </a:solidFill>
              <a:latin typeface="Acme"/>
              <a:ea typeface="Acme"/>
              <a:cs typeface="Acme"/>
              <a:sym typeface="Acm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g9084b57ec7_1_26"/>
          <p:cNvPicPr preferRelativeResize="0"/>
          <p:nvPr/>
        </p:nvPicPr>
        <p:blipFill rotWithShape="1">
          <a:blip r:embed="rId5">
            <a:alphaModFix/>
          </a:blip>
          <a:srcRect l="5994" r="2480" b="3138"/>
          <a:stretch/>
        </p:blipFill>
        <p:spPr>
          <a:xfrm>
            <a:off x="720001" y="3631761"/>
            <a:ext cx="3180925" cy="322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084b57ec7_1_36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7428900" cy="564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ESCALA DE APRECIACIÓN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3" name="Google Shape;133;g9084b57ec7_1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90000"/>
            <a:ext cx="12192001" cy="58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fbbc724c8_0_79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3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r>
              <a:rPr lang="es-CL" sz="1500">
                <a:latin typeface="Roboto Medium"/>
                <a:ea typeface="Roboto Medium"/>
                <a:cs typeface="Roboto Medium"/>
                <a:sym typeface="Roboto Medium"/>
              </a:rPr>
              <a:t>Hoy en día nos vemos enfrentados a un tema país que no es nuevo, la situación del pueblo Mapuche y cómo estos son percibidos por el resto de Chile.  Actualmente, muchas cosas se dicen en los medios de comunicación, las noticias e incluso en nuestros círculos sociales que, a veces, confabulan para generar una visión un tanto negativa de ellos. Existen además muchos estereotipos con respecto a los pueblos originarios de nuestro país, los cuales se han generado por años de transmisión de discursos discriminatorios o concepciones erróneas sobre el concepto de chilenidad.  Pero… ¿Sabemos realmente su historia o nos hemos quedado con lo que se nos ha dicho? ¿Por qué los tratamos como si no fueran parte de Chile?</a:t>
            </a:r>
            <a:endParaRPr sz="15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5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s-CL" sz="15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  <a:t>	</a:t>
            </a:r>
            <a:r>
              <a:rPr lang="es-CL" sz="1500">
                <a:latin typeface="Roboto Medium"/>
                <a:ea typeface="Roboto Medium"/>
                <a:cs typeface="Roboto Medium"/>
                <a:sym typeface="Roboto Medium"/>
              </a:rPr>
              <a:t>En relación con estas preguntas, te invitamos a que investigues (a partir de los bibliografía que se te </a:t>
            </a:r>
            <a:r>
              <a:rPr lang="es-CL" sz="1500"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entrega y la que puedas a</a:t>
            </a:r>
            <a:r>
              <a:rPr lang="es-CL" sz="1500">
                <a:latin typeface="Roboto Medium"/>
                <a:ea typeface="Roboto Medium"/>
                <a:cs typeface="Roboto Medium"/>
                <a:sym typeface="Roboto Medium"/>
              </a:rPr>
              <a:t>gregar por tu cuenta) para que puedas responder al siguiente desafío: </a:t>
            </a:r>
            <a:endParaRPr sz="1500">
              <a:solidFill>
                <a:srgbClr val="595959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143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900">
                <a:solidFill>
                  <a:srgbClr val="595959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15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9" name="Google Shape;139;g8fbbc724c8_0_79"/>
          <p:cNvSpPr txBox="1">
            <a:spLocks noGrp="1"/>
          </p:cNvSpPr>
          <p:nvPr>
            <p:ph type="ctrTitle" idx="4294967295"/>
          </p:nvPr>
        </p:nvSpPr>
        <p:spPr>
          <a:xfrm>
            <a:off x="2790000" y="363825"/>
            <a:ext cx="8502000" cy="6261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27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LEE CON ATENCIÓN, AQUÍ COMIENZA EL PROYECTO</a:t>
            </a:r>
            <a:endParaRPr sz="27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0" name="Google Shape;140;g8fbbc724c8_0_79"/>
          <p:cNvSpPr/>
          <p:nvPr/>
        </p:nvSpPr>
        <p:spPr>
          <a:xfrm>
            <a:off x="923200" y="5222625"/>
            <a:ext cx="10368900" cy="987600"/>
          </a:xfrm>
          <a:prstGeom prst="roundRect">
            <a:avLst>
              <a:gd name="adj" fmla="val 16667"/>
            </a:avLst>
          </a:prstGeom>
          <a:solidFill>
            <a:srgbClr val="4ACAD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7620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600" b="1">
                <a:latin typeface="Roboto"/>
                <a:ea typeface="Roboto"/>
                <a:cs typeface="Roboto"/>
                <a:sym typeface="Roboto"/>
              </a:rPr>
              <a:t>¿Cómo podríamos cambiar la percepción que se tiene de los pueblos originarios para recuperar y reincorporar las tradiciones de estos pueblos a la chilenidad actual?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fbbc724c8_0_74"/>
          <p:cNvSpPr txBox="1">
            <a:spLocks noGrp="1"/>
          </p:cNvSpPr>
          <p:nvPr>
            <p:ph type="ctrTitle" idx="4294967295"/>
          </p:nvPr>
        </p:nvSpPr>
        <p:spPr>
          <a:xfrm>
            <a:off x="2790000" y="360000"/>
            <a:ext cx="4977900" cy="630000"/>
          </a:xfrm>
          <a:prstGeom prst="rect">
            <a:avLst/>
          </a:prstGeom>
          <a:noFill/>
          <a:ln>
            <a:noFill/>
          </a:ln>
          <a:effectLst>
            <a:outerShdw blurRad="57150" dist="381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E77"/>
                </a:solidFill>
                <a:latin typeface="Roboto Black"/>
                <a:ea typeface="Roboto Black"/>
                <a:cs typeface="Roboto Black"/>
                <a:sym typeface="Roboto Black"/>
              </a:rPr>
              <a:t>ETAPAS DEL PROYECTO</a:t>
            </a:r>
            <a:endParaRPr sz="3100" b="0" i="0" u="none" strike="noStrike" cap="none">
              <a:solidFill>
                <a:srgbClr val="FF3E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aphicFrame>
        <p:nvGraphicFramePr>
          <p:cNvPr id="146" name="Google Shape;146;g8fbbc724c8_0_74"/>
          <p:cNvGraphicFramePr/>
          <p:nvPr/>
        </p:nvGraphicFramePr>
        <p:xfrm>
          <a:off x="1862525" y="99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{3C761916-A43D-46C4-80BD-BED9FB95BF48}</a:tableStyleId>
              </a:tblPr>
              <a:tblGrid>
                <a:gridCol w="177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4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FF3E77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SENTIR: En esta primera etapa podrás plasmar tus opiniones y sensaciones frente al desafío que presentaremos.</a:t>
                      </a:r>
                      <a:endParaRPr sz="2200" b="1">
                        <a:solidFill>
                          <a:srgbClr val="FF3E77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995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FFC800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I</a:t>
                      </a:r>
                      <a:r>
                        <a:rPr lang="es-CL" sz="2200" b="1">
                          <a:solidFill>
                            <a:schemeClr val="accent4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MAGINAR: Luego, te pondrás en una situación hipotética, la cual te ayudará a  pensar diversas posibilidades que ayudarían a diseñar una propuesta para responder al desafío y elegirás una de ellas.</a:t>
                      </a:r>
                      <a:endParaRPr sz="2200" b="1">
                        <a:solidFill>
                          <a:schemeClr val="accent4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85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93C47D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HACER: En esta etapa podrás ejecutar tu propuesta, es decir llevar a la práctica aquello que imaginaste, siguiendo algunas indicaciones de tus profesores.</a:t>
                      </a:r>
                      <a:endParaRPr sz="2200" b="1">
                        <a:solidFill>
                          <a:srgbClr val="93C47D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10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/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200" b="1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COMPARTIR: Compartirás lo aprendido: con t</a:t>
                      </a:r>
                      <a:r>
                        <a:rPr lang="es-CL" sz="2200" b="1">
                          <a:solidFill>
                            <a:srgbClr val="4A86E8"/>
                          </a:solidFill>
                          <a:highlight>
                            <a:srgbClr val="FFFFFF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us profesores,</a:t>
                      </a:r>
                      <a:r>
                        <a:rPr lang="es-CL" sz="2200" b="1">
                          <a:solidFill>
                            <a:srgbClr val="4A86E8"/>
                          </a:solidFill>
                          <a:latin typeface="Caveat"/>
                          <a:ea typeface="Caveat"/>
                          <a:cs typeface="Caveat"/>
                          <a:sym typeface="Caveat"/>
                        </a:rPr>
                        <a:t> enviando evidencias del trabajo.</a:t>
                      </a:r>
                      <a:endParaRPr sz="2200" b="1">
                        <a:solidFill>
                          <a:srgbClr val="4A86E8"/>
                        </a:solidFill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3E7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7" name="Google Shape;147;g8fbbc724c8_0_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900" y="1059500"/>
            <a:ext cx="928275" cy="9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8fbbc724c8_0_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1663" y="2267180"/>
            <a:ext cx="1044758" cy="10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8fbbc724c8_0_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1663" y="3712675"/>
            <a:ext cx="1044750" cy="10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8fbbc724c8_0_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1650" y="4905775"/>
            <a:ext cx="1044750" cy="10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084b57ec7_1_56"/>
          <p:cNvSpPr txBox="1">
            <a:spLocks noGrp="1"/>
          </p:cNvSpPr>
          <p:nvPr>
            <p:ph type="body" idx="1"/>
          </p:nvPr>
        </p:nvSpPr>
        <p:spPr>
          <a:xfrm>
            <a:off x="900000" y="1390725"/>
            <a:ext cx="10392000" cy="48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450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 esta etapa del proyecto, te invitamos a plasmar tus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sz="1500" b="1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opiniones y sensaciones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que tienes respecto a la temática presentada anteriormente.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Desde este momento comenzarás a completar el </a:t>
            </a: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“Formulario del proyecto”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Recuerda que lo puedes escribir en un cuaderno o de manera digital (word o PPT).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45000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 sz="15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¿Qué debes hacer?</a:t>
            </a:r>
            <a: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Responde la pregunta que se te plantea, siguiendo las instrucciones. Sabemos que la temática de los Pueblos Originarios, trae consigo muchas sensaciones y preconcepciones, a veces incluso, nos muestra un lado que no conocíamos de nosotros mismos; por esta razón, es importante que reflexiones en torno a la postura que has tenido frente a esta temática hasta el momento. De este modo, podrás encauzar de mejor manera las soluciones a las que podrás llegar.  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s-CL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L" sz="1600" b="1">
                <a:solidFill>
                  <a:srgbClr val="FF3E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ETAPA 1: SENTIR: </a:t>
            </a:r>
            <a:endParaRPr sz="1600" b="1">
              <a:solidFill>
                <a:srgbClr val="FF3E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600" b="1">
                <a:solidFill>
                  <a:srgbClr val="FF3E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¿Qué opinas/sientes sobre el trato que han recibido y/o reciben los pueblos originarios en Chile?</a:t>
            </a:r>
            <a:endParaRPr sz="2400">
              <a:solidFill>
                <a:srgbClr val="FF3E77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L" sz="15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(Expresa como mínimo 2 opiniones y/o sensaciones sobre el trato que han recibido y/o reciben los pueblos originarios en Chile. Justifica y presenta 1 argumento como mínimo para cada opinión y/o sensación. </a:t>
            </a:r>
            <a:r>
              <a:rPr lang="es-CL" sz="1500" b="1" i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(Utiliza al menos 80 palabras). </a:t>
            </a:r>
            <a:endParaRPr sz="1700" b="1" i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9084b57ec7_1_56"/>
          <p:cNvSpPr txBox="1">
            <a:spLocks noGrp="1"/>
          </p:cNvSpPr>
          <p:nvPr>
            <p:ph type="ctrTitle" idx="4294967295"/>
          </p:nvPr>
        </p:nvSpPr>
        <p:spPr>
          <a:xfrm>
            <a:off x="3386202" y="360000"/>
            <a:ext cx="1665300" cy="634200"/>
          </a:xfrm>
          <a:prstGeom prst="rect">
            <a:avLst/>
          </a:prstGeom>
          <a:noFill/>
          <a:ln>
            <a:noFill/>
          </a:ln>
          <a:effectLst>
            <a:outerShdw blurRad="57150" dist="38100" dir="5400000" algn="bl" rotWithShape="0">
              <a:srgbClr val="000000">
                <a:alpha val="66000"/>
              </a:srgbClr>
            </a:outerShdw>
          </a:effectLst>
        </p:spPr>
        <p:txBody>
          <a:bodyPr spcFirstLastPara="1" wrap="square" lIns="121900" tIns="0" rIns="1219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s-CL" sz="3100">
                <a:solidFill>
                  <a:srgbClr val="FF3399"/>
                </a:solidFill>
                <a:latin typeface="Roboto Black"/>
                <a:ea typeface="Roboto Black"/>
                <a:cs typeface="Roboto Black"/>
                <a:sym typeface="Roboto Black"/>
              </a:rPr>
              <a:t>SENTIR</a:t>
            </a:r>
            <a:endParaRPr sz="3100" b="0" i="0" u="none" strike="noStrike" cap="none">
              <a:solidFill>
                <a:srgbClr val="FF3399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7" name="Google Shape;157;g9084b57ec7_1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0005" y="359976"/>
            <a:ext cx="596197" cy="634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9084b57ec7_1_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1505" y="359976"/>
            <a:ext cx="596197" cy="63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82CE4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3565</Words>
  <Application>Microsoft Office PowerPoint</Application>
  <PresentationFormat>Panorámica</PresentationFormat>
  <Paragraphs>264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Times New Roman</vt:lpstr>
      <vt:lpstr>Roboto Black</vt:lpstr>
      <vt:lpstr>Roboto Medium</vt:lpstr>
      <vt:lpstr>Roboto</vt:lpstr>
      <vt:lpstr>Caveat</vt:lpstr>
      <vt:lpstr>Roboto Light</vt:lpstr>
      <vt:lpstr>Aladin</vt:lpstr>
      <vt:lpstr>Aclonica</vt:lpstr>
      <vt:lpstr>Arial</vt:lpstr>
      <vt:lpstr>Calligraffitti</vt:lpstr>
      <vt:lpstr>Calibri</vt:lpstr>
      <vt:lpstr>Acme</vt:lpstr>
      <vt:lpstr>Tema de Office</vt:lpstr>
      <vt:lpstr>Presentación de PowerPoint</vt:lpstr>
      <vt:lpstr>EQUIPO DOCENTE</vt:lpstr>
      <vt:lpstr>SALUDO</vt:lpstr>
      <vt:lpstr>OBJETIVOS </vt:lpstr>
      <vt:lpstr>¿QUÉ TE PEDIREMOS QUE ENTREGUES?</vt:lpstr>
      <vt:lpstr>ESCALA DE APRECIACIÓN</vt:lpstr>
      <vt:lpstr>LEE CON ATENCIÓN, AQUÍ COMIENZA EL PROYECTO</vt:lpstr>
      <vt:lpstr>ETAPAS DEL PROYECTO</vt:lpstr>
      <vt:lpstr>SENTIR</vt:lpstr>
      <vt:lpstr>IMAGINAR</vt:lpstr>
      <vt:lpstr>IMAGINAR</vt:lpstr>
      <vt:lpstr>HACER</vt:lpstr>
      <vt:lpstr>HACER</vt:lpstr>
      <vt:lpstr>COMPARTIR</vt:lpstr>
      <vt:lpstr>PAUTA DE EVALUACIÓN</vt:lpstr>
      <vt:lpstr>Presentación de PowerPoint</vt:lpstr>
      <vt:lpstr>Presentación de PowerPoint</vt:lpstr>
      <vt:lpstr>Presentación de PowerPoint</vt:lpstr>
      <vt:lpstr>PSICOSOCIAL Y FAMILIA</vt:lpstr>
      <vt:lpstr>PALABRAS DE 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ALEJANDRA VALLEJOS GALAZ</dc:creator>
  <cp:lastModifiedBy>RÍOS FARÍAS, IGNACIO A.</cp:lastModifiedBy>
  <cp:revision>1</cp:revision>
  <dcterms:created xsi:type="dcterms:W3CDTF">2020-08-11T22:04:00Z</dcterms:created>
  <dcterms:modified xsi:type="dcterms:W3CDTF">2020-08-14T01:29:01Z</dcterms:modified>
</cp:coreProperties>
</file>