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PT Sans Narrow"/>
      <p:regular r:id="rId32"/>
      <p:bold r:id="rId33"/>
    </p:embeddedFont>
    <p:embeddedFont>
      <p:font typeface="Comfortaa Regular"/>
      <p:regular r:id="rId34"/>
      <p:bold r:id="rId35"/>
    </p:embeddedFont>
    <p:embeddedFont>
      <p:font typeface="Comfortaa"/>
      <p:regular r:id="rId36"/>
      <p:bold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PTSansNarrow-bold.fntdata"/><Relationship Id="rId10" Type="http://schemas.openxmlformats.org/officeDocument/2006/relationships/slide" Target="slides/slide5.xml"/><Relationship Id="rId32" Type="http://schemas.openxmlformats.org/officeDocument/2006/relationships/font" Target="fonts/PTSansNarrow-regular.fntdata"/><Relationship Id="rId13" Type="http://schemas.openxmlformats.org/officeDocument/2006/relationships/slide" Target="slides/slide8.xml"/><Relationship Id="rId35" Type="http://schemas.openxmlformats.org/officeDocument/2006/relationships/font" Target="fonts/ComfortaaRegular-bold.fntdata"/><Relationship Id="rId12" Type="http://schemas.openxmlformats.org/officeDocument/2006/relationships/slide" Target="slides/slide7.xml"/><Relationship Id="rId34" Type="http://schemas.openxmlformats.org/officeDocument/2006/relationships/font" Target="fonts/ComfortaaRegular-regular.fntdata"/><Relationship Id="rId15" Type="http://schemas.openxmlformats.org/officeDocument/2006/relationships/slide" Target="slides/slide10.xml"/><Relationship Id="rId37" Type="http://schemas.openxmlformats.org/officeDocument/2006/relationships/font" Target="fonts/Comfortaa-bold.fntdata"/><Relationship Id="rId14" Type="http://schemas.openxmlformats.org/officeDocument/2006/relationships/slide" Target="slides/slide9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8323d8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8323d8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2c66db71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2c66db71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48323d83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48323d83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2c66db71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2c66db7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2c66db71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2c66db71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2c66db71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2c66db71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2c66db71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2c66db71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2c66db71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2c66db7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2c66db71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2c66db71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2c66db71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2c66db71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5e1b90eb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5e1b90eb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4ea6426f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4ea6426f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4ea6426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4ea6426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4ea6426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4ea6426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2c66db712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92c66db71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4ea6426f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4ea6426f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4b75344a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4b75344a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5e1b90eb5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5e1b90eb5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c46882c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c46882c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5e1b90eb5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5e1b90eb5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5e1b90eb5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5e1b90eb5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48323d83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48323d83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8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70700" y="744575"/>
            <a:ext cx="8520600" cy="247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fortaa"/>
                <a:ea typeface="Comfortaa"/>
                <a:cs typeface="Comfortaa"/>
                <a:sym typeface="Comfortaa"/>
              </a:rPr>
              <a:t>Multipliquemos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fortaa"/>
                <a:ea typeface="Comfortaa"/>
                <a:cs typeface="Comfortaa"/>
                <a:sym typeface="Comfortaa"/>
              </a:rPr>
              <a:t>juntos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900"/>
              <a:t>3º Básicos</a:t>
            </a:r>
            <a:endParaRPr sz="2900"/>
          </a:p>
        </p:txBody>
      </p:sp>
      <p:sp>
        <p:nvSpPr>
          <p:cNvPr id="58" name="Google Shape;58;p13"/>
          <p:cNvSpPr txBox="1"/>
          <p:nvPr/>
        </p:nvSpPr>
        <p:spPr>
          <a:xfrm>
            <a:off x="4985100" y="121100"/>
            <a:ext cx="3847200" cy="4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Open Sans"/>
                <a:ea typeface="Open Sans"/>
                <a:cs typeface="Open Sans"/>
                <a:sym typeface="Open Sans"/>
              </a:rPr>
              <a:t>Trabajo interdisciplinario 9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59925" y="4586450"/>
            <a:ext cx="3847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Open Sans"/>
                <a:ea typeface="Open Sans"/>
                <a:cs typeface="Open Sans"/>
                <a:sym typeface="Open Sans"/>
              </a:rPr>
              <a:t>Del 1 al 11 de septiembre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25" y="0"/>
            <a:ext cx="1074750" cy="10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  <a:solidFill>
            <a:srgbClr val="CFE2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3200"/>
              <a:t>Para comprender un problema matemático debes tener presente los siguientes pasos.</a:t>
            </a:r>
            <a:endParaRPr sz="3200"/>
          </a:p>
        </p:txBody>
      </p:sp>
      <p:sp>
        <p:nvSpPr>
          <p:cNvPr id="150" name="Google Shape;150;p2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821825" y="2932525"/>
            <a:ext cx="903000" cy="1793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221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Pasos para comprender un problema matemático</a:t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025" y="1728938"/>
            <a:ext cx="1460650" cy="24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220100" y="1017725"/>
            <a:ext cx="2672400" cy="1217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/>
              <a:t>Paso 1: Leer todo el enunciado para tener una comprensión general del problema.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220100" y="3817825"/>
            <a:ext cx="2672400" cy="1217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</a:rPr>
              <a:t>Paso 3: Encerrar los datos numéricos.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220100" y="2452475"/>
            <a:ext cx="2672400" cy="1217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Paso 2</a:t>
            </a:r>
            <a:r>
              <a:rPr b="1" lang="es-419" sz="1600"/>
              <a:t>: Leer el problema por partes para identificar los datos y la pregunta.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6159900" y="943175"/>
            <a:ext cx="2672400" cy="1217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Paso 4: Subrayar la pregunta.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6159900" y="2309675"/>
            <a:ext cx="2739900" cy="12882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Paso 5: Marcar las palabras claves que me den pistas para saber cuál es la operación que debo realizar.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6159900" y="3752375"/>
            <a:ext cx="2672400" cy="12174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/>
              <a:t>Paso 6: Responder la pregunta del problema.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210250"/>
            <a:ext cx="8520600" cy="8076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1: </a:t>
            </a:r>
            <a:r>
              <a:rPr b="1" lang="es-419" sz="2000">
                <a:solidFill>
                  <a:srgbClr val="000000"/>
                </a:solidFill>
              </a:rPr>
              <a:t>Leer todo el enunciado para tener una comprensión general del problema.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3000">
                <a:solidFill>
                  <a:schemeClr val="dk1"/>
                </a:solidFill>
              </a:rPr>
              <a:t>La mamá de Julia fue a la feria y compró 4 bolsas de mandarinas y en cada una de esas bolsas habían 6 mandarinas ¿Cuántas mandarinas compró la mamá de Julia en total?</a:t>
            </a:r>
            <a:r>
              <a:rPr lang="es-419" sz="40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311700" y="445025"/>
            <a:ext cx="8520600" cy="8253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2: </a:t>
            </a:r>
            <a:r>
              <a:rPr b="1" lang="es-419" sz="2100">
                <a:solidFill>
                  <a:srgbClr val="000000"/>
                </a:solidFill>
              </a:rPr>
              <a:t>Leer el problema por partes para identificar los datos y la pregunta.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311700" y="147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La mamá de Julia fue a la feria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y compró 4 bolsas de mandarinas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</a:rPr>
              <a:t>y en cada una de esas bolsas habían 6 mandarinas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800">
                <a:solidFill>
                  <a:schemeClr val="dk1"/>
                </a:solidFill>
              </a:rPr>
              <a:t>¿Cuántas mandarinas compró la mamá de Julia en total?</a:t>
            </a:r>
            <a:r>
              <a:rPr lang="es-419" sz="3800">
                <a:solidFill>
                  <a:schemeClr val="dk1"/>
                </a:solidFill>
              </a:rPr>
              <a:t> </a:t>
            </a:r>
            <a:endParaRPr sz="1600"/>
          </a:p>
        </p:txBody>
      </p:sp>
      <p:sp>
        <p:nvSpPr>
          <p:cNvPr id="178" name="Google Shape;178;p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3: </a:t>
            </a:r>
            <a:r>
              <a:rPr b="1" lang="es-419" sz="2200">
                <a:solidFill>
                  <a:srgbClr val="000000"/>
                </a:solidFill>
              </a:rPr>
              <a:t>Encerrar los datos numéricos. 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</a:rPr>
              <a:t>La mamá de Julia fue a la feria y compró 4 bolsas de mandarinas y en cada una de esas bolsas habían 6 mandarinas ¿Cuántas mandarinas compró la mamá de Julia en total?</a:t>
            </a:r>
            <a:r>
              <a:rPr lang="es-419" sz="40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5928950" y="1309650"/>
            <a:ext cx="1923900" cy="432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311700" y="1833150"/>
            <a:ext cx="3889800" cy="432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4489300" y="1833150"/>
            <a:ext cx="3719700" cy="432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8" name="Google Shape;188;p26"/>
          <p:cNvSpPr/>
          <p:nvPr/>
        </p:nvSpPr>
        <p:spPr>
          <a:xfrm>
            <a:off x="366650" y="2356650"/>
            <a:ext cx="4868700" cy="432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4:</a:t>
            </a:r>
            <a:r>
              <a:rPr b="1" lang="es-419" sz="2300">
                <a:solidFill>
                  <a:srgbClr val="000000"/>
                </a:solidFill>
              </a:rPr>
              <a:t>Subrayar la pregunta.</a:t>
            </a:r>
            <a:endParaRPr b="1"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highlight>
                <a:srgbClr val="000000"/>
              </a:highlight>
            </a:endParaRPr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</a:rPr>
              <a:t>La mamá de Julia fue a la feria y compró 4 bolsas de mandarinas y en cada una de esas bolsas habían 6 mandarinas ¿Cuántas mandarinas compró la mamá de Julia en total?</a:t>
            </a: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050" y="2653425"/>
            <a:ext cx="1536100" cy="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75" y="3255450"/>
            <a:ext cx="7792075" cy="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311700" y="197175"/>
            <a:ext cx="8520600" cy="8205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5: </a:t>
            </a:r>
            <a:r>
              <a:rPr b="1" lang="es-419" sz="2100">
                <a:solidFill>
                  <a:srgbClr val="000000"/>
                </a:solidFill>
              </a:rPr>
              <a:t>Marcar las palabras claves que me den pistas para saber cuál es la operación que debo realizar.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000000"/>
              </a:solidFill>
            </a:endParaRPr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311700" y="1152475"/>
            <a:ext cx="8520600" cy="22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000">
                <a:solidFill>
                  <a:schemeClr val="dk1"/>
                </a:solidFill>
              </a:rPr>
              <a:t>La mamá de Julia fue a la feria y compró 4 bolsas de mandarinas y en cada una de esas bolsas habían 6 mandarinas ¿Cuántas mandarinas compró la mamá de Julia en total?</a:t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6805825" y="2827825"/>
            <a:ext cx="1321800" cy="45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1832475" y="3351325"/>
            <a:ext cx="4423800" cy="654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Palabras claves de la multiplicación</a:t>
            </a:r>
            <a:endParaRPr b="1" sz="1900"/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5" y="3787519"/>
            <a:ext cx="1321800" cy="70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97" y="4147650"/>
            <a:ext cx="1278453" cy="8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2924" y="4082225"/>
            <a:ext cx="1278450" cy="81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2562" y="4138200"/>
            <a:ext cx="1493037" cy="7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4575" y="4005621"/>
            <a:ext cx="1493050" cy="7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9"/>
            <a:ext cx="9144001" cy="514099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6465000" y="4114800"/>
            <a:ext cx="2367300" cy="7437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Acción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en total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11700" y="175525"/>
            <a:ext cx="8520600" cy="572700"/>
          </a:xfrm>
          <a:prstGeom prst="rect">
            <a:avLst/>
          </a:prstGeom>
          <a:solidFill>
            <a:srgbClr val="00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Paso 6: </a:t>
            </a:r>
            <a:r>
              <a:rPr b="1" lang="es-419" sz="2200">
                <a:solidFill>
                  <a:srgbClr val="000000"/>
                </a:solidFill>
              </a:rPr>
              <a:t>Responder la pregunta del problema.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27" name="Google Shape;227;p30"/>
          <p:cNvSpPr txBox="1"/>
          <p:nvPr>
            <p:ph idx="1" type="body"/>
          </p:nvPr>
        </p:nvSpPr>
        <p:spPr>
          <a:xfrm>
            <a:off x="311700" y="748225"/>
            <a:ext cx="85206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>
                <a:solidFill>
                  <a:srgbClr val="000000"/>
                </a:solidFill>
              </a:rPr>
              <a:t>Para responder la pregunta del problema, debes considerar parte de la pregunta para que sea una respuesta completa. Por ejemplo: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311700" y="1924775"/>
            <a:ext cx="3638700" cy="3000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</a:rPr>
              <a:t>La mamá de Julia fue a la feria y compró 4 bolsas de mandarinas y en cada una de esas bolsas habían 6 mandarinas ¿Cuántas </a:t>
            </a:r>
            <a:r>
              <a:rPr lang="es-419" sz="2400">
                <a:solidFill>
                  <a:schemeClr val="dk1"/>
                </a:solidFill>
                <a:highlight>
                  <a:srgbClr val="FF00FF"/>
                </a:highlight>
              </a:rPr>
              <a:t>mandarinas</a:t>
            </a:r>
            <a:r>
              <a:rPr lang="es-419" sz="24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  <a:highlight>
                  <a:srgbClr val="00FFFF"/>
                </a:highlight>
              </a:rPr>
              <a:t>compró</a:t>
            </a:r>
            <a:r>
              <a:rPr lang="es-419" sz="24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  <a:highlight>
                  <a:srgbClr val="FFFF00"/>
                </a:highlight>
              </a:rPr>
              <a:t>la</a:t>
            </a:r>
            <a:r>
              <a:rPr lang="es-419" sz="24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  <a:highlight>
                  <a:srgbClr val="FFFF00"/>
                </a:highlight>
              </a:rPr>
              <a:t>mamá de Julia</a:t>
            </a:r>
            <a:r>
              <a:rPr lang="es-419" sz="24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  <a:highlight>
                  <a:srgbClr val="00FF00"/>
                </a:highlight>
              </a:rPr>
              <a:t>en total</a:t>
            </a:r>
            <a:r>
              <a:rPr lang="es-419" sz="2400">
                <a:solidFill>
                  <a:schemeClr val="dk1"/>
                </a:solidFill>
              </a:rPr>
              <a:t>? </a:t>
            </a:r>
            <a:endParaRPr sz="100"/>
          </a:p>
        </p:txBody>
      </p:sp>
      <p:sp>
        <p:nvSpPr>
          <p:cNvPr id="229" name="Google Shape;229;p30"/>
          <p:cNvSpPr/>
          <p:nvPr/>
        </p:nvSpPr>
        <p:spPr>
          <a:xfrm>
            <a:off x="837800" y="1572925"/>
            <a:ext cx="2185800" cy="3141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/>
              <a:t>Problema </a:t>
            </a:r>
            <a:endParaRPr sz="1700"/>
          </a:p>
        </p:txBody>
      </p:sp>
      <p:sp>
        <p:nvSpPr>
          <p:cNvPr id="230" name="Google Shape;230;p30"/>
          <p:cNvSpPr/>
          <p:nvPr/>
        </p:nvSpPr>
        <p:spPr>
          <a:xfrm>
            <a:off x="5010600" y="1887025"/>
            <a:ext cx="3821700" cy="264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highlight>
                  <a:srgbClr val="FFFF00"/>
                </a:highlight>
              </a:rPr>
              <a:t>L</a:t>
            </a:r>
            <a:r>
              <a:rPr lang="es-419" sz="240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es-419" sz="24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  <a:highlight>
                  <a:srgbClr val="FFFF00"/>
                </a:highlight>
              </a:rPr>
              <a:t>mamá de Julia </a:t>
            </a:r>
            <a:r>
              <a:rPr lang="es-419" sz="2400">
                <a:solidFill>
                  <a:schemeClr val="dk1"/>
                </a:solidFill>
                <a:highlight>
                  <a:srgbClr val="00FFFF"/>
                </a:highlight>
              </a:rPr>
              <a:t>compró</a:t>
            </a:r>
            <a:r>
              <a:rPr lang="es-419" sz="2400">
                <a:solidFill>
                  <a:schemeClr val="dk1"/>
                </a:solidFill>
              </a:rPr>
              <a:t>  24 </a:t>
            </a:r>
            <a:r>
              <a:rPr lang="es-419" sz="2400">
                <a:solidFill>
                  <a:schemeClr val="dk1"/>
                </a:solidFill>
                <a:highlight>
                  <a:srgbClr val="FF00FF"/>
                </a:highlight>
              </a:rPr>
              <a:t>mandarinas</a:t>
            </a:r>
            <a:r>
              <a:rPr lang="es-419" sz="2400">
                <a:solidFill>
                  <a:schemeClr val="dk1"/>
                </a:solidFill>
              </a:rPr>
              <a:t> </a:t>
            </a:r>
            <a:r>
              <a:rPr lang="es-419" sz="2400">
                <a:solidFill>
                  <a:schemeClr val="dk1"/>
                </a:solidFill>
                <a:highlight>
                  <a:srgbClr val="00FF00"/>
                </a:highlight>
              </a:rPr>
              <a:t>en total.</a:t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5754150" y="1572925"/>
            <a:ext cx="2185800" cy="3141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/>
              <a:t>Respuesta</a:t>
            </a:r>
            <a:endParaRPr sz="1700"/>
          </a:p>
        </p:txBody>
      </p:sp>
      <p:sp>
        <p:nvSpPr>
          <p:cNvPr id="232" name="Google Shape;232;p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116925" y="134100"/>
            <a:ext cx="891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>
                <a:solidFill>
                  <a:srgbClr val="434343"/>
                </a:solidFill>
              </a:rPr>
              <a:t>¿Cómo resolver un problema matemático con la caja Mackinder?</a:t>
            </a:r>
            <a:endParaRPr sz="2500">
              <a:solidFill>
                <a:srgbClr val="434343"/>
              </a:solidFill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-75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246000" y="1102600"/>
            <a:ext cx="84627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/>
              <a:t>Conocer el problema:</a:t>
            </a:r>
            <a:r>
              <a:rPr lang="es-419" sz="1600"/>
              <a:t> </a:t>
            </a:r>
            <a:r>
              <a:rPr b="1" lang="es-419" sz="1600"/>
              <a:t>“</a:t>
            </a:r>
            <a:r>
              <a:rPr lang="es-419" sz="1500"/>
              <a:t>La mamá de Julia fue a la feria y compró 4 bolsas con 6 mandarinas en cada una de ellas”. ¿Entonces, </a:t>
            </a:r>
            <a:r>
              <a:rPr b="1" lang="es-419" sz="1500"/>
              <a:t>cuántas mandarinas compró en total</a:t>
            </a:r>
            <a:r>
              <a:rPr lang="es-419" sz="1500"/>
              <a:t>?</a:t>
            </a:r>
            <a:endParaRPr b="1" sz="15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40" name="Google Shape;240;p31"/>
          <p:cNvSpPr txBox="1"/>
          <p:nvPr/>
        </p:nvSpPr>
        <p:spPr>
          <a:xfrm>
            <a:off x="299300" y="1769400"/>
            <a:ext cx="5526000" cy="3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2"/>
                </a:solidFill>
              </a:rPr>
              <a:t>Pasos a seguir para resolver el problema: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s-419">
                <a:solidFill>
                  <a:schemeClr val="dk2"/>
                </a:solidFill>
              </a:rPr>
              <a:t>En 4 cajitas se colocarán 6 porotos, es decir, </a:t>
            </a:r>
            <a:r>
              <a:rPr b="1" lang="es-419">
                <a:solidFill>
                  <a:schemeClr val="dk2"/>
                </a:solidFill>
              </a:rPr>
              <a:t>4 veces el número 6.</a:t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s-419">
                <a:solidFill>
                  <a:schemeClr val="dk2"/>
                </a:solidFill>
              </a:rPr>
              <a:t>Luego de haber hecho lo anterior, </a:t>
            </a:r>
            <a:r>
              <a:rPr b="1" lang="es-419">
                <a:solidFill>
                  <a:schemeClr val="dk2"/>
                </a:solidFill>
              </a:rPr>
              <a:t>se procederá a contar el total</a:t>
            </a:r>
            <a:r>
              <a:rPr lang="es-419">
                <a:solidFill>
                  <a:schemeClr val="dk2"/>
                </a:solidFill>
              </a:rPr>
              <a:t> de porotos puestas en 4 cajitas, dándonos como resultado final el número 24.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s-419">
                <a:solidFill>
                  <a:schemeClr val="dk2"/>
                </a:solidFill>
              </a:rPr>
              <a:t>Es decir, la mamá de Julia compró </a:t>
            </a:r>
            <a:r>
              <a:rPr b="1" lang="es-419">
                <a:solidFill>
                  <a:schemeClr val="dk2"/>
                </a:solidFill>
              </a:rPr>
              <a:t>24 mandarinas en total</a:t>
            </a:r>
            <a:r>
              <a:rPr lang="es-419">
                <a:solidFill>
                  <a:schemeClr val="dk2"/>
                </a:solidFill>
              </a:rPr>
              <a:t>, (4x6 = 24 </a:t>
            </a:r>
            <a:r>
              <a:rPr b="1" lang="es-419">
                <a:solidFill>
                  <a:schemeClr val="dk2"/>
                </a:solidFill>
              </a:rPr>
              <a:t>/</a:t>
            </a:r>
            <a:r>
              <a:rPr lang="es-419">
                <a:solidFill>
                  <a:schemeClr val="dk2"/>
                </a:solidFill>
              </a:rPr>
              <a:t> 6+6+6+6 = 24).</a:t>
            </a:r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225" y="1841150"/>
            <a:ext cx="2604876" cy="3074899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31"/>
          <p:cNvSpPr/>
          <p:nvPr/>
        </p:nvSpPr>
        <p:spPr>
          <a:xfrm>
            <a:off x="5944050" y="2141725"/>
            <a:ext cx="408600" cy="38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1</a:t>
            </a:r>
            <a:endParaRPr b="1"/>
          </a:p>
        </p:txBody>
      </p:sp>
      <p:sp>
        <p:nvSpPr>
          <p:cNvPr id="243" name="Google Shape;243;p31"/>
          <p:cNvSpPr/>
          <p:nvPr/>
        </p:nvSpPr>
        <p:spPr>
          <a:xfrm>
            <a:off x="5944050" y="2825338"/>
            <a:ext cx="408600" cy="38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2</a:t>
            </a:r>
            <a:endParaRPr b="1"/>
          </a:p>
        </p:txBody>
      </p:sp>
      <p:sp>
        <p:nvSpPr>
          <p:cNvPr id="244" name="Google Shape;244;p31"/>
          <p:cNvSpPr/>
          <p:nvPr/>
        </p:nvSpPr>
        <p:spPr>
          <a:xfrm>
            <a:off x="5944050" y="3480575"/>
            <a:ext cx="408600" cy="38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3</a:t>
            </a:r>
            <a:endParaRPr b="1"/>
          </a:p>
        </p:txBody>
      </p:sp>
      <p:sp>
        <p:nvSpPr>
          <p:cNvPr id="245" name="Google Shape;245;p31"/>
          <p:cNvSpPr/>
          <p:nvPr/>
        </p:nvSpPr>
        <p:spPr>
          <a:xfrm>
            <a:off x="5944050" y="4135800"/>
            <a:ext cx="408600" cy="38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4</a:t>
            </a:r>
            <a:endParaRPr b="1"/>
          </a:p>
        </p:txBody>
      </p:sp>
      <p:sp>
        <p:nvSpPr>
          <p:cNvPr id="246" name="Google Shape;246;p31"/>
          <p:cNvSpPr/>
          <p:nvPr/>
        </p:nvSpPr>
        <p:spPr>
          <a:xfrm>
            <a:off x="7535650" y="3064938"/>
            <a:ext cx="472200" cy="44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6</a:t>
            </a:r>
            <a:r>
              <a:rPr b="1" lang="es-419"/>
              <a:t> </a:t>
            </a:r>
            <a:endParaRPr b="1"/>
          </a:p>
        </p:txBody>
      </p:sp>
      <p:sp>
        <p:nvSpPr>
          <p:cNvPr id="247" name="Google Shape;247;p31"/>
          <p:cNvSpPr/>
          <p:nvPr/>
        </p:nvSpPr>
        <p:spPr>
          <a:xfrm rot="2694253">
            <a:off x="6500047" y="2708380"/>
            <a:ext cx="888198" cy="21849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 rot="1568369">
            <a:off x="6562432" y="3107914"/>
            <a:ext cx="686402" cy="19749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 rot="-1186283">
            <a:off x="6601551" y="3551814"/>
            <a:ext cx="658945" cy="20666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 rot="-2033920">
            <a:off x="6570876" y="3897615"/>
            <a:ext cx="891298" cy="216417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03100" y="209425"/>
            <a:ext cx="85206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Representación Matemática de la Multiplicación en Ejercicios físicos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579425"/>
            <a:ext cx="85206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. 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311700" y="1579425"/>
            <a:ext cx="3498300" cy="33252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800"/>
              <a:t>Hoy los invitamos a representar a través de ejercicios físicos, algunas operaciones multiplicativas</a:t>
            </a:r>
            <a:endParaRPr b="1"/>
          </a:p>
        </p:txBody>
      </p:sp>
      <p:sp>
        <p:nvSpPr>
          <p:cNvPr id="69" name="Google Shape;69;p14"/>
          <p:cNvSpPr/>
          <p:nvPr/>
        </p:nvSpPr>
        <p:spPr>
          <a:xfrm>
            <a:off x="5116950" y="1579425"/>
            <a:ext cx="3498300" cy="31035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810000" y="2631825"/>
            <a:ext cx="1306800" cy="1134300"/>
          </a:xfrm>
          <a:prstGeom prst="rightArrow">
            <a:avLst>
              <a:gd fmla="val 55934" name="adj1"/>
              <a:gd fmla="val 53168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Actividad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303575" y="1819725"/>
            <a:ext cx="3203700" cy="265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3 x 4 = 12 ( haremos 3 veces 4 sentadillas)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3 x 5 = 15 (haremos 3 veces 5 saltos con cuerda u otro elemento)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2 x 5 = 10 (haremos 2 veces 5 saltos con Sentadilla)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3 x 3 = 9 (haremos 3 veces 3 estiramientos:derecha, centro, izquierda) 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type="title"/>
          </p:nvPr>
        </p:nvSpPr>
        <p:spPr>
          <a:xfrm>
            <a:off x="43922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¿Cómo envío mi trabajo?</a:t>
            </a:r>
            <a:endParaRPr b="1">
              <a:solidFill>
                <a:srgbClr val="EF6C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311700" y="1088175"/>
            <a:ext cx="8520600" cy="22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B5394"/>
                </a:solidFill>
              </a:rPr>
              <a:t>Elige uno de los problemas matemáticos.</a:t>
            </a:r>
            <a:endParaRPr b="1" sz="17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B5394"/>
                </a:solidFill>
              </a:rPr>
              <a:t>Resuelve ese problema o desafío con tu caja Mackinder.</a:t>
            </a:r>
            <a:endParaRPr b="1" sz="17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B5394"/>
                </a:solidFill>
              </a:rPr>
              <a:t>Luego representa esa multiplicación en el circuito multiplicativo.</a:t>
            </a:r>
            <a:endParaRPr b="1" sz="17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B5394"/>
                </a:solidFill>
              </a:rPr>
              <a:t>(ejemplo: A través de salto, flexiones, sentadillas, abdominales, etc.)</a:t>
            </a:r>
            <a:endParaRPr b="1" sz="1700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0B5394"/>
                </a:solidFill>
              </a:rPr>
              <a:t>Puedes enviar fotografías o un video en el que expliques tu actividad a tu profesora.</a:t>
            </a:r>
            <a:endParaRPr b="1" sz="17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/>
              <a:t> </a:t>
            </a:r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225" y="3497925"/>
            <a:ext cx="929196" cy="13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1093025" y="3737650"/>
            <a:ext cx="31761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Tercero A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Mónica Jara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Lenguaje e Historia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profesoramonicajara@gmail.com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cel: +569 6608 3880</a:t>
            </a:r>
            <a:endParaRPr/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625" y="3526349"/>
            <a:ext cx="1358500" cy="13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/>
        </p:nvSpPr>
        <p:spPr>
          <a:xfrm>
            <a:off x="5876450" y="3816850"/>
            <a:ext cx="30219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Tercero B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Bárbara Ordóñez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Matemática y Cs. Naturales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profesora.barbaraordonez@gmail.com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                   cel: +569 5730 9960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113400" y="127975"/>
            <a:ext cx="8917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Equipo de profesores de 3° básico</a:t>
            </a:r>
            <a:endParaRPr b="1"/>
          </a:p>
        </p:txBody>
      </p:sp>
      <p:sp>
        <p:nvSpPr>
          <p:cNvPr id="267" name="Google Shape;267;p33"/>
          <p:cNvSpPr txBox="1"/>
          <p:nvPr/>
        </p:nvSpPr>
        <p:spPr>
          <a:xfrm>
            <a:off x="5942575" y="1964050"/>
            <a:ext cx="2727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Mónica Jara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Lenguaje e Historia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profesoramonicajara@gmail.com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cel: 966083880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2901400" y="2065950"/>
            <a:ext cx="30150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Bárbara Ordóñez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Matemática y Cs. Naturales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profesora.barbaraordonez@gmail.com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5923900" y="4023925"/>
            <a:ext cx="30150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Paula Avendaño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Inglés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paula.avendano.fuentes@hotmail.com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506600" y="3953275"/>
            <a:ext cx="22485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Susana…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Educación física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 susanavaldesg@gmail.com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3137550" y="4095500"/>
            <a:ext cx="2403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Cristian...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Música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cdurret.vera@gmail.com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3"/>
          <p:cNvSpPr txBox="1"/>
          <p:nvPr/>
        </p:nvSpPr>
        <p:spPr>
          <a:xfrm>
            <a:off x="266900" y="1928725"/>
            <a:ext cx="2727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Esmirna Vargas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Apoyo Pedagógico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latin typeface="Roboto"/>
                <a:ea typeface="Roboto"/>
                <a:cs typeface="Roboto"/>
                <a:sym typeface="Roboto"/>
              </a:rPr>
              <a:t>esmivrumit@gmail.com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-75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97" y="757579"/>
            <a:ext cx="1358500" cy="126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125" y="815949"/>
            <a:ext cx="1358500" cy="13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7175" y="663125"/>
            <a:ext cx="929196" cy="13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1001" y="2760327"/>
            <a:ext cx="929200" cy="12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1300" y="2897550"/>
            <a:ext cx="1216400" cy="1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81299" y="2846150"/>
            <a:ext cx="1216400" cy="121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900" y="120550"/>
            <a:ext cx="5217650" cy="49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118150" y="63025"/>
            <a:ext cx="8910000" cy="45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300"/>
              <a:t> </a:t>
            </a:r>
            <a:endParaRPr sz="3300"/>
          </a:p>
        </p:txBody>
      </p:sp>
      <p:sp>
        <p:nvSpPr>
          <p:cNvPr id="77" name="Google Shape;77;p15"/>
          <p:cNvSpPr/>
          <p:nvPr/>
        </p:nvSpPr>
        <p:spPr>
          <a:xfrm>
            <a:off x="-75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229225" y="125850"/>
            <a:ext cx="8446500" cy="48129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>
                <a:latin typeface="Comic Sans MS"/>
                <a:ea typeface="Comic Sans MS"/>
                <a:cs typeface="Comic Sans MS"/>
                <a:sym typeface="Comic Sans MS"/>
              </a:rPr>
              <a:t>Matemáticas: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/>
              <a:t>     </a:t>
            </a:r>
            <a:r>
              <a:rPr lang="es-419" sz="1900"/>
              <a:t>Concepto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/>
              <a:t>de Multiplicación</a:t>
            </a:r>
            <a:r>
              <a:rPr lang="es-419"/>
              <a:t>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                 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</a:t>
            </a:r>
            <a:r>
              <a:rPr lang="es-419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  X  8 =</a:t>
            </a:r>
            <a:endParaRPr sz="2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                               </a:t>
            </a:r>
            <a:r>
              <a:rPr lang="es-419" sz="1900"/>
              <a:t>ES 3 VECES 8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/>
              <a:t>                                ENTONCES DECIMOS… 8 + 8 + 8 =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/>
              <a:t>                           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900"/>
              <a:t>                                     Esto es igual a 24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395250" y="1262748"/>
            <a:ext cx="1143000" cy="19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3680350" y="962951"/>
            <a:ext cx="4890675" cy="838075"/>
          </a:xfrm>
          <a:prstGeom prst="flowChartProcess">
            <a:avLst/>
          </a:prstGeom>
          <a:solidFill>
            <a:srgbClr val="D0E0E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/>
              <a:t>Es una suma en la cual una cantidad se repite ciertas veces de manera definida.</a:t>
            </a:r>
            <a:endParaRPr b="1" sz="1800"/>
          </a:p>
        </p:txBody>
      </p:sp>
      <p:sp>
        <p:nvSpPr>
          <p:cNvPr id="81" name="Google Shape;81;p15"/>
          <p:cNvSpPr/>
          <p:nvPr/>
        </p:nvSpPr>
        <p:spPr>
          <a:xfrm>
            <a:off x="600200" y="2301850"/>
            <a:ext cx="1990332" cy="627804"/>
          </a:xfrm>
          <a:prstGeom prst="cloud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Por ejemplo...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45925" y="167225"/>
            <a:ext cx="8652000" cy="47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87" name="Google Shape;87;p16"/>
          <p:cNvSpPr/>
          <p:nvPr/>
        </p:nvSpPr>
        <p:spPr>
          <a:xfrm>
            <a:off x="255975" y="228725"/>
            <a:ext cx="8631900" cy="4594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521725" y="461325"/>
            <a:ext cx="2671920" cy="10344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Vamos con otros  ejemplo...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710550" y="418500"/>
            <a:ext cx="3481500" cy="1869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/>
              <a:t> 4 x 5 = 20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fortaa Regular"/>
                <a:ea typeface="Comfortaa Regular"/>
                <a:cs typeface="Comfortaa Regular"/>
                <a:sym typeface="Comfortaa Regular"/>
              </a:rPr>
              <a:t>Es decir 4 VECES 5</a:t>
            </a:r>
            <a:endParaRPr sz="17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fortaa Regular"/>
                <a:ea typeface="Comfortaa Regular"/>
                <a:cs typeface="Comfortaa Regular"/>
                <a:sym typeface="Comfortaa Regular"/>
              </a:rPr>
              <a:t>Entonces decimos </a:t>
            </a:r>
            <a:endParaRPr sz="17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>
                <a:latin typeface="Comfortaa Regular"/>
                <a:ea typeface="Comfortaa Regular"/>
                <a:cs typeface="Comfortaa Regular"/>
                <a:sym typeface="Comfortaa Regular"/>
              </a:rPr>
              <a:t>           5 + 5 + 5 + 5 = 20</a:t>
            </a:r>
            <a:endParaRPr sz="17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874" y="2051250"/>
            <a:ext cx="2475475" cy="1651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000000" dist="19050">
              <a:srgbClr val="9FC5E8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91" name="Google Shape;91;p16"/>
          <p:cNvSpPr/>
          <p:nvPr/>
        </p:nvSpPr>
        <p:spPr>
          <a:xfrm>
            <a:off x="2412200" y="1495750"/>
            <a:ext cx="142800" cy="99900"/>
          </a:xfrm>
          <a:prstGeom prst="ellipse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 flipH="1">
            <a:off x="2314775" y="1662425"/>
            <a:ext cx="142800" cy="99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2210500" y="1856838"/>
            <a:ext cx="142800" cy="99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875950" y="2618325"/>
            <a:ext cx="3906900" cy="1963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/>
              <a:t> </a:t>
            </a:r>
            <a:endParaRPr sz="25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/>
              <a:t>6 x 5 = 30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Comfortaa Regular"/>
                <a:ea typeface="Comfortaa Regular"/>
                <a:cs typeface="Comfortaa Regular"/>
                <a:sym typeface="Comfortaa Regular"/>
              </a:rPr>
              <a:t>Es decir 6 VECES 5</a:t>
            </a:r>
            <a:endParaRPr sz="18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Comfortaa Regular"/>
                <a:ea typeface="Comfortaa Regular"/>
                <a:cs typeface="Comfortaa Regular"/>
                <a:sym typeface="Comfortaa Regular"/>
              </a:rPr>
              <a:t>Entonces decimos </a:t>
            </a:r>
            <a:endParaRPr sz="18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Comfortaa Regular"/>
                <a:ea typeface="Comfortaa Regular"/>
                <a:cs typeface="Comfortaa Regular"/>
                <a:sym typeface="Comfortaa Regular"/>
              </a:rPr>
              <a:t>         5 + 5 + 5 + 5 + 5 + 5 = 20</a:t>
            </a:r>
            <a:endParaRPr sz="1800"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16"/>
          <p:cNvSpPr/>
          <p:nvPr/>
        </p:nvSpPr>
        <p:spPr>
          <a:xfrm>
            <a:off x="-75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81725" y="106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3600">
                <a:solidFill>
                  <a:srgbClr val="EF6C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Arte/ Tecnología / Ciencias Naturales  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773975"/>
            <a:ext cx="8520600" cy="3792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600">
                <a:solidFill>
                  <a:srgbClr val="20124D"/>
                </a:solidFill>
              </a:rPr>
              <a:t>¡Confeccionemos una caja Mackinder con materiales reciclados!  </a:t>
            </a:r>
            <a:r>
              <a:rPr lang="es-419" sz="1600"/>
              <a:t>			</a:t>
            </a:r>
            <a:endParaRPr sz="1600"/>
          </a:p>
        </p:txBody>
      </p:sp>
      <p:sp>
        <p:nvSpPr>
          <p:cNvPr id="102" name="Google Shape;102;p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323525" y="2833575"/>
            <a:ext cx="5642700" cy="2133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969855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rgbClr val="434343"/>
                </a:solidFill>
              </a:rPr>
              <a:t>Instrucciones:</a:t>
            </a:r>
            <a:endParaRPr b="1" sz="1200">
              <a:solidFill>
                <a:srgbClr val="434343"/>
              </a:solidFill>
            </a:endParaRPr>
          </a:p>
          <a:p>
            <a:pPr indent="-17145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s-419" sz="1200">
                <a:solidFill>
                  <a:schemeClr val="dk2"/>
                </a:solidFill>
              </a:rPr>
              <a:t>Pinta o forra la base de cartón.</a:t>
            </a:r>
            <a:endParaRPr sz="1200">
              <a:solidFill>
                <a:schemeClr val="dk2"/>
              </a:solidFill>
            </a:endParaRPr>
          </a:p>
          <a:p>
            <a:pPr indent="-17145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s-419" sz="1200">
                <a:solidFill>
                  <a:schemeClr val="dk2"/>
                </a:solidFill>
              </a:rPr>
              <a:t>Busca y decora 5 cilindros de papel higiénico y córtalos por la mitad, o 10 cajas de fósforos, o 5 cajas tetrapack por la mitad.</a:t>
            </a:r>
            <a:endParaRPr sz="1200">
              <a:solidFill>
                <a:schemeClr val="dk2"/>
              </a:solidFill>
            </a:endParaRPr>
          </a:p>
          <a:p>
            <a:pPr indent="-17145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s-419" sz="1200">
                <a:solidFill>
                  <a:schemeClr val="dk2"/>
                </a:solidFill>
              </a:rPr>
              <a:t>Busca  y decora un recipiente más grande en relación al resto.</a:t>
            </a:r>
            <a:endParaRPr sz="1200">
              <a:solidFill>
                <a:schemeClr val="dk2"/>
              </a:solidFill>
            </a:endParaRPr>
          </a:p>
          <a:p>
            <a:pPr indent="-17145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s-419" sz="1200">
                <a:solidFill>
                  <a:schemeClr val="dk2"/>
                </a:solidFill>
              </a:rPr>
              <a:t>Pega los cilindros,cajas de fósforo o cajas tetrapack en la orilla de la base de cartón. </a:t>
            </a:r>
            <a:endParaRPr sz="1200">
              <a:solidFill>
                <a:schemeClr val="dk2"/>
              </a:solidFill>
            </a:endParaRPr>
          </a:p>
          <a:p>
            <a:pPr indent="-171450" lvl="0" marL="17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</a:pPr>
            <a:r>
              <a:rPr lang="es-419" sz="1200">
                <a:solidFill>
                  <a:schemeClr val="dk2"/>
                </a:solidFill>
              </a:rPr>
              <a:t>En el centro pega el recipiente más grande. </a:t>
            </a:r>
            <a:endParaRPr sz="1200">
              <a:solidFill>
                <a:schemeClr val="dk2"/>
              </a:solidFill>
            </a:endParaRPr>
          </a:p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4" name="Google Shape;104;p17"/>
          <p:cNvSpPr/>
          <p:nvPr/>
        </p:nvSpPr>
        <p:spPr>
          <a:xfrm>
            <a:off x="352625" y="1277875"/>
            <a:ext cx="5584500" cy="14310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200">
                <a:solidFill>
                  <a:srgbClr val="434343"/>
                </a:solidFill>
              </a:rPr>
              <a:t>Materiales sugeridos:</a:t>
            </a:r>
            <a:endParaRPr b="1" sz="1200">
              <a:solidFill>
                <a:srgbClr val="434343"/>
              </a:solidFill>
            </a:endParaRPr>
          </a:p>
          <a:p>
            <a:pPr indent="-166199" lvl="0" marL="179999" marR="100843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s-419" sz="1200">
                <a:solidFill>
                  <a:schemeClr val="dk2"/>
                </a:solidFill>
              </a:rPr>
              <a:t>Base de cartón (caja de zapatos o alimentos).</a:t>
            </a:r>
            <a:endParaRPr sz="1200">
              <a:solidFill>
                <a:schemeClr val="dk2"/>
              </a:solidFill>
            </a:endParaRPr>
          </a:p>
          <a:p>
            <a:pPr indent="-166199" lvl="0" marL="179999" marR="100843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s-419" sz="1200">
                <a:solidFill>
                  <a:schemeClr val="dk2"/>
                </a:solidFill>
              </a:rPr>
              <a:t>Cilindros de papel higiénico, cajas de fósforos o cajas tetrapack pequeñas. </a:t>
            </a:r>
            <a:endParaRPr sz="1200">
              <a:solidFill>
                <a:schemeClr val="dk2"/>
              </a:solidFill>
            </a:endParaRPr>
          </a:p>
          <a:p>
            <a:pPr indent="-166199" lvl="0" marL="179999" marR="100843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s-419" sz="1200">
                <a:solidFill>
                  <a:schemeClr val="dk2"/>
                </a:solidFill>
              </a:rPr>
              <a:t>Caja de té pequeña o bandeja pequeña de plástico. </a:t>
            </a:r>
            <a:endParaRPr sz="1200">
              <a:solidFill>
                <a:schemeClr val="dk2"/>
              </a:solidFill>
            </a:endParaRPr>
          </a:p>
          <a:p>
            <a:pPr indent="-166199" lvl="0" marL="179999" marR="100843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-"/>
            </a:pPr>
            <a:r>
              <a:rPr lang="es-419" sz="1200">
                <a:solidFill>
                  <a:schemeClr val="dk2"/>
                </a:solidFill>
              </a:rPr>
              <a:t>Tijeras, pegamento, scotch, témperas, lápices varios, papeles de colores y lo que tengas para decorar.</a:t>
            </a:r>
            <a:endParaRPr sz="13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6037925" y="1990800"/>
            <a:ext cx="2992901" cy="22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7577" l="5281" r="23821" t="14303"/>
          <a:stretch/>
        </p:blipFill>
        <p:spPr>
          <a:xfrm rot="530483">
            <a:off x="5160990" y="622748"/>
            <a:ext cx="3634022" cy="22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10410" l="22279" r="21628" t="10060"/>
          <a:stretch/>
        </p:blipFill>
        <p:spPr>
          <a:xfrm rot="-719296">
            <a:off x="442787" y="346788"/>
            <a:ext cx="2564550" cy="2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77517">
            <a:off x="3270517" y="2838752"/>
            <a:ext cx="2602968" cy="195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3262588" y="530825"/>
            <a:ext cx="1746900" cy="198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/>
              <a:t>Otros modelos de caja Mackinder con otros materiales.</a:t>
            </a:r>
            <a:endParaRPr sz="2000"/>
          </a:p>
        </p:txBody>
      </p:sp>
      <p:sp>
        <p:nvSpPr>
          <p:cNvPr id="114" name="Google Shape;114;p1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15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5141250" y="148325"/>
            <a:ext cx="38688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/>
              <a:t>¿Cómo usar la caja Mackinder?</a:t>
            </a:r>
            <a:endParaRPr b="1"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79650" y="389000"/>
            <a:ext cx="5061600" cy="45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>
                <a:solidFill>
                  <a:srgbClr val="434343"/>
                </a:solidFill>
              </a:rPr>
              <a:t>Para comenzar, debemos saber que: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rgbClr val="434343"/>
                </a:solidFill>
                <a:highlight>
                  <a:srgbClr val="FFFFFF"/>
                </a:highlight>
              </a:rPr>
              <a:t>La </a:t>
            </a:r>
            <a:r>
              <a:rPr b="1" lang="es-419">
                <a:solidFill>
                  <a:srgbClr val="434343"/>
                </a:solidFill>
                <a:highlight>
                  <a:srgbClr val="FFFFFF"/>
                </a:highlight>
              </a:rPr>
              <a:t>caja Mackinder</a:t>
            </a:r>
            <a:r>
              <a:rPr lang="es-419">
                <a:solidFill>
                  <a:srgbClr val="434343"/>
                </a:solidFill>
                <a:highlight>
                  <a:srgbClr val="FFFFFF"/>
                </a:highlight>
              </a:rPr>
              <a:t> es un elemento metodológico de aplicación matemática para enseñar operaciones básicas como la multiplicación (repetición de una cantidad o número)</a:t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>
                <a:solidFill>
                  <a:srgbClr val="434343"/>
                </a:solidFill>
                <a:highlight>
                  <a:srgbClr val="FFFFFF"/>
                </a:highlight>
              </a:rPr>
              <a:t>Componentes de la caja Mackinder:</a:t>
            </a:r>
            <a:endParaRPr b="1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b="1" lang="es-419">
                <a:solidFill>
                  <a:srgbClr val="434343"/>
                </a:solidFill>
              </a:rPr>
              <a:t>Cajitas o depósitos:</a:t>
            </a:r>
            <a:r>
              <a:rPr lang="es-419">
                <a:solidFill>
                  <a:srgbClr val="434343"/>
                </a:solidFill>
              </a:rPr>
              <a:t> Representan las veces en que se va a multiplicar o repetir una cantidad o número.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-"/>
            </a:pPr>
            <a:r>
              <a:rPr b="1" lang="es-419">
                <a:solidFill>
                  <a:srgbClr val="434343"/>
                </a:solidFill>
              </a:rPr>
              <a:t>Porotos o elemento cuantificable a disposición: </a:t>
            </a:r>
            <a:r>
              <a:rPr lang="es-419">
                <a:solidFill>
                  <a:srgbClr val="434343"/>
                </a:solidFill>
              </a:rPr>
              <a:t>Representan la cantidad o número que se multiplicará o repetirá.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1941" l="4653" r="2470" t="3807"/>
          <a:stretch/>
        </p:blipFill>
        <p:spPr>
          <a:xfrm>
            <a:off x="5245463" y="699100"/>
            <a:ext cx="3660374" cy="247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 rot="-1775723">
            <a:off x="5060549" y="1224372"/>
            <a:ext cx="1497352" cy="53646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200"/>
              <a:t>Cajita/depósito</a:t>
            </a:r>
            <a:endParaRPr b="1" sz="1200"/>
          </a:p>
        </p:txBody>
      </p:sp>
      <p:sp>
        <p:nvSpPr>
          <p:cNvPr id="124" name="Google Shape;124;p19"/>
          <p:cNvSpPr/>
          <p:nvPr/>
        </p:nvSpPr>
        <p:spPr>
          <a:xfrm rot="-1178905">
            <a:off x="5127400" y="1909399"/>
            <a:ext cx="1921799" cy="6309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100"/>
              <a:t>Elemento cuantificable</a:t>
            </a:r>
            <a:endParaRPr b="1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115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2637600" y="148325"/>
            <a:ext cx="3868800" cy="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/>
              <a:t>¿Cómo usar la caja Mackinder?</a:t>
            </a:r>
            <a:endParaRPr b="1"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1" name="Google Shape;131;p20"/>
          <p:cNvSpPr txBox="1"/>
          <p:nvPr/>
        </p:nvSpPr>
        <p:spPr>
          <a:xfrm>
            <a:off x="79650" y="11125"/>
            <a:ext cx="5061600" cy="3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79650" y="929375"/>
            <a:ext cx="88461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434343"/>
                </a:solidFill>
              </a:rPr>
              <a:t>Ejemplo:</a:t>
            </a:r>
            <a:endParaRPr b="1"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100">
                <a:solidFill>
                  <a:srgbClr val="434343"/>
                </a:solidFill>
              </a:rPr>
              <a:t>3x5</a:t>
            </a:r>
            <a:endParaRPr b="1" sz="21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s-419">
                <a:solidFill>
                  <a:srgbClr val="434343"/>
                </a:solidFill>
              </a:rPr>
              <a:t>El </a:t>
            </a:r>
            <a:r>
              <a:rPr b="1" lang="es-419">
                <a:solidFill>
                  <a:srgbClr val="434343"/>
                </a:solidFill>
              </a:rPr>
              <a:t>número 3</a:t>
            </a:r>
            <a:r>
              <a:rPr lang="es-419">
                <a:solidFill>
                  <a:srgbClr val="434343"/>
                </a:solidFill>
              </a:rPr>
              <a:t> representa la cantidad  de  cajitas o depósitos.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s-419">
                <a:solidFill>
                  <a:srgbClr val="434343"/>
                </a:solidFill>
              </a:rPr>
              <a:t>El </a:t>
            </a:r>
            <a:r>
              <a:rPr b="1" lang="es-419">
                <a:solidFill>
                  <a:srgbClr val="434343"/>
                </a:solidFill>
              </a:rPr>
              <a:t>número 5</a:t>
            </a:r>
            <a:r>
              <a:rPr lang="es-419">
                <a:solidFill>
                  <a:srgbClr val="434343"/>
                </a:solidFill>
              </a:rPr>
              <a:t> representa la cantidad de porotos que tendrá cada cajita o depósito.</a:t>
            </a:r>
            <a:endParaRPr>
              <a:solidFill>
                <a:srgbClr val="43434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434343"/>
                </a:solidFill>
              </a:rPr>
              <a:t>¿Entonces qué tengo que hacer?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34343"/>
                </a:solidFill>
              </a:rPr>
              <a:t>   3.Coloca en las 3 cajitas o depósitos, 5 porotos.</a:t>
            </a:r>
            <a:endParaRPr>
              <a:solidFill>
                <a:srgbClr val="43434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43434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34343"/>
                </a:solidFill>
              </a:rPr>
              <a:t>  4.Cuenta el total de porotos situados en las tres cajitas ( ubicándolos en la caja grande), dándonos como resultado final, el número 15.</a:t>
            </a:r>
            <a:endParaRPr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434343"/>
                </a:solidFill>
              </a:rPr>
              <a:t>   5. Es decir: </a:t>
            </a:r>
            <a:r>
              <a:rPr b="1" lang="es-419">
                <a:solidFill>
                  <a:srgbClr val="434343"/>
                </a:solidFill>
              </a:rPr>
              <a:t>3x5 = 15                                5 +5 +5 = 15.</a:t>
            </a:r>
            <a:endParaRPr b="1">
              <a:solidFill>
                <a:srgbClr val="43434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83100" y="4202050"/>
            <a:ext cx="22545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434343"/>
                </a:solidFill>
              </a:rPr>
              <a:t>3 veces 5 es igual a 15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637600" y="3908875"/>
            <a:ext cx="585600" cy="216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3489550" y="4227400"/>
            <a:ext cx="411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434343"/>
                </a:solidFill>
              </a:rPr>
              <a:t>5 más, 5 más, 5 es igual a 15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607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" y="0"/>
            <a:ext cx="9129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0" y="0"/>
            <a:ext cx="91296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solidFill>
                  <a:srgbClr val="E0322D"/>
                </a:solidFill>
              </a:rPr>
              <a:t>¿Cómo comprender</a:t>
            </a:r>
            <a:endParaRPr b="1" sz="3600">
              <a:solidFill>
                <a:srgbClr val="E0322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600">
                <a:solidFill>
                  <a:srgbClr val="E0322D"/>
                </a:solidFill>
              </a:rPr>
              <a:t>un problema matemático?</a:t>
            </a:r>
            <a:endParaRPr b="1" sz="3600">
              <a:solidFill>
                <a:srgbClr val="E0322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