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12192000"/>
  <p:notesSz cx="6858000" cy="9144000"/>
  <p:embeddedFontLst>
    <p:embeddedFont>
      <p:font typeface="Raleway"/>
      <p:regular r:id="rId23"/>
      <p:bold r:id="rId24"/>
      <p:italic r:id="rId25"/>
      <p:boldItalic r:id="rId26"/>
    </p:embeddedFont>
    <p:embeddedFont>
      <p:font typeface="Roboto"/>
      <p:regular r:id="rId27"/>
      <p:bold r:id="rId28"/>
      <p:italic r:id="rId29"/>
      <p:boldItalic r:id="rId30"/>
    </p:embeddedFont>
    <p:embeddedFont>
      <p:font typeface="Comfortaa"/>
      <p:regular r:id="rId31"/>
      <p:bold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3" roundtripDataSignature="AMtx7mg0BKnT1p8vstHSTD2UMxCxAJbV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4EC9804-D99E-4DC5-B312-AACBF7642FC2}">
  <a:tblStyle styleId="{44EC9804-D99E-4DC5-B312-AACBF7642FC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4E6"/>
          </a:solidFill>
        </a:fill>
      </a:tcStyle>
    </a:wholeTbl>
    <a:band1H>
      <a:tcTxStyle/>
      <a:tcStyle>
        <a:fill>
          <a:solidFill>
            <a:srgbClr val="FFE8CA"/>
          </a:solidFill>
        </a:fill>
      </a:tcStyle>
    </a:band1H>
    <a:band2H>
      <a:tcTxStyle/>
    </a:band2H>
    <a:band1V>
      <a:tcTxStyle/>
      <a:tcStyle>
        <a:fill>
          <a:solidFill>
            <a:srgbClr val="FFE8C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4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4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aleway-bold.fntdata"/><Relationship Id="rId23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aleway-boldItalic.fntdata"/><Relationship Id="rId25" Type="http://schemas.openxmlformats.org/officeDocument/2006/relationships/font" Target="fonts/Raleway-italic.fntdata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Comfortaa-regular.fntdata"/><Relationship Id="rId3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font" Target="fonts/Comfortaa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323791c6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5323791c69_0_5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90a1aa70a4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90a1aa70a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323791c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5323791c6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323791c6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5323791c69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323791c6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5323791c69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907a21d85c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907a21d85c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Relationship Id="rId4" Type="http://schemas.openxmlformats.org/officeDocument/2006/relationships/hyperlink" Target="mailto:i.leni@colegioarrupe.cl" TargetMode="External"/><Relationship Id="rId11" Type="http://schemas.openxmlformats.org/officeDocument/2006/relationships/hyperlink" Target="mailto:paula.avendano.fuentes@hotmail.com" TargetMode="External"/><Relationship Id="rId10" Type="http://schemas.openxmlformats.org/officeDocument/2006/relationships/hyperlink" Target="mailto:Cdurret.vera@gmail.com" TargetMode="External"/><Relationship Id="rId9" Type="http://schemas.openxmlformats.org/officeDocument/2006/relationships/hyperlink" Target="mailto:susanavaldesg@gmail.com" TargetMode="External"/><Relationship Id="rId5" Type="http://schemas.openxmlformats.org/officeDocument/2006/relationships/hyperlink" Target="mailto:Karensaldiasabarca@gmail.com" TargetMode="External"/><Relationship Id="rId6" Type="http://schemas.openxmlformats.org/officeDocument/2006/relationships/hyperlink" Target="mailto:Cmoyac20@gmail.com" TargetMode="External"/><Relationship Id="rId7" Type="http://schemas.openxmlformats.org/officeDocument/2006/relationships/hyperlink" Target="mailto:veronica.sazo@gmail.com" TargetMode="External"/><Relationship Id="rId8" Type="http://schemas.openxmlformats.org/officeDocument/2006/relationships/hyperlink" Target="mailto:marceinostroz@hotmail.com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Relationship Id="rId4" Type="http://schemas.openxmlformats.org/officeDocument/2006/relationships/hyperlink" Target="mailto:rocio.vcu@gmail.com" TargetMode="External"/><Relationship Id="rId10" Type="http://schemas.openxmlformats.org/officeDocument/2006/relationships/hyperlink" Target="mailto:pazb.alvarez@gmail.com" TargetMode="External"/><Relationship Id="rId9" Type="http://schemas.openxmlformats.org/officeDocument/2006/relationships/hyperlink" Target="mailto:consuelo.ruiz@gmail.com" TargetMode="External"/><Relationship Id="rId5" Type="http://schemas.openxmlformats.org/officeDocument/2006/relationships/hyperlink" Target="mailto:Psp_sol@hotmail.com" TargetMode="External"/><Relationship Id="rId6" Type="http://schemas.openxmlformats.org/officeDocument/2006/relationships/hyperlink" Target="mailto:pia.cerda.pineiro@gmail.com" TargetMode="External"/><Relationship Id="rId7" Type="http://schemas.openxmlformats.org/officeDocument/2006/relationships/hyperlink" Target="mailto:kutra2069@hotmail.com" TargetMode="External"/><Relationship Id="rId8" Type="http://schemas.openxmlformats.org/officeDocument/2006/relationships/hyperlink" Target="mailto:carmennunezramos@gmail.com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88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1524000" y="1122377"/>
            <a:ext cx="9144000" cy="2807100"/>
          </a:xfrm>
          <a:prstGeom prst="rect">
            <a:avLst/>
          </a:prstGeom>
          <a:noFill/>
          <a:ln cap="flat" cmpd="sng" w="28575">
            <a:solidFill>
              <a:srgbClr val="274E13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b="1" lang="en-US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Historia de un oso</a:t>
            </a:r>
            <a:br>
              <a:rPr b="1" lang="en-US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lang="en-US" sz="24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Trabajo kinder</a:t>
            </a:r>
            <a:br>
              <a:rPr b="1" lang="en-US" sz="24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lang="en-US" sz="24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4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semanas del 17 y 24 de agosto</a:t>
            </a:r>
            <a:endParaRPr sz="2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 rot="-5400000">
            <a:off x="9596825" y="2696974"/>
            <a:ext cx="42987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20"/>
              <a:buNone/>
            </a:pPr>
            <a:r>
              <a:rPr b="1" lang="en-US" sz="222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Material no imprimible</a:t>
            </a:r>
            <a:r>
              <a:rPr b="1" lang="en-US" sz="142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1" sz="142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g5323791c69_0_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88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g5323791c69_0_52"/>
          <p:cNvSpPr txBox="1"/>
          <p:nvPr>
            <p:ph idx="1" type="body"/>
          </p:nvPr>
        </p:nvSpPr>
        <p:spPr>
          <a:xfrm>
            <a:off x="499425" y="965400"/>
            <a:ext cx="6149400" cy="25167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¿Qué aprenderemos?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-Expresarse en forma oral con oraciones 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completas.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-Cómo cuidar los ambientes de los animales. 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¿Qué evaluaremos?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-Expresarse en forma clara y comprensible. 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Verbalizar acciones que contribuyan al cuidado del medio ambiente 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19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19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5" name="Google Shape;165;g5323791c69_0_52"/>
          <p:cNvSpPr txBox="1"/>
          <p:nvPr/>
        </p:nvSpPr>
        <p:spPr>
          <a:xfrm>
            <a:off x="7055675" y="965400"/>
            <a:ext cx="4799700" cy="4022100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       Actividad</a:t>
            </a:r>
            <a:endParaRPr b="1" sz="28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★"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R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ealiza las posturas de yoga del indio y la cobra.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Te invitamos a observar y escuchar el video del oso polar.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Confecciona un afiche, con los materiales que tengas en casa, en donde 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representan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un compromiso con el cuidado del  medio ambiente.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Te invitamos a grabar un video o audio en donde nos muestres tu afiche y nos cuentes cuál fue tu compromiso.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          </a:t>
            </a: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 sz="28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6" name="Google Shape;166;g5323791c69_0_52"/>
          <p:cNvSpPr txBox="1"/>
          <p:nvPr/>
        </p:nvSpPr>
        <p:spPr>
          <a:xfrm>
            <a:off x="499425" y="3573450"/>
            <a:ext cx="5050800" cy="15054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       </a:t>
            </a: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¡A movernos!</a:t>
            </a:r>
            <a:endParaRPr b="1" sz="22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Mi casita tiene.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Mi labor.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Historia de Juan y de Pedro.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Pica piedra. 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sz="2200">
              <a:solidFill>
                <a:srgbClr val="783F04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7" name="Google Shape;167;g5323791c69_0_52"/>
          <p:cNvSpPr txBox="1"/>
          <p:nvPr/>
        </p:nvSpPr>
        <p:spPr>
          <a:xfrm>
            <a:off x="4501000" y="360300"/>
            <a:ext cx="30000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Actividad n°6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8" name="Google Shape;168;g5323791c69_0_52"/>
          <p:cNvSpPr txBox="1"/>
          <p:nvPr/>
        </p:nvSpPr>
        <p:spPr>
          <a:xfrm>
            <a:off x="9715500" y="5448300"/>
            <a:ext cx="18705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Roboto"/>
                <a:ea typeface="Roboto"/>
                <a:cs typeface="Roboto"/>
                <a:sym typeface="Roboto"/>
              </a:rPr>
              <a:t>V</a:t>
            </a: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Roboto"/>
                <a:ea typeface="Roboto"/>
                <a:cs typeface="Roboto"/>
                <a:sym typeface="Roboto"/>
              </a:rPr>
              <a:t>er video 7</a:t>
            </a:r>
            <a:endParaRPr sz="2200">
              <a:solidFill>
                <a:srgbClr val="274E13"/>
              </a:solidFill>
              <a:highlight>
                <a:srgbClr val="6AA84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3"/>
          <p:cNvSpPr txBox="1"/>
          <p:nvPr>
            <p:ph type="title"/>
          </p:nvPr>
        </p:nvSpPr>
        <p:spPr>
          <a:xfrm>
            <a:off x="4762500" y="282050"/>
            <a:ext cx="3186600" cy="722400"/>
          </a:xfrm>
          <a:prstGeom prst="rect">
            <a:avLst/>
          </a:prstGeom>
          <a:noFill/>
          <a:ln cap="flat" cmpd="sng" w="28575">
            <a:solidFill>
              <a:srgbClr val="274E13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Canciones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5" name="Google Shape;175;p13"/>
          <p:cNvSpPr txBox="1"/>
          <p:nvPr>
            <p:ph idx="1" type="body"/>
          </p:nvPr>
        </p:nvSpPr>
        <p:spPr>
          <a:xfrm>
            <a:off x="1071950" y="1472000"/>
            <a:ext cx="3898500" cy="3656400"/>
          </a:xfrm>
          <a:prstGeom prst="rect">
            <a:avLst/>
          </a:prstGeom>
          <a:noFill/>
          <a:ln cap="flat" cmpd="sng" w="28575">
            <a:solidFill>
              <a:srgbClr val="38761D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Mi casita tiene, mi casita tiene </a:t>
            </a:r>
            <a:endParaRPr sz="2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un piso donde caminar</a:t>
            </a:r>
            <a:endParaRPr sz="2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mi casita tiene, mi casita tiene</a:t>
            </a:r>
            <a:endParaRPr sz="2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una pared donde rebotar</a:t>
            </a:r>
            <a:endParaRPr sz="2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mi casita tiene, mi casita tiene</a:t>
            </a:r>
            <a:endParaRPr sz="2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un ventana por donde mirar</a:t>
            </a:r>
            <a:endParaRPr sz="2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mi casita tiene, mi casita tiene</a:t>
            </a:r>
            <a:endParaRPr sz="2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un techo donde descansar</a:t>
            </a:r>
            <a:endParaRPr sz="2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mi casita tiene, mi casita tiene </a:t>
            </a:r>
            <a:endParaRPr sz="2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una puerta para abrir y cerrar</a:t>
            </a:r>
            <a:r>
              <a:rPr lang="en-U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100">
              <a:solidFill>
                <a:srgbClr val="C55A11"/>
              </a:solidFill>
            </a:endParaRPr>
          </a:p>
        </p:txBody>
      </p:sp>
      <p:sp>
        <p:nvSpPr>
          <p:cNvPr id="176" name="Google Shape;176;p13"/>
          <p:cNvSpPr txBox="1"/>
          <p:nvPr/>
        </p:nvSpPr>
        <p:spPr>
          <a:xfrm>
            <a:off x="7380600" y="2286025"/>
            <a:ext cx="3973200" cy="1870500"/>
          </a:xfrm>
          <a:prstGeom prst="rect">
            <a:avLst/>
          </a:prstGeom>
          <a:noFill/>
          <a:ln cap="flat" cmpd="sng" w="28575">
            <a:solidFill>
              <a:srgbClr val="38761D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i="0" lang="en-US" sz="2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Con ahínco y con esmero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i="0" lang="en-US" sz="2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Al trabajo yo me entrego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i="0" lang="en-US" sz="2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Con gran fuerza y valor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i="0" lang="en-US" sz="2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Hago mi labor. </a:t>
            </a:r>
            <a:endParaRPr i="0" sz="20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7" name="Google Shape;177;p13"/>
          <p:cNvSpPr txBox="1"/>
          <p:nvPr/>
        </p:nvSpPr>
        <p:spPr>
          <a:xfrm>
            <a:off x="1503200" y="848600"/>
            <a:ext cx="28281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en-US" sz="2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Mi casita tiene</a:t>
            </a:r>
            <a:endParaRPr b="1" sz="2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3"/>
          <p:cNvSpPr txBox="1"/>
          <p:nvPr/>
        </p:nvSpPr>
        <p:spPr>
          <a:xfrm>
            <a:off x="8087600" y="1471988"/>
            <a:ext cx="2389800" cy="7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en-US" sz="2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Mi labor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4"/>
          <p:cNvSpPr txBox="1"/>
          <p:nvPr>
            <p:ph idx="1" type="body"/>
          </p:nvPr>
        </p:nvSpPr>
        <p:spPr>
          <a:xfrm>
            <a:off x="457600" y="917850"/>
            <a:ext cx="5084100" cy="4225500"/>
          </a:xfrm>
          <a:prstGeom prst="rect">
            <a:avLst/>
          </a:prstGeom>
          <a:noFill/>
          <a:ln cap="flat" cmpd="sng" w="28575">
            <a:solidFill>
              <a:srgbClr val="274E13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Esta es la historia de Juan y de Pedro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un día Juan quiso ir a visitar a Pedro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entonces abrió la puerta de su casa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salió y la volvió a cerrar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subió la montaña bajo la montaña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subió la montaña bajo la montaña y </a:t>
            </a: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llegó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golpeó</a:t>
            </a: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la puerta de su casa, espero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volvió a golpear, volvió a esperar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Como no </a:t>
            </a: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salió</a:t>
            </a: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nadie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subió la montaña bajo la montaña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subió la montaña bajo la montaña y </a:t>
            </a: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llegó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abrió la puerta de su casa, </a:t>
            </a: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entró</a:t>
            </a: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y la volvió a cerrar.</a:t>
            </a: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..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i="0" sz="16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4"/>
          <p:cNvSpPr txBox="1"/>
          <p:nvPr/>
        </p:nvSpPr>
        <p:spPr>
          <a:xfrm>
            <a:off x="6909950" y="917775"/>
            <a:ext cx="4918500" cy="4225500"/>
          </a:xfrm>
          <a:prstGeom prst="rect">
            <a:avLst/>
          </a:prstGeom>
          <a:noFill/>
          <a:ln cap="flat" cmpd="sng" w="28575">
            <a:solidFill>
              <a:srgbClr val="274E13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..Al otro día 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Pedro quiso ir a visitar a Juan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entonces abrió la puerta de su casa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salió y  la </a:t>
            </a: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cerró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subió la montaña bajo la montaña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subió la montaña bajo la montaña y </a:t>
            </a: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llegó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golpeó</a:t>
            </a: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la puerta, espero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volvió a golpear, volvió a esperar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Como no  </a:t>
            </a: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salió</a:t>
            </a: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nadie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subió la montaña bajo la montaña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subió la montaña bajo la montaña y </a:t>
            </a: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llegó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abrió la puerta de su casa, </a:t>
            </a: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entró</a:t>
            </a: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y la volvió a cerrar.</a:t>
            </a: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..</a:t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4"/>
          <p:cNvSpPr txBox="1"/>
          <p:nvPr/>
        </p:nvSpPr>
        <p:spPr>
          <a:xfrm>
            <a:off x="3056700" y="225100"/>
            <a:ext cx="63903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Historia de Juan y de Pedro (parte 1)</a:t>
            </a:r>
            <a:endParaRPr b="1" sz="2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90a1aa70a4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90a1aa70a4_0_1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3" name="Google Shape;193;g90a1aa70a4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g90a1aa70a4_0_10"/>
          <p:cNvSpPr txBox="1"/>
          <p:nvPr/>
        </p:nvSpPr>
        <p:spPr>
          <a:xfrm>
            <a:off x="601700" y="1285350"/>
            <a:ext cx="4662900" cy="3477000"/>
          </a:xfrm>
          <a:prstGeom prst="rect">
            <a:avLst/>
          </a:prstGeom>
          <a:noFill/>
          <a:ln cap="flat" cmpd="sng" w="28575">
            <a:solidFill>
              <a:srgbClr val="274E13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..</a:t>
            </a:r>
            <a:r>
              <a:rPr i="0" lang="en-US" sz="16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Al otro día  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Pedro quiso ir a visitar a Juan 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Y Juan quiso ir a visitar a Pedro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entonces los dos juntos al mismo momento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abrieron las puertas de sus casas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Salieron  y  las cerraron la puerta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subieron la montaña bajaron la montaña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subieron la montaña bajaron la montaña y  se encontraron 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Hola Pedro  ¿cómo estás? Muy bien y ¿tu Juan?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i="0" lang="en-US" sz="16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(inventar la conversación)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i="0" sz="1600" u="none" cap="none" strike="noStrike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5" name="Google Shape;195;g90a1aa70a4_0_10"/>
          <p:cNvSpPr txBox="1"/>
          <p:nvPr/>
        </p:nvSpPr>
        <p:spPr>
          <a:xfrm>
            <a:off x="2900850" y="346350"/>
            <a:ext cx="63903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Historia de Juan y de Pedro (parte 2)</a:t>
            </a:r>
            <a:endParaRPr b="1" sz="2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g90a1aa70a4_0_10"/>
          <p:cNvSpPr txBox="1"/>
          <p:nvPr/>
        </p:nvSpPr>
        <p:spPr>
          <a:xfrm>
            <a:off x="7065825" y="1285350"/>
            <a:ext cx="4582500" cy="3477000"/>
          </a:xfrm>
          <a:prstGeom prst="rect">
            <a:avLst/>
          </a:prstGeom>
          <a:noFill/>
          <a:ln cap="flat" cmpd="sng" w="28575">
            <a:solidFill>
              <a:srgbClr val="274E13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Y de repente escucharon un ruido</a:t>
            </a:r>
            <a:endParaRPr sz="1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mira Pedro va a llover  si Juan</a:t>
            </a:r>
            <a:endParaRPr sz="1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mejor nos despedimos</a:t>
            </a:r>
            <a:endParaRPr sz="1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así que Muac, muac,  muac</a:t>
            </a:r>
            <a:endParaRPr sz="1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y los dos juntos subieron la montaña bajaron la montaña</a:t>
            </a:r>
            <a:endParaRPr sz="1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subieron la montaña bajaron la montaña</a:t>
            </a:r>
            <a:endParaRPr sz="1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abrieron las puertas de sus casas, entraron y las cerraron.</a:t>
            </a:r>
            <a:endParaRPr sz="1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Y adivinen que ...</a:t>
            </a:r>
            <a:endParaRPr sz="1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15"/>
          <p:cNvSpPr txBox="1"/>
          <p:nvPr>
            <p:ph idx="1" type="body"/>
          </p:nvPr>
        </p:nvSpPr>
        <p:spPr>
          <a:xfrm>
            <a:off x="7385956" y="329633"/>
            <a:ext cx="3875315" cy="5621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203" name="Google Shape;203;p15"/>
          <p:cNvSpPr txBox="1"/>
          <p:nvPr/>
        </p:nvSpPr>
        <p:spPr>
          <a:xfrm>
            <a:off x="1743675" y="1410175"/>
            <a:ext cx="8544300" cy="3144600"/>
          </a:xfrm>
          <a:prstGeom prst="rect">
            <a:avLst/>
          </a:prstGeom>
          <a:noFill/>
          <a:ln cap="flat" cmpd="sng" w="28575">
            <a:solidFill>
              <a:srgbClr val="38761D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572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Font typeface="Arial"/>
              <a:buNone/>
            </a:pPr>
            <a:r>
              <a:t/>
            </a:r>
            <a:endParaRPr sz="1572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None/>
            </a:pPr>
            <a:r>
              <a:t/>
            </a:r>
            <a:endParaRPr sz="185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5"/>
          <p:cNvSpPr txBox="1"/>
          <p:nvPr/>
        </p:nvSpPr>
        <p:spPr>
          <a:xfrm>
            <a:off x="4777650" y="433550"/>
            <a:ext cx="2636700" cy="657600"/>
          </a:xfrm>
          <a:prstGeom prst="rect">
            <a:avLst/>
          </a:prstGeom>
          <a:noFill/>
          <a:ln cap="flat" cmpd="sng" w="28575">
            <a:solidFill>
              <a:srgbClr val="38761D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Pica piedra</a:t>
            </a:r>
            <a:endParaRPr sz="3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5" name="Google Shape;205;p15"/>
          <p:cNvSpPr txBox="1"/>
          <p:nvPr/>
        </p:nvSpPr>
        <p:spPr>
          <a:xfrm>
            <a:off x="6338425" y="1436125"/>
            <a:ext cx="2874900" cy="26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palma palma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palma peu</a:t>
            </a:r>
            <a:endParaRPr sz="1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piedra, pica aquí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piedra, pica aquí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palma pin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piedra, pica aquí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piedra, pica aquí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palma palma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palma woop.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6" name="Google Shape;206;p15"/>
          <p:cNvSpPr txBox="1"/>
          <p:nvPr/>
        </p:nvSpPr>
        <p:spPr>
          <a:xfrm>
            <a:off x="2770925" y="1410175"/>
            <a:ext cx="31173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piedra, pica aquí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piedra, pica aquí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piedra, pica aquí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palma palma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palma woop</a:t>
            </a:r>
            <a:endParaRPr sz="1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piedra, pica aquí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piedra, pica aquí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palma palma.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piedra, pica aquí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pica piedra, pica aquí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6"/>
          <p:cNvSpPr txBox="1"/>
          <p:nvPr>
            <p:ph type="title"/>
          </p:nvPr>
        </p:nvSpPr>
        <p:spPr>
          <a:xfrm>
            <a:off x="838200" y="323397"/>
            <a:ext cx="10515600" cy="9975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Cualquier situación, no dude comunicarse  con nosotros.</a:t>
            </a:r>
            <a:endParaRPr sz="3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213" name="Google Shape;213;p16"/>
          <p:cNvGraphicFramePr/>
          <p:nvPr/>
        </p:nvGraphicFramePr>
        <p:xfrm>
          <a:off x="914400" y="12160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{44EC9804-D99E-4DC5-B312-AACBF7642FC2}</a:tableStyleId>
              </a:tblPr>
              <a:tblGrid>
                <a:gridCol w="3505200"/>
                <a:gridCol w="3505200"/>
                <a:gridCol w="3505200"/>
              </a:tblGrid>
              <a:tr h="350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Curso / especialidad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Nombre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Contacto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555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Kinder A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Lisette Riveros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Ivana Leni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tia.lisette.riveros@gmail.com</a:t>
                      </a:r>
                      <a:endParaRPr sz="1600" u="sng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/>
                        </a:rPr>
                        <a:t>i.leni@colegioarrupe.cl</a:t>
                      </a:r>
                      <a:endParaRPr sz="1600" u="sng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555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Kinder B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Karen Saldías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Cynthia Moya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/>
                        </a:rPr>
                        <a:t>karensaldiasabarca@gmail.com</a:t>
                      </a:r>
                      <a:endParaRPr sz="1600" u="sng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/>
                        </a:rPr>
                        <a:t>Cmoyac20@gmail.com</a:t>
                      </a:r>
                      <a:endParaRPr sz="1600" u="sng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78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Kinder C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Verónica</a:t>
                      </a: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Sazo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Marcela Inostroza </a:t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7"/>
                        </a:rPr>
                        <a:t>veronica.sazo@gmail.com</a:t>
                      </a:r>
                      <a:endParaRPr sz="1600" u="sng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8"/>
                        </a:rPr>
                        <a:t>marceinostroz@hotmail.com</a:t>
                      </a: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600" u="sng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50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Educación física 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Susana</a:t>
                      </a: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valdés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9"/>
                        </a:rPr>
                        <a:t>susanavaldesg@gmail.com</a:t>
                      </a:r>
                      <a:endParaRPr sz="1600" u="sng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50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Música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Cristian Durret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0"/>
                        </a:rPr>
                        <a:t>Cdurret.vera@gmail.com</a:t>
                      </a:r>
                      <a:endParaRPr sz="1600">
                        <a:solidFill>
                          <a:srgbClr val="38761D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50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Inglés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Paula Avendaño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1"/>
                        </a:rPr>
                        <a:t>paula.avendano.fuentes@hotmail.com</a:t>
                      </a:r>
                      <a:endParaRPr sz="1600" u="sng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Google Shape;21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9" name="Google Shape;219;p17"/>
          <p:cNvGraphicFramePr/>
          <p:nvPr/>
        </p:nvGraphicFramePr>
        <p:xfrm>
          <a:off x="838200" y="10118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{44EC9804-D99E-4DC5-B312-AACBF7642FC2}</a:tableStyleId>
              </a:tblPr>
              <a:tblGrid>
                <a:gridCol w="3505200"/>
                <a:gridCol w="3505200"/>
                <a:gridCol w="3505200"/>
              </a:tblGrid>
              <a:tr h="327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Curso</a:t>
                      </a:r>
                      <a:r>
                        <a:rPr lang="en-US" sz="18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/ especialidad</a:t>
                      </a:r>
                      <a:endParaRPr sz="18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Nombre</a:t>
                      </a:r>
                      <a:endParaRPr sz="18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Contacto</a:t>
                      </a:r>
                      <a:endParaRPr sz="18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801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PIE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Rocío Carrasco</a:t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Solange Andrade</a:t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Pía Cerda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/>
                        </a:rPr>
                        <a:t>rocio.vcu@gmail.com</a:t>
                      </a:r>
                      <a:endParaRPr sz="1600" u="sng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/>
                        </a:rPr>
                        <a:t>Psp_sol@hotmail.com</a:t>
                      </a:r>
                      <a:endParaRPr sz="1600" u="sng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/>
                        </a:rPr>
                        <a:t>pia.cerda.pineiro@gmail.com</a:t>
                      </a:r>
                      <a:endParaRPr sz="1600" u="sng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56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A. Académico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Karina Bustos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 cap="none" strike="noStrike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7"/>
                        </a:rPr>
                        <a:t>kutra2069@hotmail.com</a:t>
                      </a:r>
                      <a:endParaRPr sz="1600" u="none" cap="none" strike="noStrike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Psicóloga/ convivencia</a:t>
                      </a: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escolar 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Carmen Núñez</a:t>
                      </a:r>
                      <a:endParaRPr sz="1600" u="none" cap="none" strike="noStrike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55A1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sng" cap="none" strike="noStrike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8"/>
                        </a:rPr>
                        <a:t>carmennunezramos@gmail.com</a:t>
                      </a:r>
                      <a:endParaRPr sz="1600" u="none" cap="none" strike="noStrike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Psicóloga/ convivencia</a:t>
                      </a: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escolar 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Consuelo Ruiz</a:t>
                      </a:r>
                      <a:endParaRPr sz="1600" u="none" cap="none" strike="noStrike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55A1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sng" cap="none" strike="noStrike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9"/>
                        </a:rPr>
                        <a:t>consuelo.ruiz@gmail.com</a:t>
                      </a:r>
                      <a:endParaRPr sz="1600" u="none" cap="none" strike="noStrike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801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Encargada área de familia y PIE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55A1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Paz Álvarez</a:t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u="sng" cap="none" strike="noStrike">
                          <a:solidFill>
                            <a:srgbClr val="3876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0"/>
                        </a:rPr>
                        <a:t>pazb.alvarez@gmail.com</a:t>
                      </a:r>
                      <a:endParaRPr sz="1600" u="none" cap="none" strike="noStrike">
                        <a:solidFill>
                          <a:srgbClr val="38761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88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¡</a:t>
            </a:r>
            <a:r>
              <a:rPr b="1" lang="en-US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Esperamos sus evidencias!</a:t>
            </a:r>
            <a:endParaRPr b="1" sz="4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88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Queridas familias: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2"/>
          <p:cNvSpPr txBox="1"/>
          <p:nvPr>
            <p:ph idx="1" type="body"/>
          </p:nvPr>
        </p:nvSpPr>
        <p:spPr>
          <a:xfrm>
            <a:off x="838200" y="1496925"/>
            <a:ext cx="10515600" cy="37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Estas semanas los queremos invitar a disfrutar del maravilloso cuento historia de un oso, y a realizar las actividades, en las cuales trabajaremos lenguaje, matemática, inglés, música, arte y educación física.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Recuerden mover su cuerpo con las posturas de yoga y realizar los juegos de manos y dedos que enviaremos. 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Muchos cariños </a:t>
            </a:r>
            <a:endParaRPr sz="27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Equipo Kinder           </a:t>
            </a:r>
            <a:r>
              <a:rPr lang="en-US" sz="2700">
                <a:solidFill>
                  <a:schemeClr val="lt1"/>
                </a:solidFill>
              </a:rPr>
              <a:t>                                                          </a:t>
            </a:r>
            <a:endParaRPr sz="27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700">
              <a:solidFill>
                <a:schemeClr val="lt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solidFill>
                  <a:schemeClr val="lt1"/>
                </a:solidFill>
              </a:rPr>
              <a:t>                                                                                                           Ver video 1  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88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 txBox="1"/>
          <p:nvPr>
            <p:ph type="title"/>
          </p:nvPr>
        </p:nvSpPr>
        <p:spPr>
          <a:xfrm>
            <a:off x="838200" y="1746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 movernos...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p3"/>
          <p:cNvSpPr txBox="1"/>
          <p:nvPr>
            <p:ph idx="1" type="body"/>
          </p:nvPr>
        </p:nvSpPr>
        <p:spPr>
          <a:xfrm>
            <a:off x="803800" y="1083000"/>
            <a:ext cx="10515600" cy="46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75"/>
              <a:buNone/>
            </a:pPr>
            <a:r>
              <a:rPr lang="en-US" sz="2775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Los invitamos </a:t>
            </a:r>
            <a:r>
              <a:rPr lang="en-US" sz="2775" u="sng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diariamente</a:t>
            </a:r>
            <a:r>
              <a:rPr lang="en-US" sz="2775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a realizar  los juegos de manos y dedos, los niños aprenderán:</a:t>
            </a:r>
            <a:endParaRPr b="1" sz="2775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75"/>
              <a:buFont typeface="Roboto"/>
              <a:buChar char="•"/>
            </a:pPr>
            <a:r>
              <a:rPr lang="en-US" sz="2775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</a:t>
            </a:r>
            <a:r>
              <a:rPr lang="en-US" sz="2575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 coordinación ojo-mano</a:t>
            </a:r>
            <a:endParaRPr sz="2600">
              <a:latin typeface="Roboto"/>
              <a:ea typeface="Roboto"/>
              <a:cs typeface="Roboto"/>
              <a:sym typeface="Roboto"/>
            </a:endParaRPr>
          </a:p>
          <a:p>
            <a:pPr indent="-2159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75"/>
              <a:buFont typeface="Roboto"/>
              <a:buChar char="•"/>
            </a:pPr>
            <a:r>
              <a:rPr lang="en-US" sz="2575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Conexiones neuronales de ambos hemisferios cerebrales</a:t>
            </a:r>
            <a:endParaRPr sz="2600">
              <a:latin typeface="Roboto"/>
              <a:ea typeface="Roboto"/>
              <a:cs typeface="Roboto"/>
              <a:sym typeface="Roboto"/>
            </a:endParaRPr>
          </a:p>
          <a:p>
            <a:pPr indent="-2159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75"/>
              <a:buFont typeface="Roboto"/>
              <a:buChar char="•"/>
            </a:pPr>
            <a:r>
              <a:rPr lang="en-US" sz="2575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Destreza manual </a:t>
            </a:r>
            <a:endParaRPr sz="2600">
              <a:latin typeface="Roboto"/>
              <a:ea typeface="Roboto"/>
              <a:cs typeface="Roboto"/>
              <a:sym typeface="Roboto"/>
            </a:endParaRPr>
          </a:p>
          <a:p>
            <a:pPr indent="-2159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75"/>
              <a:buFont typeface="Roboto"/>
              <a:buChar char="•"/>
            </a:pPr>
            <a:r>
              <a:rPr lang="en-US" sz="2575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Motricidad fina</a:t>
            </a:r>
            <a:endParaRPr sz="2600">
              <a:latin typeface="Roboto"/>
              <a:ea typeface="Roboto"/>
              <a:cs typeface="Roboto"/>
              <a:sym typeface="Roboto"/>
            </a:endParaRPr>
          </a:p>
          <a:p>
            <a:pPr indent="-2159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75"/>
              <a:buFont typeface="Roboto"/>
              <a:buChar char="•"/>
            </a:pPr>
            <a:r>
              <a:rPr lang="en-US" sz="2575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Trabajo de reflejos</a:t>
            </a:r>
            <a:endParaRPr sz="2600">
              <a:latin typeface="Roboto"/>
              <a:ea typeface="Roboto"/>
              <a:cs typeface="Roboto"/>
              <a:sym typeface="Roboto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75"/>
              <a:buFont typeface="Comfortaa"/>
              <a:buChar char="•"/>
            </a:pPr>
            <a:r>
              <a:rPr lang="en-US" sz="2575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Sentido del tacto  </a:t>
            </a:r>
            <a:r>
              <a:rPr lang="en-US" sz="2575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</a:t>
            </a:r>
            <a:r>
              <a:rPr lang="en-US" sz="2775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                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90"/>
              <a:buNone/>
            </a:pPr>
            <a:r>
              <a:rPr lang="en-US" sz="2590">
                <a:solidFill>
                  <a:srgbClr val="274E13"/>
                </a:solidFill>
                <a:highlight>
                  <a:srgbClr val="6AA84F"/>
                </a:highlight>
                <a:latin typeface="Roboto"/>
                <a:ea typeface="Roboto"/>
                <a:cs typeface="Roboto"/>
                <a:sym typeface="Roboto"/>
              </a:rPr>
              <a:t>V</a:t>
            </a:r>
            <a:r>
              <a:rPr lang="en-US" sz="2590">
                <a:solidFill>
                  <a:srgbClr val="274E13"/>
                </a:solidFill>
                <a:highlight>
                  <a:srgbClr val="6AA84F"/>
                </a:highlight>
                <a:latin typeface="Roboto"/>
                <a:ea typeface="Roboto"/>
                <a:cs typeface="Roboto"/>
                <a:sym typeface="Roboto"/>
              </a:rPr>
              <a:t>er video 1</a:t>
            </a:r>
            <a:endParaRPr>
              <a:solidFill>
                <a:srgbClr val="274E13"/>
              </a:solidFill>
              <a:highlight>
                <a:srgbClr val="6AA84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>
                <a:latin typeface="Roboto"/>
                <a:ea typeface="Roboto"/>
                <a:cs typeface="Roboto"/>
                <a:sym typeface="Roboto"/>
              </a:rPr>
              <a:t> </a:t>
            </a:r>
            <a:endParaRPr sz="259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88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5"/>
          <p:cNvSpPr txBox="1"/>
          <p:nvPr>
            <p:ph idx="1" type="body"/>
          </p:nvPr>
        </p:nvSpPr>
        <p:spPr>
          <a:xfrm>
            <a:off x="2914350" y="2424925"/>
            <a:ext cx="6363300" cy="989700"/>
          </a:xfrm>
          <a:prstGeom prst="rect">
            <a:avLst/>
          </a:prstGeom>
          <a:noFill/>
          <a:ln cap="flat" cmpd="sng" w="38100">
            <a:solidFill>
              <a:srgbClr val="38761D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6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Actividades </a:t>
            </a:r>
            <a:endParaRPr sz="6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7"/>
          <p:cNvSpPr txBox="1"/>
          <p:nvPr>
            <p:ph type="title"/>
          </p:nvPr>
        </p:nvSpPr>
        <p:spPr>
          <a:xfrm>
            <a:off x="4720025" y="378875"/>
            <a:ext cx="3070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Actividad nº 1</a:t>
            </a:r>
            <a:r>
              <a:rPr lang="en-US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7"/>
          <p:cNvSpPr txBox="1"/>
          <p:nvPr>
            <p:ph idx="1" type="body"/>
          </p:nvPr>
        </p:nvSpPr>
        <p:spPr>
          <a:xfrm>
            <a:off x="459550" y="1166525"/>
            <a:ext cx="4956300" cy="21066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2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</a:t>
            </a:r>
            <a:r>
              <a:rPr b="1"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¿Qué aprenderemos?</a:t>
            </a:r>
            <a:endParaRPr b="1"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-Expresarse oralmente en forma clara.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-Expresarse a través de la plástica.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¿Qué evaluaremos?</a:t>
            </a:r>
            <a:endParaRPr b="1"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Narra el cuento con palabras propias.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-Construye con material de desecho.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18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5931650" y="1166525"/>
            <a:ext cx="5946600" cy="34575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08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Actividad</a:t>
            </a:r>
            <a:endParaRPr sz="22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Realiza los ejercicios de yoga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Mira y escucha el cuento “Historia de un oso”.Ver PPT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Cuenta la historia con tus propias palabras.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¿Si fueras el oso, en qué te hubieras escapado del circo?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Construye</a:t>
            </a: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con cajas grandes de cartón lo que usarias para escaparte del circo.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 </a:t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          </a:t>
            </a: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Comfortaa"/>
                <a:ea typeface="Comfortaa"/>
                <a:cs typeface="Comfortaa"/>
                <a:sym typeface="Comfortaa"/>
              </a:rPr>
              <a:t>ver video3</a:t>
            </a:r>
            <a:endParaRPr sz="2200">
              <a:solidFill>
                <a:srgbClr val="274E13"/>
              </a:solidFill>
              <a:highlight>
                <a:srgbClr val="6AA84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          </a:t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</a:t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 sz="28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487475" y="3403025"/>
            <a:ext cx="4956300" cy="17670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             </a:t>
            </a: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¡A movernos!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Mi casita tiene.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Mi labor.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Historia de Juan y de Pedro.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Pica piedra. </a:t>
            </a:r>
            <a:endParaRPr sz="2200">
              <a:solidFill>
                <a:srgbClr val="783F04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6" name="Google Shape;116;p7"/>
          <p:cNvSpPr txBox="1"/>
          <p:nvPr/>
        </p:nvSpPr>
        <p:spPr>
          <a:xfrm>
            <a:off x="9649925" y="5501425"/>
            <a:ext cx="1974300" cy="4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rgbClr val="274E13"/>
                </a:solidFill>
                <a:highlight>
                  <a:schemeClr val="accent6"/>
                </a:highlight>
                <a:latin typeface="Roboto"/>
                <a:ea typeface="Roboto"/>
                <a:cs typeface="Roboto"/>
                <a:sym typeface="Roboto"/>
              </a:rPr>
              <a:t>Ver video 2</a:t>
            </a:r>
            <a:endParaRPr sz="2200">
              <a:solidFill>
                <a:srgbClr val="274E13"/>
              </a:solidFill>
              <a:highlight>
                <a:schemeClr val="accent6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5323791c69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063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5323791c69_0_0"/>
          <p:cNvSpPr txBox="1"/>
          <p:nvPr>
            <p:ph idx="1" type="body"/>
          </p:nvPr>
        </p:nvSpPr>
        <p:spPr>
          <a:xfrm>
            <a:off x="416475" y="853125"/>
            <a:ext cx="6313800" cy="27477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¿Qué aprenderemos?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1900"/>
              <a:buFont typeface="Roboto"/>
              <a:buChar char="-"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Conocer la vida de mujeres u hombres, que han realizado diversos aportes a la comunidad.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1900"/>
              <a:buFont typeface="Roboto"/>
              <a:buChar char="-"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Apreciar el significado que han tenido en la sociedad.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¿Qué evaluaremos?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1900"/>
              <a:buFont typeface="Roboto"/>
              <a:buChar char="-"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Expresa la vida del personaje seleccionado.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1900"/>
              <a:buFont typeface="Roboto"/>
              <a:buChar char="-"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Comenta por qué eligió el personaje.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19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19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19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19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3" name="Google Shape;123;g5323791c69_0_0"/>
          <p:cNvSpPr txBox="1"/>
          <p:nvPr/>
        </p:nvSpPr>
        <p:spPr>
          <a:xfrm>
            <a:off x="7095100" y="853125"/>
            <a:ext cx="4761000" cy="37881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        Actividad</a:t>
            </a:r>
            <a:endParaRPr b="1" sz="28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Realiza los ejercicios de yoga.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Escoge un personaje importante chileno, crea una disertación y </a:t>
            </a: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cuéntanos</a:t>
            </a: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acerca del personaje que elegiste. 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Recuerda tus materiales: fotos del personaje, cartulina, pegamento, lápices.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         </a:t>
            </a:r>
            <a:endParaRPr sz="2200">
              <a:solidFill>
                <a:srgbClr val="274E13"/>
              </a:solidFill>
              <a:highlight>
                <a:srgbClr val="6AA84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          </a:t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</a:t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 sz="28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4" name="Google Shape;124;g5323791c69_0_0"/>
          <p:cNvSpPr txBox="1"/>
          <p:nvPr/>
        </p:nvSpPr>
        <p:spPr>
          <a:xfrm>
            <a:off x="1006425" y="3730100"/>
            <a:ext cx="4137000" cy="14307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       </a:t>
            </a: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¡A movernos!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Mi casita tiene.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Mi labor.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Historia de Juan y de Pedro.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Pica piedra. 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sz="2200">
              <a:solidFill>
                <a:srgbClr val="783F04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5" name="Google Shape;125;g5323791c69_0_0"/>
          <p:cNvSpPr txBox="1"/>
          <p:nvPr/>
        </p:nvSpPr>
        <p:spPr>
          <a:xfrm>
            <a:off x="4557800" y="239050"/>
            <a:ext cx="34077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Actividad nº2</a:t>
            </a:r>
            <a:endParaRPr b="1" sz="27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g5323791c69_0_0"/>
          <p:cNvSpPr txBox="1"/>
          <p:nvPr/>
        </p:nvSpPr>
        <p:spPr>
          <a:xfrm>
            <a:off x="9628900" y="5443675"/>
            <a:ext cx="22272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Roboto"/>
                <a:ea typeface="Roboto"/>
                <a:cs typeface="Roboto"/>
                <a:sym typeface="Roboto"/>
              </a:rPr>
              <a:t>Ver video 3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g5323791c69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88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g5323791c69_0_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br>
              <a:rPr lang="en-US">
                <a:solidFill>
                  <a:schemeClr val="lt1"/>
                </a:solidFill>
              </a:rPr>
            </a:br>
            <a:endParaRPr>
              <a:solidFill>
                <a:schemeClr val="lt1"/>
              </a:solidFill>
            </a:endParaRPr>
          </a:p>
        </p:txBody>
      </p:sp>
      <p:sp>
        <p:nvSpPr>
          <p:cNvPr id="133" name="Google Shape;133;g5323791c69_0_8"/>
          <p:cNvSpPr txBox="1"/>
          <p:nvPr>
            <p:ph idx="1" type="body"/>
          </p:nvPr>
        </p:nvSpPr>
        <p:spPr>
          <a:xfrm>
            <a:off x="483825" y="1042500"/>
            <a:ext cx="6195000" cy="31113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¿Qué aprenderemos?</a:t>
            </a:r>
            <a:endParaRPr b="1"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-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egmentar palabras en sílabas utilizando distintas partes de nuestro cuerpo.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-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Contar las sílabas que tienen las palabras.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¿Qué evaluaremos?</a:t>
            </a:r>
            <a:endParaRPr b="1"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-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Separa palabras en sílabas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-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Identifica la cantidad de sílabas que tienen las palabras.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-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Agrupa las palabras según su cantidad de sílabas.</a:t>
            </a: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" name="Google Shape;134;g5323791c69_0_8"/>
          <p:cNvSpPr txBox="1"/>
          <p:nvPr/>
        </p:nvSpPr>
        <p:spPr>
          <a:xfrm>
            <a:off x="6898250" y="1042500"/>
            <a:ext cx="4957800" cy="33450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08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  </a:t>
            </a: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      Actividad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★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Realiza los ejercicios de yoga.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★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Separa en sílabas las palabras de los objetos que te presentaremos, y utiliza una parte de tu cuerpo para hacerlo (palmas, pasos,saltos,etc).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★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Busca otras palabras del cuento, sepáralas en sílabas y agrúpalas 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según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su cantidad, como lo hizo la tía Consuelo.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2100">
              <a:solidFill>
                <a:srgbClr val="274E13"/>
              </a:solidFill>
              <a:highlight>
                <a:srgbClr val="6AA84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          </a:t>
            </a:r>
            <a:endParaRPr sz="21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</a:t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 sz="28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5" name="Google Shape;135;g5323791c69_0_8"/>
          <p:cNvSpPr txBox="1"/>
          <p:nvPr/>
        </p:nvSpPr>
        <p:spPr>
          <a:xfrm>
            <a:off x="483825" y="4301650"/>
            <a:ext cx="3881400" cy="14481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   </a:t>
            </a: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¡A movernos!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Mi casita tiene.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Mi labor.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Historia de Juan y de Pedro.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Pica piedra. 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sz="2200">
              <a:solidFill>
                <a:srgbClr val="783F04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6" name="Google Shape;136;g5323791c69_0_8"/>
          <p:cNvSpPr txBox="1"/>
          <p:nvPr/>
        </p:nvSpPr>
        <p:spPr>
          <a:xfrm>
            <a:off x="4174450" y="431150"/>
            <a:ext cx="32232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Actividad </a:t>
            </a:r>
            <a:r>
              <a:rPr b="1" lang="en-US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nº 3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g5323791c69_0_8"/>
          <p:cNvSpPr txBox="1"/>
          <p:nvPr/>
        </p:nvSpPr>
        <p:spPr>
          <a:xfrm>
            <a:off x="9721300" y="5559150"/>
            <a:ext cx="1783800" cy="4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Roboto"/>
                <a:ea typeface="Roboto"/>
                <a:cs typeface="Roboto"/>
                <a:sym typeface="Roboto"/>
              </a:rPr>
              <a:t>Ver video 4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g5323791c69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88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g5323791c69_0_16"/>
          <p:cNvSpPr txBox="1"/>
          <p:nvPr>
            <p:ph type="title"/>
          </p:nvPr>
        </p:nvSpPr>
        <p:spPr>
          <a:xfrm>
            <a:off x="4529400" y="364975"/>
            <a:ext cx="29250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Actividad n°4</a:t>
            </a:r>
            <a:endParaRPr b="1" sz="27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4" name="Google Shape;144;g5323791c69_0_16"/>
          <p:cNvSpPr txBox="1"/>
          <p:nvPr>
            <p:ph idx="1" type="body"/>
          </p:nvPr>
        </p:nvSpPr>
        <p:spPr>
          <a:xfrm>
            <a:off x="471200" y="786325"/>
            <a:ext cx="6327000" cy="29787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¿Qué aprenderemos?</a:t>
            </a:r>
            <a:endParaRPr b="1"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•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Trabajar lateralidad, derecha e izquierda.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•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ubicación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espacial: arriba, abajo, adelante, 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atrás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•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Habilidades motrices : C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oordinación</a:t>
            </a: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, equilibrio, saltos.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 </a:t>
            </a:r>
            <a:r>
              <a:rPr b="1"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¿Qué evaluaremos?</a:t>
            </a:r>
            <a:endParaRPr b="1"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•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Mueve su cuerpo adentro,afuera,arriba, abajo, derecha e izquierda a través de los ejercicios.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g5323791c69_0_16"/>
          <p:cNvSpPr txBox="1"/>
          <p:nvPr/>
        </p:nvSpPr>
        <p:spPr>
          <a:xfrm>
            <a:off x="6979200" y="786325"/>
            <a:ext cx="4957800" cy="34914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      </a:t>
            </a:r>
            <a:r>
              <a:rPr b="1" lang="en-US" sz="28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  Actividad</a:t>
            </a:r>
            <a:endParaRPr b="1" sz="28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★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Realiza los ejercicios de yoga.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★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Desarrollar un desafío motriz con las siguientes  instrucciones: adentro, afuera, adelante, atrás, derecha, izquierda.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Roboto"/>
              <a:buChar char="★"/>
            </a:pPr>
            <a:r>
              <a:rPr lang="en-US" sz="20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Debes marcar en el suelo, un cuadrado con suficiente espacio para realizar saltos y  movimientos. Las indicaciones son dadas por la familia.</a:t>
            </a:r>
            <a:endParaRPr sz="20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2743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2200">
              <a:solidFill>
                <a:srgbClr val="274E13"/>
              </a:solidFill>
              <a:highlight>
                <a:srgbClr val="6AA84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          </a:t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</a:t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 sz="28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6" name="Google Shape;146;g5323791c69_0_16"/>
          <p:cNvSpPr txBox="1"/>
          <p:nvPr/>
        </p:nvSpPr>
        <p:spPr>
          <a:xfrm>
            <a:off x="471200" y="3854575"/>
            <a:ext cx="4773300" cy="1450500"/>
          </a:xfrm>
          <a:prstGeom prst="rect">
            <a:avLst/>
          </a:prstGeom>
          <a:noFill/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                  ¡A movernos!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Mi casita tiene.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Mi labor.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Historia de Juan y de Pedro.</a:t>
            </a:r>
            <a:endParaRPr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Pica piedra.</a:t>
            </a:r>
            <a:r>
              <a:rPr b="1" lang="en-US" sz="19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1" sz="19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783F04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7" name="Google Shape;147;g5323791c69_0_16"/>
          <p:cNvSpPr txBox="1"/>
          <p:nvPr/>
        </p:nvSpPr>
        <p:spPr>
          <a:xfrm>
            <a:off x="6979200" y="5466775"/>
            <a:ext cx="5212800" cy="5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743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Roboto"/>
                <a:ea typeface="Roboto"/>
                <a:cs typeface="Roboto"/>
                <a:sym typeface="Roboto"/>
              </a:rPr>
              <a:t>V</a:t>
            </a: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Roboto"/>
                <a:ea typeface="Roboto"/>
                <a:cs typeface="Roboto"/>
                <a:sym typeface="Roboto"/>
              </a:rPr>
              <a:t>er video 5 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g907a21d85c_0_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88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g907a21d85c_0_26"/>
          <p:cNvSpPr txBox="1"/>
          <p:nvPr>
            <p:ph idx="1" type="body"/>
          </p:nvPr>
        </p:nvSpPr>
        <p:spPr>
          <a:xfrm>
            <a:off x="433300" y="928500"/>
            <a:ext cx="6096000" cy="2295300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778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¿Qué aprenderemos?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-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Aprenderemos a decir los números en inglés.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¿Qué evaluaremos?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1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-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Cuenta  elementos en inglés.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4" name="Google Shape;154;g907a21d85c_0_26"/>
          <p:cNvSpPr txBox="1"/>
          <p:nvPr/>
        </p:nvSpPr>
        <p:spPr>
          <a:xfrm>
            <a:off x="6914800" y="928500"/>
            <a:ext cx="4870200" cy="3349200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08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Actividad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Te invitamos a realizar la postura de yoga del indio y la mariposa.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Luego disfruta  la canción de los números en inglés. 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100"/>
              <a:buFont typeface="Roboto"/>
              <a:buChar char="★"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Grabamos un video cantando la canción o contando (los números) en inglés.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 </a:t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         </a:t>
            </a:r>
            <a:endParaRPr sz="2200">
              <a:solidFill>
                <a:srgbClr val="274E13"/>
              </a:solidFill>
              <a:highlight>
                <a:srgbClr val="6AA84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          </a:t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</a:t>
            </a:r>
            <a:endParaRPr sz="22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 sz="2800">
              <a:solidFill>
                <a:srgbClr val="274E1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55" name="Google Shape;155;g907a21d85c_0_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55996" y="5119675"/>
            <a:ext cx="1476527" cy="14267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g907a21d85c_0_26"/>
          <p:cNvSpPr txBox="1"/>
          <p:nvPr/>
        </p:nvSpPr>
        <p:spPr>
          <a:xfrm>
            <a:off x="482300" y="3406200"/>
            <a:ext cx="4870200" cy="1626900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7625" lvl="0" marL="17999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b="1" lang="en-US" sz="2100">
                <a:solidFill>
                  <a:srgbClr val="274E13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r>
              <a:rPr b="1"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¡A movernos!</a:t>
            </a:r>
            <a:endParaRPr b="1"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Mi casita tiene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Mi labor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Historia de Juan y de Pedro</a:t>
            </a:r>
            <a:endParaRPr sz="21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   Pica piedra.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" name="Google Shape;157;g907a21d85c_0_26"/>
          <p:cNvSpPr txBox="1"/>
          <p:nvPr/>
        </p:nvSpPr>
        <p:spPr>
          <a:xfrm>
            <a:off x="4692900" y="225350"/>
            <a:ext cx="3000000" cy="5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Actividad n°5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8" name="Google Shape;158;g907a21d85c_0_26"/>
          <p:cNvSpPr txBox="1"/>
          <p:nvPr/>
        </p:nvSpPr>
        <p:spPr>
          <a:xfrm>
            <a:off x="7914400" y="4537375"/>
            <a:ext cx="3307500" cy="5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Roboto"/>
                <a:ea typeface="Roboto"/>
                <a:cs typeface="Roboto"/>
                <a:sym typeface="Roboto"/>
              </a:rPr>
              <a:t>V</a:t>
            </a:r>
            <a:r>
              <a:rPr lang="en-US" sz="2200">
                <a:solidFill>
                  <a:srgbClr val="274E13"/>
                </a:solidFill>
                <a:highlight>
                  <a:srgbClr val="6AA84F"/>
                </a:highlight>
                <a:latin typeface="Roboto"/>
                <a:ea typeface="Roboto"/>
                <a:cs typeface="Roboto"/>
                <a:sym typeface="Roboto"/>
              </a:rPr>
              <a:t>er video 6</a:t>
            </a:r>
            <a:endParaRPr sz="2200">
              <a:solidFill>
                <a:srgbClr val="274E1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2020-08-11T11:15:15Z</dcterms:created>
  <dc:creator>Usuario de Microsoft Office</dc:creator>
</cp:coreProperties>
</file>