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JKRDNAso2QcmApwhW/9onN0b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778B53-9DE4-4367-8062-9C73F72FBE9A}">
  <a:tblStyle styleId="{DE778B53-9DE4-4367-8062-9C73F72FBE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1b2bcd25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91b2bcd25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1b2bcd25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91b2bcd25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1" Type="http://schemas.openxmlformats.org/officeDocument/2006/relationships/hyperlink" Target="mailto:Cdurret.vera@gmail.com" TargetMode="External"/><Relationship Id="rId10" Type="http://schemas.openxmlformats.org/officeDocument/2006/relationships/hyperlink" Target="mailto:susanavaldesg@gmail.com" TargetMode="External"/><Relationship Id="rId12" Type="http://schemas.openxmlformats.org/officeDocument/2006/relationships/hyperlink" Target="mailto:paula.avendano.fuentes@hotmail.com" TargetMode="External"/><Relationship Id="rId9" Type="http://schemas.openxmlformats.org/officeDocument/2006/relationships/hyperlink" Target="mailto:marceinostroz@hotmail.com" TargetMode="External"/><Relationship Id="rId5" Type="http://schemas.openxmlformats.org/officeDocument/2006/relationships/hyperlink" Target="mailto:i.leni@colegioarrupe.cl" TargetMode="External"/><Relationship Id="rId6" Type="http://schemas.openxmlformats.org/officeDocument/2006/relationships/hyperlink" Target="mailto:Karensaldiasabarca@gmail.com" TargetMode="External"/><Relationship Id="rId7" Type="http://schemas.openxmlformats.org/officeDocument/2006/relationships/hyperlink" Target="mailto:Cmoyac20@gmail.com" TargetMode="External"/><Relationship Id="rId8" Type="http://schemas.openxmlformats.org/officeDocument/2006/relationships/hyperlink" Target="mailto:veronica.sazo@gmail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4.jpg"/><Relationship Id="rId11" Type="http://schemas.openxmlformats.org/officeDocument/2006/relationships/hyperlink" Target="mailto:pazb.alvarez@gmail.com" TargetMode="External"/><Relationship Id="rId10" Type="http://schemas.openxmlformats.org/officeDocument/2006/relationships/hyperlink" Target="mailto:consuelo.ruiz@gmail.com" TargetMode="External"/><Relationship Id="rId9" Type="http://schemas.openxmlformats.org/officeDocument/2006/relationships/hyperlink" Target="mailto:carmennunezramos@gmail.com" TargetMode="External"/><Relationship Id="rId5" Type="http://schemas.openxmlformats.org/officeDocument/2006/relationships/hyperlink" Target="mailto:rocio.vcu@gmail.com" TargetMode="External"/><Relationship Id="rId6" Type="http://schemas.openxmlformats.org/officeDocument/2006/relationships/hyperlink" Target="mailto:Psp_sol@hotmail.com" TargetMode="External"/><Relationship Id="rId7" Type="http://schemas.openxmlformats.org/officeDocument/2006/relationships/hyperlink" Target="mailto:pia.cerda.pineiro@gmail.com" TargetMode="External"/><Relationship Id="rId8" Type="http://schemas.openxmlformats.org/officeDocument/2006/relationships/hyperlink" Target="mailto:kutra2069@hot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 rot="-5400000">
            <a:off x="9922800" y="3009214"/>
            <a:ext cx="42987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</a:pPr>
            <a:r>
              <a:rPr b="1" lang="en-US" sz="1887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Material no imprimible</a:t>
            </a:r>
            <a:r>
              <a:rPr b="1" lang="en-US" sz="1207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7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435" y="-16565"/>
            <a:ext cx="6874565" cy="68745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-8287" y="0"/>
            <a:ext cx="12192000" cy="68580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63800"/>
            <a:ext cx="2743199" cy="1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3775" y="4825625"/>
            <a:ext cx="2848225" cy="20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341425" y="6296150"/>
            <a:ext cx="3404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Trabajo integrado n°9</a:t>
            </a:r>
            <a:endParaRPr b="1" sz="250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480075"/>
            <a:ext cx="2314576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0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2843200" y="6069175"/>
            <a:ext cx="7649400" cy="5658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La palabra del día es:  CEBOLLA = ONION </a:t>
            </a:r>
            <a:r>
              <a:rPr lang="en-US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is white and brown  </a:t>
            </a:r>
            <a:r>
              <a:rPr lang="en-US" sz="2100">
                <a:highlight>
                  <a:srgbClr val="B6D7A8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2100"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54200" y="611463"/>
            <a:ext cx="25128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Actividad Nº6</a:t>
            </a:r>
            <a:endParaRPr b="1" sz="2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9673725" y="5410025"/>
            <a:ext cx="1978200" cy="5658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9</a:t>
            </a:r>
            <a:endParaRPr b="1" sz="23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42950" y="1338550"/>
            <a:ext cx="5626500" cy="16857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442950" y="3569475"/>
            <a:ext cx="5626500" cy="20478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¿Qué aprenderemos?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Identificar sílaba final en las palabras.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Reconocer palabras que terminen con la misma sílaba final.</a:t>
            </a:r>
            <a:endParaRPr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6341075" y="1338550"/>
            <a:ext cx="5514000" cy="39780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Realiza las posturas de yoga.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Busca diferentes nombres de elementos u objetos que aparecen en la canción “PEPITO EL VERDULERO” y descubre cuál es la sílaba final de cada palabra.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Luego descubre palabras de la canción que terminen con la misma sílaba, como verdule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 s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ombre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Finalmente busca en casa objetos que terminen con la misma sílaba final.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		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91b2bcd25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91b2bcd255_0_12"/>
          <p:cNvSpPr txBox="1"/>
          <p:nvPr/>
        </p:nvSpPr>
        <p:spPr>
          <a:xfrm>
            <a:off x="7932725" y="2386475"/>
            <a:ext cx="31131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91b2bcd255_0_12"/>
          <p:cNvSpPr txBox="1"/>
          <p:nvPr/>
        </p:nvSpPr>
        <p:spPr>
          <a:xfrm>
            <a:off x="237225" y="2007250"/>
            <a:ext cx="5736000" cy="26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70C0"/>
                </a:solidFill>
              </a:rPr>
              <a:t>.</a:t>
            </a:r>
            <a:endParaRPr sz="29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70C0"/>
              </a:solidFill>
            </a:endParaRPr>
          </a:p>
        </p:txBody>
      </p:sp>
      <p:sp>
        <p:nvSpPr>
          <p:cNvPr id="195" name="Google Shape;195;g91b2bcd255_0_12"/>
          <p:cNvSpPr/>
          <p:nvPr/>
        </p:nvSpPr>
        <p:spPr>
          <a:xfrm>
            <a:off x="412725" y="2007250"/>
            <a:ext cx="5560500" cy="43980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Estimada familia; está semana el trabajo se centrará en una receta que deben realizar y compartir a través de un video.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 importante que observen y realicen las actividades que se envían para que puedan desarrollar la actividad final, la cual nos servirá de evidencia para la evaluación.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g91b2bcd255_0_12"/>
          <p:cNvSpPr/>
          <p:nvPr/>
        </p:nvSpPr>
        <p:spPr>
          <a:xfrm>
            <a:off x="6324575" y="962050"/>
            <a:ext cx="5427600" cy="58026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Paso a paso</a:t>
            </a:r>
            <a:endParaRPr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1.-Presentarnos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video 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 su receta (con el nombre que eligieron para ella).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2.- Nombrar  sus ingredientes y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lo menos 3 verduras, 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deberán ser nombradas en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inglés junto a su color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3.- Relatar el paso a paso de la receta, y mientras cortan algunas verduras,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verbalizar 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sílaba fina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 de esta (a lo menos 3).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4.-Para finalizar, en el plato o bandeja que se montará la receta,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formar un trazo con las verduras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como los presentados en la actividad número 5.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Ver pauta de evaluación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380">
                <a:solidFill>
                  <a:schemeClr val="lt1"/>
                </a:solidFill>
                <a:highlight>
                  <a:srgbClr val="E06666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g91b2bcd255_0_12"/>
          <p:cNvSpPr txBox="1"/>
          <p:nvPr/>
        </p:nvSpPr>
        <p:spPr>
          <a:xfrm>
            <a:off x="237225" y="790150"/>
            <a:ext cx="54276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¡Ahora te toca a tí! </a:t>
            </a:r>
            <a:endParaRPr sz="31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Conviértete</a:t>
            </a:r>
            <a:r>
              <a:rPr lang="en-US" sz="31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un cocinero</a:t>
            </a:r>
            <a:endParaRPr sz="31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g91b2bcd255_0_12"/>
          <p:cNvSpPr txBox="1"/>
          <p:nvPr/>
        </p:nvSpPr>
        <p:spPr>
          <a:xfrm>
            <a:off x="9730400" y="6157050"/>
            <a:ext cx="1896600" cy="4956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3 </a:t>
            </a:r>
            <a:endParaRPr b="1" sz="2200">
              <a:solidFill>
                <a:srgbClr val="2E75B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91b2bcd255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175" y="0"/>
            <a:ext cx="69908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91b2bcd255_0_22"/>
          <p:cNvSpPr txBox="1"/>
          <p:nvPr/>
        </p:nvSpPr>
        <p:spPr>
          <a:xfrm>
            <a:off x="7932725" y="2386475"/>
            <a:ext cx="31131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91b2bcd255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00" y="1090675"/>
            <a:ext cx="10904225" cy="496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91b2bcd255_0_22"/>
          <p:cNvSpPr txBox="1"/>
          <p:nvPr/>
        </p:nvSpPr>
        <p:spPr>
          <a:xfrm>
            <a:off x="439000" y="1090675"/>
            <a:ext cx="3811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¿Qué evaluaremos?</a:t>
            </a:r>
            <a:endParaRPr b="1" sz="3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70C0"/>
              </a:solidFill>
            </a:endParaRPr>
          </a:p>
        </p:txBody>
      </p:sp>
      <p:sp>
        <p:nvSpPr>
          <p:cNvPr id="207" name="Google Shape;207;g91b2bcd255_0_22"/>
          <p:cNvSpPr/>
          <p:nvPr/>
        </p:nvSpPr>
        <p:spPr>
          <a:xfrm>
            <a:off x="790500" y="2007250"/>
            <a:ext cx="102012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Pauta de evaluación</a:t>
            </a:r>
            <a:endParaRPr b="1"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-        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Presenta el nombre de la receta.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Expresarse oralmente con oraciones completas.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Nombra 3 verduras en Inglés.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Nombra 3 colores de las verduras en inglés.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Corta las verduras (se adjunta video de referencia).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Forma trazos con las verduras (se adjunta video de referencia).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  	Nombra sílaba final de 3  verduras en español.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8" name="Google Shape;208;g91b2bcd255_0_22"/>
          <p:cNvPicPr preferRelativeResize="0"/>
          <p:nvPr/>
        </p:nvPicPr>
        <p:blipFill rotWithShape="1">
          <a:blip r:embed="rId5">
            <a:alphaModFix/>
          </a:blip>
          <a:srcRect b="0" l="0" r="0" t="17039"/>
          <a:stretch/>
        </p:blipFill>
        <p:spPr>
          <a:xfrm>
            <a:off x="9738350" y="120150"/>
            <a:ext cx="2381725" cy="16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91b2bcd255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91b2bcd255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7975" y="5665550"/>
            <a:ext cx="1562100" cy="11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>
            <p:ph idx="1" type="body"/>
          </p:nvPr>
        </p:nvSpPr>
        <p:spPr>
          <a:xfrm>
            <a:off x="942000" y="1926525"/>
            <a:ext cx="112500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6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6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6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en-US" sz="6600">
                <a:solidFill>
                  <a:srgbClr val="0070C0"/>
                </a:solidFill>
              </a:rPr>
              <a:t>Canciones </a:t>
            </a:r>
            <a:endParaRPr b="1"/>
          </a:p>
        </p:txBody>
      </p:sp>
      <p:sp>
        <p:nvSpPr>
          <p:cNvPr id="217" name="Google Shape;217;p12"/>
          <p:cNvSpPr/>
          <p:nvPr/>
        </p:nvSpPr>
        <p:spPr>
          <a:xfrm rot="1133307">
            <a:off x="1398763" y="4027182"/>
            <a:ext cx="1697361" cy="1183278"/>
          </a:xfrm>
          <a:custGeom>
            <a:rect b="b" l="l" r="r" t="t"/>
            <a:pathLst>
              <a:path extrusionOk="0" h="12788" w="12359">
                <a:moveTo>
                  <a:pt x="11722" y="1"/>
                </a:moveTo>
                <a:cubicBezTo>
                  <a:pt x="11685" y="1"/>
                  <a:pt x="11648" y="4"/>
                  <a:pt x="11610" y="11"/>
                </a:cubicBezTo>
                <a:lnTo>
                  <a:pt x="3959" y="1363"/>
                </a:lnTo>
                <a:cubicBezTo>
                  <a:pt x="3661" y="1412"/>
                  <a:pt x="3439" y="1675"/>
                  <a:pt x="3439" y="1980"/>
                </a:cubicBezTo>
                <a:lnTo>
                  <a:pt x="3439" y="8611"/>
                </a:lnTo>
                <a:cubicBezTo>
                  <a:pt x="3121" y="8453"/>
                  <a:pt x="2788" y="8379"/>
                  <a:pt x="2462" y="8379"/>
                </a:cubicBezTo>
                <a:cubicBezTo>
                  <a:pt x="1475" y="8379"/>
                  <a:pt x="550" y="9053"/>
                  <a:pt x="310" y="10096"/>
                </a:cubicBezTo>
                <a:cubicBezTo>
                  <a:pt x="1" y="11479"/>
                  <a:pt x="1050" y="12787"/>
                  <a:pt x="2462" y="12787"/>
                </a:cubicBezTo>
                <a:cubicBezTo>
                  <a:pt x="2473" y="12787"/>
                  <a:pt x="2484" y="12787"/>
                  <a:pt x="2495" y="12787"/>
                </a:cubicBezTo>
                <a:cubicBezTo>
                  <a:pt x="3709" y="12759"/>
                  <a:pt x="4673" y="11767"/>
                  <a:pt x="4666" y="10554"/>
                </a:cubicBezTo>
                <a:lnTo>
                  <a:pt x="4666" y="3187"/>
                </a:lnTo>
                <a:lnTo>
                  <a:pt x="11124" y="2043"/>
                </a:lnTo>
                <a:lnTo>
                  <a:pt x="11124" y="7030"/>
                </a:lnTo>
                <a:cubicBezTo>
                  <a:pt x="10808" y="6874"/>
                  <a:pt x="10475" y="6801"/>
                  <a:pt x="10149" y="6801"/>
                </a:cubicBezTo>
                <a:cubicBezTo>
                  <a:pt x="9160" y="6801"/>
                  <a:pt x="8231" y="7473"/>
                  <a:pt x="7996" y="8521"/>
                </a:cubicBezTo>
                <a:cubicBezTo>
                  <a:pt x="7686" y="9905"/>
                  <a:pt x="8735" y="11213"/>
                  <a:pt x="10147" y="11213"/>
                </a:cubicBezTo>
                <a:cubicBezTo>
                  <a:pt x="10158" y="11213"/>
                  <a:pt x="10170" y="11213"/>
                  <a:pt x="10181" y="11213"/>
                </a:cubicBezTo>
                <a:cubicBezTo>
                  <a:pt x="11394" y="11185"/>
                  <a:pt x="12359" y="10193"/>
                  <a:pt x="12352" y="8979"/>
                </a:cubicBezTo>
                <a:lnTo>
                  <a:pt x="12352" y="628"/>
                </a:lnTo>
                <a:cubicBezTo>
                  <a:pt x="12352" y="278"/>
                  <a:pt x="12064" y="1"/>
                  <a:pt x="11722" y="1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 rot="2329561">
            <a:off x="1151881" y="1421468"/>
            <a:ext cx="1016335" cy="812159"/>
          </a:xfrm>
          <a:custGeom>
            <a:rect b="b" l="l" r="r" t="t"/>
            <a:pathLst>
              <a:path extrusionOk="0" h="12788" w="12359">
                <a:moveTo>
                  <a:pt x="11722" y="1"/>
                </a:moveTo>
                <a:cubicBezTo>
                  <a:pt x="11685" y="1"/>
                  <a:pt x="11648" y="4"/>
                  <a:pt x="11610" y="11"/>
                </a:cubicBezTo>
                <a:lnTo>
                  <a:pt x="3959" y="1363"/>
                </a:lnTo>
                <a:cubicBezTo>
                  <a:pt x="3661" y="1412"/>
                  <a:pt x="3439" y="1675"/>
                  <a:pt x="3439" y="1980"/>
                </a:cubicBezTo>
                <a:lnTo>
                  <a:pt x="3439" y="8611"/>
                </a:lnTo>
                <a:cubicBezTo>
                  <a:pt x="3121" y="8453"/>
                  <a:pt x="2788" y="8379"/>
                  <a:pt x="2462" y="8379"/>
                </a:cubicBezTo>
                <a:cubicBezTo>
                  <a:pt x="1475" y="8379"/>
                  <a:pt x="550" y="9053"/>
                  <a:pt x="310" y="10096"/>
                </a:cubicBezTo>
                <a:cubicBezTo>
                  <a:pt x="1" y="11479"/>
                  <a:pt x="1050" y="12787"/>
                  <a:pt x="2462" y="12787"/>
                </a:cubicBezTo>
                <a:cubicBezTo>
                  <a:pt x="2473" y="12787"/>
                  <a:pt x="2484" y="12787"/>
                  <a:pt x="2495" y="12787"/>
                </a:cubicBezTo>
                <a:cubicBezTo>
                  <a:pt x="3709" y="12759"/>
                  <a:pt x="4673" y="11767"/>
                  <a:pt x="4666" y="10554"/>
                </a:cubicBezTo>
                <a:lnTo>
                  <a:pt x="4666" y="3187"/>
                </a:lnTo>
                <a:lnTo>
                  <a:pt x="11124" y="2043"/>
                </a:lnTo>
                <a:lnTo>
                  <a:pt x="11124" y="7030"/>
                </a:lnTo>
                <a:cubicBezTo>
                  <a:pt x="10808" y="6874"/>
                  <a:pt x="10475" y="6801"/>
                  <a:pt x="10149" y="6801"/>
                </a:cubicBezTo>
                <a:cubicBezTo>
                  <a:pt x="9160" y="6801"/>
                  <a:pt x="8231" y="7473"/>
                  <a:pt x="7996" y="8521"/>
                </a:cubicBezTo>
                <a:cubicBezTo>
                  <a:pt x="7686" y="9905"/>
                  <a:pt x="8735" y="11213"/>
                  <a:pt x="10147" y="11213"/>
                </a:cubicBezTo>
                <a:cubicBezTo>
                  <a:pt x="10158" y="11213"/>
                  <a:pt x="10170" y="11213"/>
                  <a:pt x="10181" y="11213"/>
                </a:cubicBezTo>
                <a:cubicBezTo>
                  <a:pt x="11394" y="11185"/>
                  <a:pt x="12359" y="10193"/>
                  <a:pt x="12352" y="8979"/>
                </a:cubicBezTo>
                <a:lnTo>
                  <a:pt x="12352" y="628"/>
                </a:lnTo>
                <a:cubicBezTo>
                  <a:pt x="12352" y="278"/>
                  <a:pt x="12064" y="1"/>
                  <a:pt x="11722" y="1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/>
          <p:nvPr/>
        </p:nvSpPr>
        <p:spPr>
          <a:xfrm rot="-1282354">
            <a:off x="9784776" y="3041699"/>
            <a:ext cx="1146773" cy="1259241"/>
          </a:xfrm>
          <a:custGeom>
            <a:rect b="b" l="l" r="r" t="t"/>
            <a:pathLst>
              <a:path extrusionOk="0" h="12788" w="12359">
                <a:moveTo>
                  <a:pt x="11722" y="1"/>
                </a:moveTo>
                <a:cubicBezTo>
                  <a:pt x="11685" y="1"/>
                  <a:pt x="11648" y="4"/>
                  <a:pt x="11610" y="11"/>
                </a:cubicBezTo>
                <a:lnTo>
                  <a:pt x="3959" y="1363"/>
                </a:lnTo>
                <a:cubicBezTo>
                  <a:pt x="3661" y="1412"/>
                  <a:pt x="3439" y="1675"/>
                  <a:pt x="3439" y="1980"/>
                </a:cubicBezTo>
                <a:lnTo>
                  <a:pt x="3439" y="8611"/>
                </a:lnTo>
                <a:cubicBezTo>
                  <a:pt x="3121" y="8453"/>
                  <a:pt x="2788" y="8379"/>
                  <a:pt x="2462" y="8379"/>
                </a:cubicBezTo>
                <a:cubicBezTo>
                  <a:pt x="1475" y="8379"/>
                  <a:pt x="550" y="9053"/>
                  <a:pt x="310" y="10096"/>
                </a:cubicBezTo>
                <a:cubicBezTo>
                  <a:pt x="1" y="11479"/>
                  <a:pt x="1050" y="12787"/>
                  <a:pt x="2462" y="12787"/>
                </a:cubicBezTo>
                <a:cubicBezTo>
                  <a:pt x="2473" y="12787"/>
                  <a:pt x="2484" y="12787"/>
                  <a:pt x="2495" y="12787"/>
                </a:cubicBezTo>
                <a:cubicBezTo>
                  <a:pt x="3709" y="12759"/>
                  <a:pt x="4673" y="11767"/>
                  <a:pt x="4666" y="10554"/>
                </a:cubicBezTo>
                <a:lnTo>
                  <a:pt x="4666" y="3187"/>
                </a:lnTo>
                <a:lnTo>
                  <a:pt x="11124" y="2043"/>
                </a:lnTo>
                <a:lnTo>
                  <a:pt x="11124" y="7030"/>
                </a:lnTo>
                <a:cubicBezTo>
                  <a:pt x="10808" y="6874"/>
                  <a:pt x="10475" y="6801"/>
                  <a:pt x="10149" y="6801"/>
                </a:cubicBezTo>
                <a:cubicBezTo>
                  <a:pt x="9160" y="6801"/>
                  <a:pt x="8231" y="7473"/>
                  <a:pt x="7996" y="8521"/>
                </a:cubicBezTo>
                <a:cubicBezTo>
                  <a:pt x="7686" y="9905"/>
                  <a:pt x="8735" y="11213"/>
                  <a:pt x="10147" y="11213"/>
                </a:cubicBezTo>
                <a:cubicBezTo>
                  <a:pt x="10158" y="11213"/>
                  <a:pt x="10170" y="11213"/>
                  <a:pt x="10181" y="11213"/>
                </a:cubicBezTo>
                <a:cubicBezTo>
                  <a:pt x="11394" y="11185"/>
                  <a:pt x="12359" y="10193"/>
                  <a:pt x="12352" y="8979"/>
                </a:cubicBezTo>
                <a:lnTo>
                  <a:pt x="12352" y="628"/>
                </a:lnTo>
                <a:cubicBezTo>
                  <a:pt x="12352" y="278"/>
                  <a:pt x="12064" y="1"/>
                  <a:pt x="11722" y="1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/>
          <p:nvPr/>
        </p:nvSpPr>
        <p:spPr>
          <a:xfrm rot="-1282287">
            <a:off x="2582111" y="2243000"/>
            <a:ext cx="873901" cy="935677"/>
          </a:xfrm>
          <a:custGeom>
            <a:rect b="b" l="l" r="r" t="t"/>
            <a:pathLst>
              <a:path extrusionOk="0" h="12788" w="12359">
                <a:moveTo>
                  <a:pt x="11722" y="1"/>
                </a:moveTo>
                <a:cubicBezTo>
                  <a:pt x="11685" y="1"/>
                  <a:pt x="11648" y="4"/>
                  <a:pt x="11610" y="11"/>
                </a:cubicBezTo>
                <a:lnTo>
                  <a:pt x="3959" y="1363"/>
                </a:lnTo>
                <a:cubicBezTo>
                  <a:pt x="3661" y="1412"/>
                  <a:pt x="3439" y="1675"/>
                  <a:pt x="3439" y="1980"/>
                </a:cubicBezTo>
                <a:lnTo>
                  <a:pt x="3439" y="8611"/>
                </a:lnTo>
                <a:cubicBezTo>
                  <a:pt x="3121" y="8453"/>
                  <a:pt x="2788" y="8379"/>
                  <a:pt x="2462" y="8379"/>
                </a:cubicBezTo>
                <a:cubicBezTo>
                  <a:pt x="1475" y="8379"/>
                  <a:pt x="550" y="9053"/>
                  <a:pt x="310" y="10096"/>
                </a:cubicBezTo>
                <a:cubicBezTo>
                  <a:pt x="1" y="11479"/>
                  <a:pt x="1050" y="12787"/>
                  <a:pt x="2462" y="12787"/>
                </a:cubicBezTo>
                <a:cubicBezTo>
                  <a:pt x="2473" y="12787"/>
                  <a:pt x="2484" y="12787"/>
                  <a:pt x="2495" y="12787"/>
                </a:cubicBezTo>
                <a:cubicBezTo>
                  <a:pt x="3709" y="12759"/>
                  <a:pt x="4673" y="11767"/>
                  <a:pt x="4666" y="10554"/>
                </a:cubicBezTo>
                <a:lnTo>
                  <a:pt x="4666" y="3187"/>
                </a:lnTo>
                <a:lnTo>
                  <a:pt x="11124" y="2043"/>
                </a:lnTo>
                <a:lnTo>
                  <a:pt x="11124" y="7030"/>
                </a:lnTo>
                <a:cubicBezTo>
                  <a:pt x="10808" y="6874"/>
                  <a:pt x="10475" y="6801"/>
                  <a:pt x="10149" y="6801"/>
                </a:cubicBezTo>
                <a:cubicBezTo>
                  <a:pt x="9160" y="6801"/>
                  <a:pt x="8231" y="7473"/>
                  <a:pt x="7996" y="8521"/>
                </a:cubicBezTo>
                <a:cubicBezTo>
                  <a:pt x="7686" y="9905"/>
                  <a:pt x="8735" y="11213"/>
                  <a:pt x="10147" y="11213"/>
                </a:cubicBezTo>
                <a:cubicBezTo>
                  <a:pt x="10158" y="11213"/>
                  <a:pt x="10170" y="11213"/>
                  <a:pt x="10181" y="11213"/>
                </a:cubicBezTo>
                <a:cubicBezTo>
                  <a:pt x="11394" y="11185"/>
                  <a:pt x="12359" y="10193"/>
                  <a:pt x="12352" y="8979"/>
                </a:cubicBezTo>
                <a:lnTo>
                  <a:pt x="12352" y="628"/>
                </a:lnTo>
                <a:cubicBezTo>
                  <a:pt x="12352" y="278"/>
                  <a:pt x="12064" y="1"/>
                  <a:pt x="11722" y="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2"/>
          <p:cNvGrpSpPr/>
          <p:nvPr/>
        </p:nvGrpSpPr>
        <p:grpSpPr>
          <a:xfrm>
            <a:off x="9270808" y="1255931"/>
            <a:ext cx="1449485" cy="1272380"/>
            <a:chOff x="7639536" y="1464407"/>
            <a:chExt cx="863560" cy="727074"/>
          </a:xfrm>
        </p:grpSpPr>
        <p:grpSp>
          <p:nvGrpSpPr>
            <p:cNvPr id="222" name="Google Shape;222;p12"/>
            <p:cNvGrpSpPr/>
            <p:nvPr/>
          </p:nvGrpSpPr>
          <p:grpSpPr>
            <a:xfrm rot="-842945">
              <a:off x="8112344" y="1790412"/>
              <a:ext cx="351857" cy="363803"/>
              <a:chOff x="3610557" y="2780704"/>
              <a:chExt cx="325016" cy="336051"/>
            </a:xfrm>
          </p:grpSpPr>
          <p:sp>
            <p:nvSpPr>
              <p:cNvPr id="223" name="Google Shape;223;p12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2"/>
            <p:cNvGrpSpPr/>
            <p:nvPr/>
          </p:nvGrpSpPr>
          <p:grpSpPr>
            <a:xfrm rot="1954993">
              <a:off x="7709805" y="1530517"/>
              <a:ext cx="351859" cy="363777"/>
              <a:chOff x="3610557" y="2780704"/>
              <a:chExt cx="325016" cy="336051"/>
            </a:xfrm>
          </p:grpSpPr>
          <p:sp>
            <p:nvSpPr>
              <p:cNvPr id="227" name="Google Shape;227;p12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0" name="Google Shape;230;p12"/>
          <p:cNvSpPr/>
          <p:nvPr/>
        </p:nvSpPr>
        <p:spPr>
          <a:xfrm rot="2329561">
            <a:off x="9236431" y="4851368"/>
            <a:ext cx="1016335" cy="812159"/>
          </a:xfrm>
          <a:custGeom>
            <a:rect b="b" l="l" r="r" t="t"/>
            <a:pathLst>
              <a:path extrusionOk="0" h="12788" w="12359">
                <a:moveTo>
                  <a:pt x="11722" y="1"/>
                </a:moveTo>
                <a:cubicBezTo>
                  <a:pt x="11685" y="1"/>
                  <a:pt x="11648" y="4"/>
                  <a:pt x="11610" y="11"/>
                </a:cubicBezTo>
                <a:lnTo>
                  <a:pt x="3959" y="1363"/>
                </a:lnTo>
                <a:cubicBezTo>
                  <a:pt x="3661" y="1412"/>
                  <a:pt x="3439" y="1675"/>
                  <a:pt x="3439" y="1980"/>
                </a:cubicBezTo>
                <a:lnTo>
                  <a:pt x="3439" y="8611"/>
                </a:lnTo>
                <a:cubicBezTo>
                  <a:pt x="3121" y="8453"/>
                  <a:pt x="2788" y="8379"/>
                  <a:pt x="2462" y="8379"/>
                </a:cubicBezTo>
                <a:cubicBezTo>
                  <a:pt x="1475" y="8379"/>
                  <a:pt x="550" y="9053"/>
                  <a:pt x="310" y="10096"/>
                </a:cubicBezTo>
                <a:cubicBezTo>
                  <a:pt x="1" y="11479"/>
                  <a:pt x="1050" y="12787"/>
                  <a:pt x="2462" y="12787"/>
                </a:cubicBezTo>
                <a:cubicBezTo>
                  <a:pt x="2473" y="12787"/>
                  <a:pt x="2484" y="12787"/>
                  <a:pt x="2495" y="12787"/>
                </a:cubicBezTo>
                <a:cubicBezTo>
                  <a:pt x="3709" y="12759"/>
                  <a:pt x="4673" y="11767"/>
                  <a:pt x="4666" y="10554"/>
                </a:cubicBezTo>
                <a:lnTo>
                  <a:pt x="4666" y="3187"/>
                </a:lnTo>
                <a:lnTo>
                  <a:pt x="11124" y="2043"/>
                </a:lnTo>
                <a:lnTo>
                  <a:pt x="11124" y="7030"/>
                </a:lnTo>
                <a:cubicBezTo>
                  <a:pt x="10808" y="6874"/>
                  <a:pt x="10475" y="6801"/>
                  <a:pt x="10149" y="6801"/>
                </a:cubicBezTo>
                <a:cubicBezTo>
                  <a:pt x="9160" y="6801"/>
                  <a:pt x="8231" y="7473"/>
                  <a:pt x="7996" y="8521"/>
                </a:cubicBezTo>
                <a:cubicBezTo>
                  <a:pt x="7686" y="9905"/>
                  <a:pt x="8735" y="11213"/>
                  <a:pt x="10147" y="11213"/>
                </a:cubicBezTo>
                <a:cubicBezTo>
                  <a:pt x="10158" y="11213"/>
                  <a:pt x="10170" y="11213"/>
                  <a:pt x="10181" y="11213"/>
                </a:cubicBezTo>
                <a:cubicBezTo>
                  <a:pt x="11394" y="11185"/>
                  <a:pt x="12359" y="10193"/>
                  <a:pt x="12352" y="8979"/>
                </a:cubicBezTo>
                <a:lnTo>
                  <a:pt x="12352" y="628"/>
                </a:lnTo>
                <a:cubicBezTo>
                  <a:pt x="12352" y="278"/>
                  <a:pt x="12064" y="1"/>
                  <a:pt x="11722" y="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00" y="1160800"/>
            <a:ext cx="4658449" cy="50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4">
            <a:alphaModFix/>
          </a:blip>
          <a:srcRect b="81249" l="0" r="0" t="0"/>
          <a:stretch/>
        </p:blipFill>
        <p:spPr>
          <a:xfrm>
            <a:off x="2667000" y="0"/>
            <a:ext cx="6858001" cy="128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9"/>
          <p:cNvSpPr txBox="1"/>
          <p:nvPr>
            <p:ph idx="1" type="body"/>
          </p:nvPr>
        </p:nvSpPr>
        <p:spPr>
          <a:xfrm>
            <a:off x="1265450" y="1160800"/>
            <a:ext cx="4233300" cy="4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>
                <a:solidFill>
                  <a:srgbClr val="000000"/>
                </a:solidFill>
              </a:rPr>
              <a:t>Pepito el verdulero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Pepito the greengrocer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He got into a hat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The hat was of straw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rgbClr val="000000"/>
                </a:solidFill>
              </a:rPr>
              <a:t>He got into a box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The box was of paperboard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He got into a drawer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The drawer was of pine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He fall into a lime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The lime ripened ripened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Pepito was okay!!.</a:t>
            </a:r>
            <a:endParaRPr sz="2200">
              <a:solidFill>
                <a:srgbClr val="000000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8623" y="1612650"/>
            <a:ext cx="3075625" cy="3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0725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1850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4950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4663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7500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9175" y="5722425"/>
            <a:ext cx="1562100" cy="11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225" y="710025"/>
            <a:ext cx="5366226" cy="58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00" y="709000"/>
            <a:ext cx="5227149" cy="61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b="80999" l="0" r="0" t="0"/>
          <a:stretch/>
        </p:blipFill>
        <p:spPr>
          <a:xfrm>
            <a:off x="2667000" y="0"/>
            <a:ext cx="6858001" cy="9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>
            <p:ph idx="1" type="body"/>
          </p:nvPr>
        </p:nvSpPr>
        <p:spPr>
          <a:xfrm>
            <a:off x="838200" y="838100"/>
            <a:ext cx="4184400" cy="5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300">
                <a:solidFill>
                  <a:srgbClr val="1E4E79"/>
                </a:solidFill>
              </a:rPr>
              <a:t>Juan y María </a:t>
            </a:r>
            <a:endParaRPr b="1" sz="3300">
              <a:solidFill>
                <a:srgbClr val="1E4E79"/>
              </a:solidFill>
            </a:endParaRPr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Este es Juan y esta es María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juntos hacen la comida 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cortan cortan zanahoria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y le echan a la olla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cortan cortan cebolla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y las echan en la olla 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agua, sal y a remover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pronto la sopa podrán comer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y después qué harán , después recogerán 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este es Juan y esta es María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juntos limpian la cocina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friegan por aquí friegan por allá 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que limpito va a quedar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frotan por aquí frotan por allá 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que limpito todo está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y  después que harán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después descansarán</a:t>
            </a:r>
            <a:endParaRPr/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70C0"/>
                </a:solidFill>
              </a:rPr>
              <a:t>descansa María descansa Juan 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6851374" y="708991"/>
            <a:ext cx="3985591" cy="5063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2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3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Yo me lavo las manitas </a:t>
            </a:r>
            <a:endParaRPr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 jabón y espumita,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</a:t>
            </a:r>
            <a:r>
              <a:rPr lang="en-US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froto</a:t>
            </a: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cada dedo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 los </a:t>
            </a:r>
            <a:r>
              <a:rPr lang="en-US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trato</a:t>
            </a: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con es</a:t>
            </a:r>
            <a:r>
              <a:rPr lang="en-US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ero,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enjuago las manitas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 agüita bien fresquita</a:t>
            </a:r>
            <a:r>
              <a:rPr i="0" lang="en-US" sz="2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720100"/>
            <a:ext cx="11903499" cy="62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 b="81750" l="0" r="0" t="0"/>
          <a:stretch/>
        </p:blipFill>
        <p:spPr>
          <a:xfrm>
            <a:off x="2667000" y="0"/>
            <a:ext cx="6858001" cy="82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6569775" y="1038500"/>
            <a:ext cx="5436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 es un tato, mi mascota es un tato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el tato ,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 caballo hiii, lechuza bu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u,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la gallina coc, y el pollito piu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 es una araña, mi mascota es una araña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la araña shii, el tato, el caballo hii, la lechuza buu, la gallina coc, los pollitos piu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 es un mons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truo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 roar, mi mascota es un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monstruo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el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monstruo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r, la araña shiii, el tato, el caballo hii, la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lechuza buu, la gallina coc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los pollitos piu , piu , piu  los pollitos piu, piu, piu, piu.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554525" y="822950"/>
            <a:ext cx="5436600" cy="5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35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Mi mascota es un pollito, mi mascota es un pollito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el pollito piu y los pollitos piu y los  pollitos piu,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piu, los pollitos piu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 es una gallina, mis mascota es un gallina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la gallina coc, los pollitos piu, los pollitos piu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piu, los pollitos piu, los pollitos piu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 es una lechuza buu, mi mascotas es una lechuza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lechuza bu, la gallina coc,  los pollitos piu,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piu, los pollitos piu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 mascota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es un caballo, mi mascota es un caballo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Y el caballo hiii, la lechuza buu, la gallina coc y los pollitos piu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los pollitos piu, los pollitos piu</a:t>
            </a:r>
            <a:endParaRPr i="0" sz="17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>
            <p:ph type="title"/>
          </p:nvPr>
        </p:nvSpPr>
        <p:spPr>
          <a:xfrm>
            <a:off x="551675" y="1287725"/>
            <a:ext cx="11282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1E4E79"/>
                </a:solidFill>
              </a:rPr>
              <a:t>Cualquier situación, no dude comunicarse  con nosotros.</a:t>
            </a:r>
            <a:endParaRPr b="1" sz="3200">
              <a:solidFill>
                <a:srgbClr val="1E4E79"/>
              </a:solidFill>
            </a:endParaRPr>
          </a:p>
        </p:txBody>
      </p:sp>
      <p:pic>
        <p:nvPicPr>
          <p:cNvPr id="269" name="Google Shape;2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38" y="1121500"/>
            <a:ext cx="11897724" cy="589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0" name="Google Shape;270;p16"/>
          <p:cNvGraphicFramePr/>
          <p:nvPr/>
        </p:nvGraphicFramePr>
        <p:xfrm>
          <a:off x="551677" y="19854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{DE778B53-9DE4-4367-8062-9C73F72FBE9A}</a:tableStyleId>
              </a:tblPr>
              <a:tblGrid>
                <a:gridCol w="3760700"/>
                <a:gridCol w="3460500"/>
                <a:gridCol w="4060900"/>
              </a:tblGrid>
              <a:tr h="40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 / especialidad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Contacto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69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Kinder A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Lisette Riveros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Ivana Leni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tia.lisette.riveros@gmail.com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i.leni@colegioarrupe.cl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69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Kinder B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Karen Saldías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Cynthia Moya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karensaldiasabarca@gmail.com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Cmoyac20@gmail.com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9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Kinder C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Verónica Sazo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Marcela Inostroza </a:t>
                      </a:r>
                      <a:endParaRPr sz="17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veronica.sazo@gmail.com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marceinostroz@hotmail.com</a:t>
                      </a: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41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Educación física 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Susana valdés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susanavaldesg@gmail.com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41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Música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 Durret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Cdurret.vera@gmail.com</a:t>
                      </a:r>
                      <a:endParaRPr sz="19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41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Inglés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Paula Avendaño</a:t>
                      </a:r>
                      <a:endParaRPr sz="19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paula.avendano.fuentes@hotmail.com</a:t>
                      </a:r>
                      <a:endParaRPr sz="19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8" y="1121500"/>
            <a:ext cx="11897724" cy="58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 b="80749" l="0" r="0" t="0"/>
          <a:stretch/>
        </p:blipFill>
        <p:spPr>
          <a:xfrm>
            <a:off x="2667000" y="0"/>
            <a:ext cx="6858001" cy="1320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7" name="Google Shape;277;p17"/>
          <p:cNvGraphicFramePr/>
          <p:nvPr/>
        </p:nvGraphicFramePr>
        <p:xfrm>
          <a:off x="851025" y="1795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{DE778B53-9DE4-4367-8062-9C73F72FBE9A}</a:tableStyleId>
              </a:tblPr>
              <a:tblGrid>
                <a:gridCol w="3633800"/>
                <a:gridCol w="3633800"/>
                <a:gridCol w="36338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 / especialidad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Contacto</a:t>
                      </a:r>
                      <a:endParaRPr sz="2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80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Rocío Carrasco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Solange Andrade</a:t>
                      </a:r>
                      <a:endParaRPr sz="18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Pía Javiera Cerda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rocio.vcu@gmail.com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Psp_sol@hotmail.com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pia.cerda.pineiro@gmail.com</a:t>
                      </a:r>
                      <a:endParaRPr sz="2000" u="sng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35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Académico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Karina Bustos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kutra2069@hotmail.com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Carmen Núñez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carmennunezramos@gmail.com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Psicóloga/ convivencia escolar 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Consuelo Ruiz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consuelo.ruiz@gmail.com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  <a:tr h="80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Encargada área de familia y PIE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Paz Álvarez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pazb.alvarez@gmail.com</a:t>
                      </a:r>
                      <a:endParaRPr sz="20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574" y="0"/>
            <a:ext cx="74046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>
            <p:ph idx="1" type="body"/>
          </p:nvPr>
        </p:nvSpPr>
        <p:spPr>
          <a:xfrm>
            <a:off x="0" y="1825625"/>
            <a:ext cx="1135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600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79499" l="0" r="0" t="0"/>
          <a:stretch/>
        </p:blipFill>
        <p:spPr>
          <a:xfrm>
            <a:off x="2667000" y="0"/>
            <a:ext cx="6858001" cy="132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00" y="1106425"/>
            <a:ext cx="11330600" cy="57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11064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70C0"/>
                </a:solidFill>
              </a:rPr>
              <a:t>Estimadas  familias: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2504100"/>
            <a:ext cx="108618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295">
                <a:solidFill>
                  <a:srgbClr val="0070C0"/>
                </a:solidFill>
              </a:rPr>
              <a:t>Estas semanas los queremos invitar a disfrutar con el tradicional juego de “Pepito el verdulero”,  a realizar las actividades, en las cuales trabajaremos lenguaje e inglés como eje central, sin dejar de hacer  matemáticas, música, educación física.</a:t>
            </a:r>
            <a:endParaRPr/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295">
                <a:solidFill>
                  <a:srgbClr val="0070C0"/>
                </a:solidFill>
              </a:rPr>
              <a:t>Recuerden mover su cuerpo con las posturas de yoga, y realizar los juegos y cantos de estas dos  semanas.</a:t>
            </a:r>
            <a:endParaRPr sz="2380">
              <a:solidFill>
                <a:srgbClr val="0070C0"/>
              </a:solidFill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295">
                <a:solidFill>
                  <a:srgbClr val="0070C0"/>
                </a:solidFill>
              </a:rPr>
              <a:t>                                        </a:t>
            </a:r>
            <a:r>
              <a:rPr lang="en-US" sz="2295">
                <a:solidFill>
                  <a:srgbClr val="0070C0"/>
                </a:solidFill>
              </a:rPr>
              <a:t>Muchos cariños, Equipo Kinder. </a:t>
            </a:r>
            <a:r>
              <a:rPr lang="en-US" sz="2295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US" sz="2295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</a:t>
            </a:r>
            <a:endParaRPr sz="2295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3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1</a:t>
            </a:r>
            <a:r>
              <a:rPr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38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8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31825" y="5305000"/>
            <a:ext cx="1951500" cy="5496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00" y="1106425"/>
            <a:ext cx="11330600" cy="57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80669" l="0" r="0" t="0"/>
          <a:stretch/>
        </p:blipFill>
        <p:spPr>
          <a:xfrm>
            <a:off x="2667000" y="0"/>
            <a:ext cx="6858001" cy="1106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type="title"/>
          </p:nvPr>
        </p:nvSpPr>
        <p:spPr>
          <a:xfrm>
            <a:off x="838200" y="902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70C0"/>
                </a:solidFill>
              </a:rPr>
              <a:t>A movernos...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773784" y="2021950"/>
            <a:ext cx="10515600" cy="4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75"/>
              <a:buNone/>
            </a:pPr>
            <a:r>
              <a:t/>
            </a:r>
            <a:endParaRPr sz="2775">
              <a:solidFill>
                <a:srgbClr val="0070C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75"/>
              <a:buNone/>
            </a:pPr>
            <a:r>
              <a:rPr lang="en-US" sz="2500">
                <a:solidFill>
                  <a:srgbClr val="0070C0"/>
                </a:solidFill>
              </a:rPr>
              <a:t>Los invitamos a realizar </a:t>
            </a:r>
            <a:r>
              <a:rPr lang="en-US" sz="2500" u="sng">
                <a:solidFill>
                  <a:srgbClr val="0070C0"/>
                </a:solidFill>
              </a:rPr>
              <a:t>diariamente</a:t>
            </a:r>
            <a:r>
              <a:rPr lang="en-US" sz="2500">
                <a:solidFill>
                  <a:srgbClr val="0070C0"/>
                </a:solidFill>
              </a:rPr>
              <a:t>  los juegos y cantos, los niños/as trabajarán:</a:t>
            </a:r>
            <a:endParaRPr b="1" sz="2500">
              <a:solidFill>
                <a:srgbClr val="0070C0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0070C0"/>
                </a:solidFill>
              </a:rPr>
              <a:t>La coordinación ojo-mano.</a:t>
            </a:r>
            <a:endParaRPr sz="2500">
              <a:solidFill>
                <a:srgbClr val="0070C0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0070C0"/>
                </a:solidFill>
              </a:rPr>
              <a:t>Conexiones neuronales de ambos hemisferios cerebrales.</a:t>
            </a:r>
            <a:endParaRPr sz="2500">
              <a:solidFill>
                <a:srgbClr val="0070C0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0070C0"/>
                </a:solidFill>
              </a:rPr>
              <a:t>Destreza manual. </a:t>
            </a:r>
            <a:endParaRPr sz="2500">
              <a:solidFill>
                <a:srgbClr val="0070C0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0070C0"/>
                </a:solidFill>
              </a:rPr>
              <a:t>Motricidad fina.</a:t>
            </a:r>
            <a:endParaRPr sz="2500">
              <a:solidFill>
                <a:srgbClr val="0070C0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rgbClr val="0070C0"/>
                </a:solidFill>
              </a:rPr>
              <a:t>Sentido del tacto.        </a:t>
            </a:r>
            <a:endParaRPr sz="2500"/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Char char="•"/>
            </a:pPr>
            <a:r>
              <a:rPr lang="en-US" sz="2500">
                <a:solidFill>
                  <a:srgbClr val="0070C0"/>
                </a:solidFill>
              </a:rPr>
              <a:t>Ritmo           </a:t>
            </a:r>
            <a:r>
              <a:rPr lang="en-US"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endParaRPr sz="25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lang="en-US" sz="2775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		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2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9076975" y="5471225"/>
            <a:ext cx="1896600" cy="5772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1792575"/>
            <a:ext cx="105156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55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555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Actividades</a:t>
            </a:r>
            <a:r>
              <a:rPr b="1" lang="en-US" sz="5550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480075"/>
            <a:ext cx="2769875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-222875" y="599050"/>
            <a:ext cx="3223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4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00"/>
              <a:buFont typeface="Calibri"/>
              <a:buChar char="•"/>
            </a:pPr>
            <a:r>
              <a:rPr b="1" lang="en-US" sz="2600">
                <a:solidFill>
                  <a:srgbClr val="1E4E79"/>
                </a:solidFill>
              </a:rPr>
              <a:t>Actividad Nº 1</a:t>
            </a:r>
            <a:endParaRPr b="1" sz="1000">
              <a:solidFill>
                <a:srgbClr val="1E4E79"/>
              </a:solidFill>
            </a:endParaRPr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271850" y="3602525"/>
            <a:ext cx="6181800" cy="22095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</a:rPr>
              <a:t>                </a:t>
            </a:r>
            <a:r>
              <a:rPr b="1" lang="en-US" sz="2500">
                <a:solidFill>
                  <a:srgbClr val="0070C0"/>
                </a:solidFill>
              </a:rPr>
              <a:t>¿Qué  aprenderemos?</a:t>
            </a:r>
            <a:endParaRPr b="1" sz="2500">
              <a:solidFill>
                <a:srgbClr val="0070C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</a:rPr>
              <a:t>Comprender textos orales.</a:t>
            </a:r>
            <a:endParaRPr sz="2100">
              <a:solidFill>
                <a:srgbClr val="0070C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</a:rPr>
              <a:t>Mantener una escucha atenta.</a:t>
            </a:r>
            <a:endParaRPr sz="2100">
              <a:solidFill>
                <a:srgbClr val="0070C0"/>
              </a:solidFill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</a:rPr>
              <a:t>Manifestar interés por distintos tipos de textos.</a:t>
            </a:r>
            <a:endParaRPr sz="21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617975" y="1491600"/>
            <a:ext cx="5346300" cy="43203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Realiza las posturas de Yoga con la tía Consuelo.</a:t>
            </a: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Escucha y mira la canción “ PEPITO EL VERDULERO”.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Responde junto a las tías las preguntas relacionadas a la canción.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4</a:t>
            </a:r>
            <a:endParaRPr sz="25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872750" y="6069175"/>
            <a:ext cx="6858000" cy="5658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E69138"/>
                </a:highlight>
                <a:latin typeface="Roboto"/>
                <a:ea typeface="Roboto"/>
                <a:cs typeface="Roboto"/>
                <a:sym typeface="Roboto"/>
              </a:rPr>
              <a:t>La palabra del día es:  ZANAHORIA = CARROT is orange</a:t>
            </a:r>
            <a:r>
              <a:rPr lang="en-US" sz="2100">
                <a:highlight>
                  <a:srgbClr val="E69138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2100">
              <a:highlight>
                <a:srgbClr val="E6913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71825" y="1491600"/>
            <a:ext cx="6181800" cy="18537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9263100" y="4521600"/>
            <a:ext cx="1814100" cy="5658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50" y="317500"/>
            <a:ext cx="2314576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0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271850" y="3272000"/>
            <a:ext cx="6181800" cy="23856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</a:rPr>
              <a:t>¿Qué  aprenderemos?</a:t>
            </a:r>
            <a:endParaRPr b="1" sz="2500">
              <a:solidFill>
                <a:srgbClr val="0070C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</a:rPr>
              <a:t>Reconocer en contextos lúdicos el sonido final de las palabras.</a:t>
            </a:r>
            <a:endParaRPr sz="2100">
              <a:solidFill>
                <a:srgbClr val="0070C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</a:rPr>
              <a:t>Mantener el equilibrio y la coordinación al realizar diferentes juegos. </a:t>
            </a:r>
            <a:endParaRPr sz="2100">
              <a:solidFill>
                <a:srgbClr val="0070C0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71925" y="480063"/>
            <a:ext cx="22983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Actividad Nº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617975" y="1337400"/>
            <a:ext cx="5056800" cy="43203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ctividad: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Realiza las posturas de Yoga</a:t>
            </a:r>
            <a:endParaRPr sz="2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Salta la cuerda de diferentes maneras </a:t>
            </a: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( pies juntos, un pie, alternando pies) como te muestran en el video la tía Susy, Cynthia y Karen.</a:t>
            </a: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100"/>
              <a:buFont typeface="Comic Sans MS"/>
              <a:buChar char="●"/>
            </a:pP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Mientras saltas la cuerda, no olvides cantar la canción </a:t>
            </a:r>
            <a:r>
              <a:rPr b="1"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Pepito el Verdulero</a:t>
            </a: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, repitiendo la última sílaba de la palabra final. Recuerda como lo hicieron las tías.</a:t>
            </a: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5</a:t>
            </a:r>
            <a:r>
              <a:rPr lang="en-US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3237550" y="6069175"/>
            <a:ext cx="6466500" cy="5658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7F6000"/>
                </a:highlight>
                <a:latin typeface="Roboto"/>
                <a:ea typeface="Roboto"/>
                <a:cs typeface="Roboto"/>
                <a:sym typeface="Roboto"/>
              </a:rPr>
              <a:t>La palabra del día es:  PAPA = POTATO is b</a:t>
            </a:r>
            <a:r>
              <a:rPr lang="en-US" sz="2100">
                <a:solidFill>
                  <a:schemeClr val="dk1"/>
                </a:solidFill>
                <a:highlight>
                  <a:srgbClr val="7F6000"/>
                </a:highlight>
                <a:latin typeface="Roboto"/>
                <a:ea typeface="Roboto"/>
                <a:cs typeface="Roboto"/>
                <a:sym typeface="Roboto"/>
              </a:rPr>
              <a:t>rown</a:t>
            </a:r>
            <a:endParaRPr sz="2100">
              <a:solidFill>
                <a:srgbClr val="1E4E79"/>
              </a:solidFill>
              <a:highlight>
                <a:srgbClr val="7F6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271850" y="1226175"/>
            <a:ext cx="6181800" cy="18588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9098200" y="5098825"/>
            <a:ext cx="1882800" cy="4263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577288"/>
            <a:ext cx="2314576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0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6652250" y="1659525"/>
            <a:ext cx="5194800" cy="39297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ctividad: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Observa el  video y realiza las  posturas de yoga.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Observa el  video del oficio del verdulero  y luego pregunta sobre más oficios.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Investigar otros oficios para luego contarlo en familia                                     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37225" y="2007250"/>
            <a:ext cx="5736000" cy="26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70C0"/>
                </a:solidFill>
              </a:rPr>
              <a:t>.</a:t>
            </a:r>
            <a:endParaRPr sz="29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70C0"/>
              </a:solidFill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237225" y="3602525"/>
            <a:ext cx="6087000" cy="19866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¿Qué  aprenderemos?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Conocer diferentes oficios de nuestra comunidad.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Expresarse de forma clara utilizando oraciones compuestas.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237225" y="751425"/>
            <a:ext cx="28908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Actividad Nº 3 </a:t>
            </a:r>
            <a:endParaRPr b="1" sz="2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3289000" y="6069175"/>
            <a:ext cx="6758100" cy="5658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highlight>
                  <a:srgbClr val="93C47D"/>
                </a:highlight>
                <a:latin typeface="Roboto"/>
                <a:ea typeface="Roboto"/>
                <a:cs typeface="Roboto"/>
                <a:sym typeface="Roboto"/>
              </a:rPr>
              <a:t>La palabra del día es:  REPOLLO = CABBAGE is green  </a:t>
            </a:r>
            <a:endParaRPr sz="2100">
              <a:highlight>
                <a:srgbClr val="93C47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3975" y="1622713"/>
            <a:ext cx="6010200" cy="17787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9525000" y="4985550"/>
            <a:ext cx="2176200" cy="5604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480075"/>
            <a:ext cx="2314576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3186125" y="6069175"/>
            <a:ext cx="6500700" cy="56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highlight>
                  <a:srgbClr val="6AA84F"/>
                </a:highlight>
                <a:latin typeface="Roboto"/>
                <a:ea typeface="Roboto"/>
                <a:cs typeface="Roboto"/>
                <a:sym typeface="Roboto"/>
              </a:rPr>
              <a:t>La palabra del día es:  ESPINACA = SPINACH </a:t>
            </a:r>
            <a:r>
              <a:rPr lang="en-US" sz="2100">
                <a:solidFill>
                  <a:schemeClr val="dk1"/>
                </a:solidFill>
                <a:highlight>
                  <a:srgbClr val="6AA84F"/>
                </a:highlight>
                <a:latin typeface="Roboto"/>
                <a:ea typeface="Roboto"/>
                <a:cs typeface="Roboto"/>
                <a:sym typeface="Roboto"/>
              </a:rPr>
              <a:t>is green  </a:t>
            </a:r>
            <a:endParaRPr sz="2100">
              <a:highlight>
                <a:srgbClr val="6AA84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102875" y="686775"/>
            <a:ext cx="2520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Actividad Nº 4</a:t>
            </a:r>
            <a:endParaRPr b="1" sz="2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214825" y="3047375"/>
            <a:ext cx="5668200" cy="29019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¿Qué  aprenderemos?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Aprenderemos a seguir algunas características de la música, como intensidad,volumen,ritmo)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Realizar movimientos con nuestros brazos previos a la escritura.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Nos prepararemos para luego realizar trazos.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6064775" y="1388125"/>
            <a:ext cx="5850000" cy="44949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ctividad: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Primero realizaremos las  posturas de yoga ( postura del indio y del triángulo).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Escucharemos el cuento de la abejita y realizaremos con nuestro cuerpo, los movimientos que realizó la abejita, lo puedes hacer con cintas, con un palo sobre tierra o con otro material que quieras.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7 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214825" y="1388125"/>
            <a:ext cx="5668200" cy="15237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9977775" y="5098825"/>
            <a:ext cx="1800300" cy="5658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CFE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5" y="480075"/>
            <a:ext cx="2314576" cy="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7438" y="0"/>
            <a:ext cx="6858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442950" y="3569475"/>
            <a:ext cx="5626500" cy="20478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¿Qué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aprenderemos?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Graficar diferentes trazos, los cuales nos ayudarán  para el proceso de la escritura  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271500" y="561363"/>
            <a:ext cx="25497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Actividad Nº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6341075" y="1338550"/>
            <a:ext cx="5514000" cy="42786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R</a:t>
            </a: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ealiza las posturas de yoga.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Observa el video de tía Lisette y Miss Paula donde al ritmo de la música dibujan el trazo de la abejita.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Busca en tu casa, papel blanco, cartulinas, papel en formato grande, lápices de cera, tizas, plumones, lo que tengas en casa.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Escucha la música que te dejaron al final del video y crea tus propios trazos al ritmo de la música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		</a:t>
            </a:r>
            <a:r>
              <a:rPr lang="en-US" sz="238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38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 video 8</a:t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3529025" y="6069175"/>
            <a:ext cx="5797800" cy="5658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highlight>
                  <a:srgbClr val="93C47D"/>
                </a:highlight>
                <a:latin typeface="Roboto"/>
                <a:ea typeface="Roboto"/>
                <a:cs typeface="Roboto"/>
                <a:sym typeface="Roboto"/>
              </a:rPr>
              <a:t>La palabra del día es:  APIO = CELERY </a:t>
            </a:r>
            <a:r>
              <a:rPr lang="en-US" sz="2100">
                <a:solidFill>
                  <a:schemeClr val="dk1"/>
                </a:solidFill>
                <a:highlight>
                  <a:srgbClr val="93C47D"/>
                </a:highlight>
                <a:latin typeface="Roboto"/>
                <a:ea typeface="Roboto"/>
                <a:cs typeface="Roboto"/>
                <a:sym typeface="Roboto"/>
              </a:rPr>
              <a:t>is green  </a:t>
            </a:r>
            <a:r>
              <a:rPr lang="en-US" sz="2100">
                <a:highlight>
                  <a:srgbClr val="93C47D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2100">
              <a:highlight>
                <a:srgbClr val="93C47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442950" y="1338550"/>
            <a:ext cx="5626500" cy="16857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¡ A movernos!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Juan y María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 me lavo las manitas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mascota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9675425" y="5112575"/>
            <a:ext cx="1827900" cy="4122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2020-08-11T11:15:15Z</dcterms:created>
  <dc:creator>Usuario de Microsoft Office</dc:creator>
</cp:coreProperties>
</file>