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4" r:id="rId3"/>
    <p:sldId id="258" r:id="rId4"/>
    <p:sldId id="299" r:id="rId5"/>
    <p:sldId id="276" r:id="rId6"/>
    <p:sldId id="323" r:id="rId7"/>
    <p:sldId id="314" r:id="rId8"/>
    <p:sldId id="315" r:id="rId9"/>
    <p:sldId id="317" r:id="rId10"/>
    <p:sldId id="318" r:id="rId11"/>
    <p:sldId id="319" r:id="rId12"/>
    <p:sldId id="321" r:id="rId13"/>
    <p:sldId id="322" r:id="rId14"/>
    <p:sldId id="273" r:id="rId15"/>
    <p:sldId id="269" r:id="rId16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324"/>
            <p14:sldId id="258"/>
            <p14:sldId id="299"/>
            <p14:sldId id="276"/>
            <p14:sldId id="323"/>
            <p14:sldId id="314"/>
            <p14:sldId id="315"/>
            <p14:sldId id="317"/>
            <p14:sldId id="318"/>
            <p14:sldId id="319"/>
            <p14:sldId id="321"/>
            <p14:sldId id="322"/>
            <p14:sldId id="27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98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14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54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4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5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50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30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8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17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07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1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63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67778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147836" y="1345506"/>
            <a:ext cx="7230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500" b="1" dirty="0">
                <a:solidFill>
                  <a:srgbClr val="0070C0"/>
                </a:solidFill>
              </a:rPr>
              <a:t>PROCESO ADMINISTRATIVO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2458FFF-AC88-4EEF-823E-5D0A92549422}"/>
              </a:ext>
            </a:extLst>
          </p:cNvPr>
          <p:cNvSpPr txBox="1"/>
          <p:nvPr/>
        </p:nvSpPr>
        <p:spPr>
          <a:xfrm>
            <a:off x="1222744" y="3961041"/>
            <a:ext cx="641029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BD181B1A-AD6D-4CC0-ACFB-746AFBFDCF25}"/>
              </a:ext>
            </a:extLst>
          </p:cNvPr>
          <p:cNvSpPr txBox="1"/>
          <p:nvPr/>
        </p:nvSpPr>
        <p:spPr>
          <a:xfrm>
            <a:off x="1222744" y="3193629"/>
            <a:ext cx="74482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FF0066"/>
                </a:solidFill>
              </a:rPr>
              <a:t>OBJETIVO DE LA CLASE : COMPRENDER LOS TIPOS DE PLANEACIÓN DE FORMA PERSEVERANTE.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1935124" y="338275"/>
            <a:ext cx="5560827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dirty="0">
                <a:solidFill>
                  <a:srgbClr val="0070C0"/>
                </a:solidFill>
              </a:rPr>
              <a:t>4. </a:t>
            </a:r>
            <a:r>
              <a:rPr lang="es-CL" sz="2300" b="1" u="sng" dirty="0">
                <a:solidFill>
                  <a:srgbClr val="0070C0"/>
                </a:solidFill>
              </a:rPr>
              <a:t>Fijación de objetivos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51283" y="1209838"/>
            <a:ext cx="7166462" cy="27238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Los </a:t>
            </a:r>
            <a:r>
              <a:rPr lang="es-CL" sz="1900" dirty="0">
                <a:solidFill>
                  <a:srgbClr val="FF0066"/>
                </a:solidFill>
              </a:rPr>
              <a:t>objetivos</a:t>
            </a:r>
            <a:r>
              <a:rPr lang="es-CL" sz="1900" dirty="0">
                <a:solidFill>
                  <a:srgbClr val="002060"/>
                </a:solidFill>
              </a:rPr>
              <a:t> sirven como patrones para seguir la trayectoria de rendimientos y avance de la empresa.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El propósito de establecer objetivos es </a:t>
            </a:r>
            <a:r>
              <a:rPr lang="es-CL" sz="1900" dirty="0">
                <a:solidFill>
                  <a:srgbClr val="FF0066"/>
                </a:solidFill>
              </a:rPr>
              <a:t>transformar</a:t>
            </a:r>
            <a:r>
              <a:rPr lang="es-CL" sz="1900" dirty="0">
                <a:solidFill>
                  <a:srgbClr val="002060"/>
                </a:solidFill>
              </a:rPr>
              <a:t> la declaración de la misión y la dirección de la organización.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Establecer objetivos implica fijar un conjunto de resultados deseados que requieren un mayor esfuerzo y disciplina.</a:t>
            </a:r>
          </a:p>
        </p:txBody>
      </p:sp>
    </p:spTree>
    <p:extLst>
      <p:ext uri="{BB962C8B-B14F-4D97-AF65-F5344CB8AC3E}">
        <p14:creationId xmlns:p14="http://schemas.microsoft.com/office/powerpoint/2010/main" val="83807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1935124" y="338275"/>
            <a:ext cx="5560827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dirty="0">
                <a:solidFill>
                  <a:srgbClr val="0070C0"/>
                </a:solidFill>
              </a:rPr>
              <a:t>5. </a:t>
            </a:r>
            <a:r>
              <a:rPr lang="es-CL" sz="2300" b="1" u="sng" dirty="0">
                <a:solidFill>
                  <a:srgbClr val="0070C0"/>
                </a:solidFill>
              </a:rPr>
              <a:t>Estrategias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51283" y="1209838"/>
            <a:ext cx="7166462" cy="30162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dirty="0">
                <a:solidFill>
                  <a:srgbClr val="002060"/>
                </a:solidFill>
              </a:rPr>
              <a:t>- Etimológicamente: “el que guía”, “el que dirige”.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- Capacidad y habilidad para dirigir un asunto, hasta conseguir el objetivo propuesto.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- Son los medios para alcanzar los fines.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- Son </a:t>
            </a:r>
            <a:r>
              <a:rPr lang="es-CL" sz="1900" dirty="0">
                <a:solidFill>
                  <a:srgbClr val="FF0066"/>
                </a:solidFill>
              </a:rPr>
              <a:t>las líneas de acción </a:t>
            </a:r>
            <a:r>
              <a:rPr lang="es-CL" sz="1900" dirty="0">
                <a:solidFill>
                  <a:srgbClr val="002060"/>
                </a:solidFill>
              </a:rPr>
              <a:t>en el proceso de planeación para alcanzar los objetivos.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8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42493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PLANEACIÓN TÁCTICA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BA8B925-5AD9-41FD-9875-7CC748A8D821}"/>
              </a:ext>
            </a:extLst>
          </p:cNvPr>
          <p:cNvSpPr txBox="1"/>
          <p:nvPr/>
        </p:nvSpPr>
        <p:spPr>
          <a:xfrm>
            <a:off x="1740487" y="1664855"/>
            <a:ext cx="6202036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Es aquella que busca desarrollar a nivel de mandos intermedios (gerencias o departamentos), las estrategias planteadas, para volver a desarrollarlas a nivel de área. 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Generalmente a corto y mediano plazo.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FF0066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3B9E39C2-D2D8-4D46-A8A6-3602B3DC0D3B}"/>
              </a:ext>
            </a:extLst>
          </p:cNvPr>
          <p:cNvSpPr txBox="1"/>
          <p:nvPr/>
        </p:nvSpPr>
        <p:spPr>
          <a:xfrm>
            <a:off x="1455671" y="1133094"/>
            <a:ext cx="3777812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1900" b="1" u="sng" dirty="0">
                <a:solidFill>
                  <a:srgbClr val="002060"/>
                </a:solidFill>
              </a:rPr>
              <a:t>Def:</a:t>
            </a:r>
          </a:p>
          <a:p>
            <a:endParaRPr lang="es-CL" sz="1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0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42493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PLANEACIÓN OPERATIVA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BA8B925-5AD9-41FD-9875-7CC748A8D821}"/>
              </a:ext>
            </a:extLst>
          </p:cNvPr>
          <p:cNvSpPr txBox="1"/>
          <p:nvPr/>
        </p:nvSpPr>
        <p:spPr>
          <a:xfrm>
            <a:off x="1761753" y="1665625"/>
            <a:ext cx="6202036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Hace referencia a la planeación del día a día.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Con ella lo que se busca es </a:t>
            </a:r>
            <a:r>
              <a:rPr lang="es-CL" sz="2000" dirty="0">
                <a:solidFill>
                  <a:srgbClr val="FF0066"/>
                </a:solidFill>
              </a:rPr>
              <a:t>¿Qué hacer? ¿Cómo hacerlo?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Su enfoque esta en las personas que se encuentran en el nivel operacional: supervisores.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rgbClr val="FF0066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3B9E39C2-D2D8-4D46-A8A6-3602B3DC0D3B}"/>
              </a:ext>
            </a:extLst>
          </p:cNvPr>
          <p:cNvSpPr txBox="1"/>
          <p:nvPr/>
        </p:nvSpPr>
        <p:spPr>
          <a:xfrm>
            <a:off x="1455671" y="1133094"/>
            <a:ext cx="3777812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1900" b="1" u="sng" dirty="0">
                <a:solidFill>
                  <a:srgbClr val="002060"/>
                </a:solidFill>
              </a:rPr>
              <a:t>Def:</a:t>
            </a:r>
          </a:p>
          <a:p>
            <a:endParaRPr lang="es-CL" sz="1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6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907CD81B-4DCC-4816-B447-1A0DC108981C}"/>
              </a:ext>
            </a:extLst>
          </p:cNvPr>
          <p:cNvSpPr txBox="1"/>
          <p:nvPr/>
        </p:nvSpPr>
        <p:spPr>
          <a:xfrm>
            <a:off x="2977682" y="357894"/>
            <a:ext cx="31886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ACTIVIDAD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2DC55A49-EB7E-4AC0-8C24-DB24CCED68DD}"/>
              </a:ext>
            </a:extLst>
          </p:cNvPr>
          <p:cNvSpPr txBox="1"/>
          <p:nvPr/>
        </p:nvSpPr>
        <p:spPr>
          <a:xfrm>
            <a:off x="1683309" y="1700823"/>
            <a:ext cx="3041091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1) Investigue sobre una empresa lo siguiente:</a:t>
            </a:r>
          </a:p>
          <a:p>
            <a:r>
              <a:rPr lang="es-CL" sz="1700" dirty="0">
                <a:solidFill>
                  <a:srgbClr val="002060"/>
                </a:solidFill>
              </a:rPr>
              <a:t>- Misión, Visión y Valores.</a:t>
            </a:r>
          </a:p>
          <a:p>
            <a:r>
              <a:rPr lang="es-CL" sz="1700" dirty="0">
                <a:solidFill>
                  <a:srgbClr val="002060"/>
                </a:solidFill>
              </a:rPr>
              <a:t>- Objetivos y estrategias.</a:t>
            </a:r>
          </a:p>
          <a:p>
            <a:pPr marL="285750" indent="-285750">
              <a:buFontTx/>
              <a:buChar char="-"/>
            </a:pPr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¿Cuál es la diferencia entre planeación estratégica y táctica?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D0B169-53D8-4136-B05D-B7B41876A8D6}"/>
              </a:ext>
            </a:extLst>
          </p:cNvPr>
          <p:cNvSpPr/>
          <p:nvPr/>
        </p:nvSpPr>
        <p:spPr>
          <a:xfrm>
            <a:off x="1596318" y="1175667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*En pareja (2), respondan siguientes preguntas:</a:t>
            </a:r>
          </a:p>
        </p:txBody>
      </p:sp>
      <p:sp>
        <p:nvSpPr>
          <p:cNvPr id="2" name="AutoShape 4" descr="Cubic WMS Software Gestión de Almacenamiento en Bodegas">
            <a:extLst>
              <a:ext uri="{FF2B5EF4-FFF2-40B4-BE49-F238E27FC236}">
                <a16:creationId xmlns:a16="http://schemas.microsoft.com/office/drawing/2014/main" id="{67CA5475-912D-4FE7-90A0-D1A1D9520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PRUEBA DE TAC – TMUMayor.com">
            <a:extLst>
              <a:ext uri="{FF2B5EF4-FFF2-40B4-BE49-F238E27FC236}">
                <a16:creationId xmlns:a16="http://schemas.microsoft.com/office/drawing/2014/main" id="{5A055850-F695-4340-B0FE-79401B12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26" y="1615706"/>
            <a:ext cx="2979688" cy="2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551E2F39-B0CA-431D-8B1A-E8C2B729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00" y="4008057"/>
            <a:ext cx="6915084" cy="5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800" b="1" dirty="0">
                <a:solidFill>
                  <a:srgbClr val="FF0066"/>
                </a:solidFill>
              </a:rPr>
              <a:t>FECHA ENTREGA: 13 SEPTIEMBRE</a:t>
            </a:r>
            <a:endParaRPr lang="es-CL" altLang="es-CL" sz="1800" dirty="0">
              <a:solidFill>
                <a:srgbClr val="FF0066"/>
              </a:solidFill>
            </a:endParaRP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BA8BA0C6-F49A-41E4-8ED1-47EE5E17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318" y="4402098"/>
            <a:ext cx="6915084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600" dirty="0">
                <a:solidFill>
                  <a:srgbClr val="FF0066"/>
                </a:solidFill>
              </a:rPr>
              <a:t>Correo : cristiandanoun@gmail.com</a:t>
            </a:r>
          </a:p>
        </p:txBody>
      </p:sp>
    </p:spTree>
    <p:extLst>
      <p:ext uri="{BB962C8B-B14F-4D97-AF65-F5344CB8AC3E}">
        <p14:creationId xmlns:p14="http://schemas.microsoft.com/office/powerpoint/2010/main" val="237528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3921F-5C1D-4CBB-82D7-AD7D96221CBC}"/>
              </a:ext>
            </a:extLst>
          </p:cNvPr>
          <p:cNvSpPr/>
          <p:nvPr/>
        </p:nvSpPr>
        <p:spPr>
          <a:xfrm>
            <a:off x="1596318" y="1109273"/>
            <a:ext cx="4932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LAS SIGUIENTES PREGUNTAS. </a:t>
            </a:r>
            <a:r>
              <a:rPr lang="es-CL" b="1" dirty="0">
                <a:solidFill>
                  <a:srgbClr val="FF0066"/>
                </a:solidFill>
              </a:rPr>
              <a:t>JUSTIFIQUE 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794459" y="3048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u="sng" dirty="0">
                <a:solidFill>
                  <a:srgbClr val="0070C0"/>
                </a:solidFill>
              </a:rPr>
              <a:t>CIERRE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E98D83-96BD-482F-9A32-E317E454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1799025"/>
            <a:ext cx="4438648" cy="28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23019B0B-4DC8-489B-B4C5-B18DD205C638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RECORDATORIO*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A7022C-26D8-4AF9-9595-672C5E08ADBE}"/>
              </a:ext>
            </a:extLst>
          </p:cNvPr>
          <p:cNvSpPr/>
          <p:nvPr/>
        </p:nvSpPr>
        <p:spPr>
          <a:xfrm>
            <a:off x="1596317" y="1031075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*DEBEN REALIZAR: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09294FE2-A706-4744-B660-4CA5E5BBE42E}"/>
              </a:ext>
            </a:extLst>
          </p:cNvPr>
          <p:cNvSpPr txBox="1"/>
          <p:nvPr/>
        </p:nvSpPr>
        <p:spPr>
          <a:xfrm>
            <a:off x="1596317" y="1915000"/>
            <a:ext cx="3326557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HAZ AHORA.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ACTIVIDAD.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3) CIERRE.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7E822022-7605-4648-AC87-BF2B01F9EAEF}"/>
              </a:ext>
            </a:extLst>
          </p:cNvPr>
          <p:cNvSpPr txBox="1"/>
          <p:nvPr/>
        </p:nvSpPr>
        <p:spPr>
          <a:xfrm>
            <a:off x="2095181" y="3937699"/>
            <a:ext cx="2934586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¡No pierdan puntos chicos/as!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F60C407-C3B0-4B69-8299-9B6EDC70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88" y="1440422"/>
            <a:ext cx="2588997" cy="242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12F2CB74-6ED6-4110-A361-4BA134C2E0AA}"/>
              </a:ext>
            </a:extLst>
          </p:cNvPr>
          <p:cNvSpPr txBox="1"/>
          <p:nvPr/>
        </p:nvSpPr>
        <p:spPr>
          <a:xfrm>
            <a:off x="2977682" y="304800"/>
            <a:ext cx="3188635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BA01EF-B2FF-4671-B61F-2A6EAAC6EFA1}"/>
              </a:ext>
            </a:extLst>
          </p:cNvPr>
          <p:cNvSpPr/>
          <p:nvPr/>
        </p:nvSpPr>
        <p:spPr>
          <a:xfrm>
            <a:off x="1596317" y="1212235"/>
            <a:ext cx="49322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500" b="1" dirty="0">
                <a:solidFill>
                  <a:srgbClr val="002060"/>
                </a:solidFill>
              </a:rPr>
              <a:t>*RESPONDA LAS SIGUIENTES PREGUNTAS: </a:t>
            </a:r>
            <a:endParaRPr lang="es-CL" sz="1500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EA26C26F-8484-4DFC-81CA-D3274E755709}"/>
              </a:ext>
            </a:extLst>
          </p:cNvPr>
          <p:cNvSpPr txBox="1"/>
          <p:nvPr/>
        </p:nvSpPr>
        <p:spPr>
          <a:xfrm>
            <a:off x="1596317" y="1792818"/>
            <a:ext cx="3170167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1) Nombre los ocho elementos de la planeación.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La </a:t>
            </a:r>
            <a:r>
              <a:rPr lang="es-CL" sz="1700" dirty="0">
                <a:solidFill>
                  <a:srgbClr val="FF0066"/>
                </a:solidFill>
              </a:rPr>
              <a:t>competencia</a:t>
            </a:r>
            <a:r>
              <a:rPr lang="es-CL" sz="1700" dirty="0">
                <a:solidFill>
                  <a:srgbClr val="002060"/>
                </a:solidFill>
              </a:rPr>
              <a:t> era un elemento de la investigación. Busque una noticia sobre competencia de alguna empresa.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9ACCE194-BDA7-4CE5-B00A-794BA606734A}"/>
              </a:ext>
            </a:extLst>
          </p:cNvPr>
          <p:cNvSpPr txBox="1"/>
          <p:nvPr/>
        </p:nvSpPr>
        <p:spPr>
          <a:xfrm>
            <a:off x="2597891" y="4400458"/>
            <a:ext cx="1325524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¡2 minutos!</a:t>
            </a:r>
          </a:p>
        </p:txBody>
      </p:sp>
      <p:pic>
        <p:nvPicPr>
          <p:cNvPr id="4098" name="Picture 2" descr="Sistema de información de marketing: tu aliado de conocimiento ...">
            <a:extLst>
              <a:ext uri="{FF2B5EF4-FFF2-40B4-BE49-F238E27FC236}">
                <a16:creationId xmlns:a16="http://schemas.microsoft.com/office/drawing/2014/main" id="{35D16B05-A610-4B9C-AC3B-969B0E7E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84" y="1965781"/>
            <a:ext cx="352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360069"/>
            <a:ext cx="512489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TIPOS DE PLANEACIÓN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45039" y="1026769"/>
            <a:ext cx="3777812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1900" b="1" u="sng" dirty="0">
                <a:solidFill>
                  <a:srgbClr val="002060"/>
                </a:solidFill>
              </a:rPr>
              <a:t>Existen 3 tipos:</a:t>
            </a:r>
          </a:p>
          <a:p>
            <a:endParaRPr lang="es-CL" sz="19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Tipos de planeación «">
            <a:extLst>
              <a:ext uri="{FF2B5EF4-FFF2-40B4-BE49-F238E27FC236}">
                <a16:creationId xmlns:a16="http://schemas.microsoft.com/office/drawing/2014/main" id="{25C37B9D-38C4-429E-91E9-BA65FA4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03" y="1490054"/>
            <a:ext cx="5124892" cy="3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 descr="Cursor">
            <a:extLst>
              <a:ext uri="{FF2B5EF4-FFF2-40B4-BE49-F238E27FC236}">
                <a16:creationId xmlns:a16="http://schemas.microsoft.com/office/drawing/2014/main" id="{560D772B-60D8-4C88-9372-DA5BD242D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4675578" y="1899745"/>
            <a:ext cx="453378" cy="453378"/>
          </a:xfrm>
          <a:prstGeom prst="rect">
            <a:avLst/>
          </a:prstGeom>
        </p:spPr>
      </p:pic>
      <p:pic>
        <p:nvPicPr>
          <p:cNvPr id="8" name="Gráfico 7" descr="Cursor">
            <a:extLst>
              <a:ext uri="{FF2B5EF4-FFF2-40B4-BE49-F238E27FC236}">
                <a16:creationId xmlns:a16="http://schemas.microsoft.com/office/drawing/2014/main" id="{390E6365-421A-407C-A729-86659C7C9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5051500" y="3084784"/>
            <a:ext cx="453378" cy="453378"/>
          </a:xfrm>
          <a:prstGeom prst="rect">
            <a:avLst/>
          </a:prstGeom>
        </p:spPr>
      </p:pic>
      <p:pic>
        <p:nvPicPr>
          <p:cNvPr id="9" name="Gráfico 8" descr="Cursor">
            <a:extLst>
              <a:ext uri="{FF2B5EF4-FFF2-40B4-BE49-F238E27FC236}">
                <a16:creationId xmlns:a16="http://schemas.microsoft.com/office/drawing/2014/main" id="{1FCB8313-BF70-47E1-878F-0B6EA1F50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5575909" y="3996787"/>
            <a:ext cx="453378" cy="453378"/>
          </a:xfrm>
          <a:prstGeom prst="rect">
            <a:avLst/>
          </a:prstGeom>
        </p:spPr>
      </p:pic>
      <p:sp>
        <p:nvSpPr>
          <p:cNvPr id="11" name="3 CuadroTexto">
            <a:extLst>
              <a:ext uri="{FF2B5EF4-FFF2-40B4-BE49-F238E27FC236}">
                <a16:creationId xmlns:a16="http://schemas.microsoft.com/office/drawing/2014/main" id="{396AA29E-0D9F-49BE-BD04-B25040DB277F}"/>
              </a:ext>
            </a:extLst>
          </p:cNvPr>
          <p:cNvSpPr txBox="1"/>
          <p:nvPr/>
        </p:nvSpPr>
        <p:spPr>
          <a:xfrm>
            <a:off x="5388244" y="1810280"/>
            <a:ext cx="2576334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Toda la empresa</a:t>
            </a:r>
            <a:r>
              <a:rPr lang="es-CL" sz="1900" dirty="0">
                <a:solidFill>
                  <a:srgbClr val="002060"/>
                </a:solidFill>
              </a:rPr>
              <a:t>: largo plazo.</a:t>
            </a:r>
            <a:endParaRPr lang="es-CL" sz="1900" dirty="0">
              <a:solidFill>
                <a:srgbClr val="FF0066"/>
              </a:solidFill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56BB675B-8A21-40B3-A95B-4F5180BCB112}"/>
              </a:ext>
            </a:extLst>
          </p:cNvPr>
          <p:cNvSpPr txBox="1"/>
          <p:nvPr/>
        </p:nvSpPr>
        <p:spPr>
          <a:xfrm>
            <a:off x="5651489" y="2862399"/>
            <a:ext cx="3098836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Mandos, Departamentos</a:t>
            </a:r>
            <a:r>
              <a:rPr lang="es-CL" sz="1900" dirty="0">
                <a:solidFill>
                  <a:srgbClr val="002060"/>
                </a:solidFill>
              </a:rPr>
              <a:t>: mediano plazo.</a:t>
            </a:r>
            <a:endParaRPr lang="es-CL" sz="1900" dirty="0">
              <a:solidFill>
                <a:srgbClr val="FF0066"/>
              </a:solidFill>
            </a:endParaRP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D3592FB7-6E94-40CE-B82F-4EEB6DA6CBD4}"/>
              </a:ext>
            </a:extLst>
          </p:cNvPr>
          <p:cNvSpPr txBox="1"/>
          <p:nvPr/>
        </p:nvSpPr>
        <p:spPr>
          <a:xfrm>
            <a:off x="6045164" y="3949576"/>
            <a:ext cx="3098836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Último nivel de la empresa</a:t>
            </a:r>
            <a:r>
              <a:rPr lang="es-CL" sz="1900" dirty="0">
                <a:solidFill>
                  <a:srgbClr val="002060"/>
                </a:solidFill>
              </a:rPr>
              <a:t>: corto plazo.</a:t>
            </a:r>
            <a:endParaRPr lang="es-CL" sz="19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1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42493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PLANEACIÓN ESTRATÉGICA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BA8B925-5AD9-41FD-9875-7CC748A8D821}"/>
              </a:ext>
            </a:extLst>
          </p:cNvPr>
          <p:cNvSpPr txBox="1"/>
          <p:nvPr/>
        </p:nvSpPr>
        <p:spPr>
          <a:xfrm>
            <a:off x="1655426" y="1756142"/>
            <a:ext cx="6202036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dirty="0">
                <a:solidFill>
                  <a:srgbClr val="002060"/>
                </a:solidFill>
              </a:rPr>
              <a:t>- Proceso que consiste en decidir sobre la misión, visión, valores, objetivos y estrategias de una organización; sobre los recursos utilizados y políticas generales para la adquisición de tales recursos, considerando a la empresa como una entidad total.</a:t>
            </a:r>
          </a:p>
          <a:p>
            <a:endParaRPr lang="es-CL" sz="2000" dirty="0">
              <a:solidFill>
                <a:srgbClr val="FF0066"/>
              </a:solidFill>
            </a:endParaRPr>
          </a:p>
          <a:p>
            <a:r>
              <a:rPr lang="es-CL" sz="2000" dirty="0">
                <a:solidFill>
                  <a:srgbClr val="FF0066"/>
                </a:solidFill>
              </a:rPr>
              <a:t>- Se define la planeación por 5 elementos: naturaleza del negocio, visión, misión y valores, objetivos y estrategias.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3B9E39C2-D2D8-4D46-A8A6-3602B3DC0D3B}"/>
              </a:ext>
            </a:extLst>
          </p:cNvPr>
          <p:cNvSpPr txBox="1"/>
          <p:nvPr/>
        </p:nvSpPr>
        <p:spPr>
          <a:xfrm>
            <a:off x="1455671" y="1133094"/>
            <a:ext cx="3777812" cy="6771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1900" b="1" u="sng" dirty="0">
                <a:solidFill>
                  <a:srgbClr val="002060"/>
                </a:solidFill>
              </a:rPr>
              <a:t>Def:</a:t>
            </a:r>
          </a:p>
          <a:p>
            <a:endParaRPr lang="es-CL" sz="1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8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54102" y="324981"/>
            <a:ext cx="5560827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dirty="0">
                <a:solidFill>
                  <a:srgbClr val="0070C0"/>
                </a:solidFill>
              </a:rPr>
              <a:t>1. </a:t>
            </a:r>
            <a:r>
              <a:rPr lang="es-CL" sz="2300" b="1" u="sng" dirty="0">
                <a:solidFill>
                  <a:srgbClr val="0070C0"/>
                </a:solidFill>
              </a:rPr>
              <a:t>Naturaleza y definición de negocio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16653F-337D-4D2A-A1BE-968A75B6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102" y="1064164"/>
            <a:ext cx="5560827" cy="37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54102" y="324981"/>
            <a:ext cx="5560827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dirty="0">
                <a:solidFill>
                  <a:srgbClr val="0070C0"/>
                </a:solidFill>
              </a:rPr>
              <a:t>2. </a:t>
            </a:r>
            <a:r>
              <a:rPr lang="es-CL" sz="2300" b="1" u="sng" dirty="0">
                <a:solidFill>
                  <a:srgbClr val="0070C0"/>
                </a:solidFill>
              </a:rPr>
              <a:t>Misión, Visión y Valores.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14012" y="625063"/>
            <a:ext cx="7166462" cy="41857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b="1" dirty="0">
                <a:solidFill>
                  <a:srgbClr val="002060"/>
                </a:solidFill>
              </a:rPr>
              <a:t>a) </a:t>
            </a:r>
            <a:r>
              <a:rPr lang="es-CL" sz="1900" b="1" u="sng" dirty="0">
                <a:solidFill>
                  <a:srgbClr val="002060"/>
                </a:solidFill>
              </a:rPr>
              <a:t>Misión</a:t>
            </a:r>
            <a:r>
              <a:rPr lang="es-CL" sz="1900" dirty="0">
                <a:solidFill>
                  <a:srgbClr val="002060"/>
                </a:solidFill>
              </a:rPr>
              <a:t>: Es la razón de ser y fin de la empresa. Es el objetivo más genérico de la organización y el camino para llegar a la visión. </a:t>
            </a:r>
            <a:r>
              <a:rPr lang="es-CL" sz="1900" dirty="0">
                <a:solidFill>
                  <a:srgbClr val="FF0066"/>
                </a:solidFill>
              </a:rPr>
              <a:t>¿Por qué haz creado la empresa?</a:t>
            </a:r>
            <a:endParaRPr lang="es-CL" sz="1900" dirty="0">
              <a:solidFill>
                <a:srgbClr val="002060"/>
              </a:solidFill>
            </a:endParaRP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b="1" dirty="0">
                <a:solidFill>
                  <a:srgbClr val="002060"/>
                </a:solidFill>
              </a:rPr>
              <a:t>b) </a:t>
            </a:r>
            <a:r>
              <a:rPr lang="es-CL" sz="1900" b="1" u="sng" dirty="0">
                <a:solidFill>
                  <a:srgbClr val="002060"/>
                </a:solidFill>
              </a:rPr>
              <a:t>Visión</a:t>
            </a:r>
            <a:r>
              <a:rPr lang="es-CL" sz="1900" b="1" dirty="0">
                <a:solidFill>
                  <a:srgbClr val="002060"/>
                </a:solidFill>
              </a:rPr>
              <a:t>:</a:t>
            </a:r>
            <a:r>
              <a:rPr lang="es-CL" sz="1900" dirty="0">
                <a:solidFill>
                  <a:srgbClr val="002060"/>
                </a:solidFill>
              </a:rPr>
              <a:t> es la visión del futuro, la imagen que tienes de tu empresa a largo plazo. Con ella describes hacia donde te diriges. </a:t>
            </a:r>
            <a:r>
              <a:rPr lang="es-CL" sz="1900" dirty="0">
                <a:solidFill>
                  <a:srgbClr val="FF0066"/>
                </a:solidFill>
              </a:rPr>
              <a:t>¿Dónde ves a tu empresa en unos años?</a:t>
            </a:r>
          </a:p>
          <a:p>
            <a:endParaRPr lang="es-CL" sz="1900" b="1" u="sng" dirty="0">
              <a:solidFill>
                <a:srgbClr val="002060"/>
              </a:solidFill>
            </a:endParaRPr>
          </a:p>
          <a:p>
            <a:r>
              <a:rPr lang="es-CL" sz="1900" b="1" dirty="0">
                <a:solidFill>
                  <a:srgbClr val="002060"/>
                </a:solidFill>
              </a:rPr>
              <a:t>c) </a:t>
            </a:r>
            <a:r>
              <a:rPr lang="es-CL" sz="1900" b="1" u="sng" dirty="0">
                <a:solidFill>
                  <a:srgbClr val="002060"/>
                </a:solidFill>
              </a:rPr>
              <a:t>Valores</a:t>
            </a:r>
            <a:r>
              <a:rPr lang="es-CL" sz="1900" b="1" dirty="0">
                <a:solidFill>
                  <a:srgbClr val="002060"/>
                </a:solidFill>
              </a:rPr>
              <a:t>:</a:t>
            </a:r>
            <a:r>
              <a:rPr lang="es-CL" sz="1900" dirty="0">
                <a:solidFill>
                  <a:srgbClr val="002060"/>
                </a:solidFill>
              </a:rPr>
              <a:t> son principios o criterios que regulan el código de conducta de tu empresa. </a:t>
            </a:r>
            <a:r>
              <a:rPr lang="es-CL" sz="1900" dirty="0">
                <a:solidFill>
                  <a:srgbClr val="FF0066"/>
                </a:solidFill>
              </a:rPr>
              <a:t>¿Qué estas dispuesto a hacer y que no para lograr tus objetivos?</a:t>
            </a:r>
          </a:p>
          <a:p>
            <a:endParaRPr lang="es-C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8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169042" y="339877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MISIÓN, VISIÓN Y VALORES</a:t>
            </a:r>
          </a:p>
        </p:txBody>
      </p:sp>
      <p:pic>
        <p:nvPicPr>
          <p:cNvPr id="2052" name="Picture 4" descr="Visión, misión y valores - paso 6 - Laia Arcones">
            <a:extLst>
              <a:ext uri="{FF2B5EF4-FFF2-40B4-BE49-F238E27FC236}">
                <a16:creationId xmlns:a16="http://schemas.microsoft.com/office/drawing/2014/main" id="{D39538F4-D7D9-47A1-B4CA-EED737B4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94" y="1069348"/>
            <a:ext cx="61341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166353" y="319102"/>
            <a:ext cx="5560827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dirty="0">
                <a:solidFill>
                  <a:srgbClr val="0070C0"/>
                </a:solidFill>
              </a:rPr>
              <a:t>3. </a:t>
            </a:r>
            <a:r>
              <a:rPr lang="es-CL" sz="2300" b="1" u="sng" dirty="0">
                <a:solidFill>
                  <a:srgbClr val="0070C0"/>
                </a:solidFill>
              </a:rPr>
              <a:t>Definición de objetivos.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589505" y="882336"/>
            <a:ext cx="6714522" cy="40857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85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850" dirty="0">
                <a:solidFill>
                  <a:srgbClr val="002060"/>
                </a:solidFill>
              </a:rPr>
              <a:t>Los objetivos estratégicos son los resultados específicos que pretenden alcanzar las instituciones para realizar su visión y misión.</a:t>
            </a:r>
          </a:p>
          <a:p>
            <a:endParaRPr lang="es-CL" sz="185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850" dirty="0">
                <a:solidFill>
                  <a:srgbClr val="002060"/>
                </a:solidFill>
              </a:rPr>
              <a:t>Se enfoca en: </a:t>
            </a:r>
            <a:r>
              <a:rPr lang="es-CL" sz="1850" dirty="0">
                <a:solidFill>
                  <a:srgbClr val="FF0066"/>
                </a:solidFill>
              </a:rPr>
              <a:t>¿Qué queremos? ¿Qué deseamos? ¿Qué vamos a hacer.</a:t>
            </a:r>
          </a:p>
          <a:p>
            <a:pPr marL="342900" indent="-342900">
              <a:buFontTx/>
              <a:buChar char="-"/>
            </a:pPr>
            <a:endParaRPr lang="es-CL" sz="185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850" dirty="0">
                <a:solidFill>
                  <a:srgbClr val="002060"/>
                </a:solidFill>
              </a:rPr>
              <a:t>Son los </a:t>
            </a:r>
            <a:r>
              <a:rPr lang="es-CL" sz="1850" dirty="0">
                <a:solidFill>
                  <a:srgbClr val="FF0066"/>
                </a:solidFill>
              </a:rPr>
              <a:t>medios</a:t>
            </a:r>
            <a:r>
              <a:rPr lang="es-CL" sz="1850" dirty="0">
                <a:solidFill>
                  <a:srgbClr val="002060"/>
                </a:solidFill>
              </a:rPr>
              <a:t> para alcanzar los fines. </a:t>
            </a:r>
          </a:p>
          <a:p>
            <a:pPr marL="342900" indent="-342900">
              <a:buFontTx/>
              <a:buChar char="-"/>
            </a:pPr>
            <a:endParaRPr lang="es-CL" sz="185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850" b="1" u="sng" dirty="0">
                <a:solidFill>
                  <a:srgbClr val="002060"/>
                </a:solidFill>
              </a:rPr>
              <a:t>Características</a:t>
            </a:r>
            <a:r>
              <a:rPr lang="es-CL" sz="1850" dirty="0">
                <a:solidFill>
                  <a:srgbClr val="002060"/>
                </a:solidFill>
              </a:rPr>
              <a:t>: desafiantes, mensurables, consistentes, específicos, alcanzables, claros, motivantes y por orden de prioridad.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01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670</Words>
  <Application>Microsoft Office PowerPoint</Application>
  <PresentationFormat>Presentación en pantalla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Segoe UI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141</cp:revision>
  <dcterms:modified xsi:type="dcterms:W3CDTF">2020-08-30T20:46:47Z</dcterms:modified>
</cp:coreProperties>
</file>