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embeddedFontLst>
    <p:embeddedFont>
      <p:font typeface="Roboto Black"/>
      <p:bold r:id="rId26"/>
      <p:boldItalic r:id="rId27"/>
    </p:embeddedFont>
    <p:embeddedFont>
      <p:font typeface="Architects Daughter"/>
      <p:regular r:id="rId28"/>
    </p:embeddedFont>
    <p:embeddedFont>
      <p:font typeface="Bangers"/>
      <p:regular r:id="rId29"/>
    </p:embeddedFont>
    <p:embeddedFont>
      <p:font typeface="Roboto"/>
      <p:regular r:id="rId30"/>
      <p:bold r:id="rId31"/>
      <p:italic r:id="rId32"/>
      <p:boldItalic r:id="rId33"/>
    </p:embeddedFont>
    <p:embeddedFont>
      <p:font typeface="Corben"/>
      <p:regular r:id="rId34"/>
      <p:bold r:id="rId35"/>
    </p:embeddedFont>
    <p:embeddedFont>
      <p:font typeface="Acme"/>
      <p:regular r:id="rId36"/>
    </p:embeddedFont>
    <p:embeddedFont>
      <p:font typeface="Indie Flower"/>
      <p:regular r:id="rId37"/>
    </p:embeddedFont>
    <p:embeddedFont>
      <p:font typeface="Aladin"/>
      <p:regular r:id="rId38"/>
    </p:embeddedFont>
    <p:embeddedFont>
      <p:font typeface="Quicksand"/>
      <p:regular r:id="rId39"/>
      <p:bold r:id="rId40"/>
    </p:embeddedFont>
    <p:embeddedFont>
      <p:font typeface="Quicksand Light"/>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24">
          <p15:clr>
            <a:srgbClr val="9AA0A6"/>
          </p15:clr>
        </p15:guide>
        <p15:guide id="2" pos="3840">
          <p15:clr>
            <a:srgbClr val="9AA0A6"/>
          </p15:clr>
        </p15:guide>
        <p15:guide id="3" orient="horz" pos="624">
          <p15:clr>
            <a:srgbClr val="9AA0A6"/>
          </p15:clr>
        </p15:guide>
        <p15:guide id="4" orient="horz" pos="3798">
          <p15:clr>
            <a:srgbClr val="9AA0A6"/>
          </p15:clr>
        </p15:guide>
        <p15:guide id="5" orient="horz" pos="4320">
          <p15:clr>
            <a:srgbClr val="9AA0A6"/>
          </p15:clr>
        </p15:guide>
        <p15:guide id="6" orient="horz" pos="144">
          <p15:clr>
            <a:srgbClr val="9AA0A6"/>
          </p15:clr>
        </p15:guide>
        <p15:guide id="7" pos="567">
          <p15:clr>
            <a:srgbClr val="9AA0A6"/>
          </p15:clr>
        </p15:guide>
        <p15:guide id="8" pos="7113">
          <p15:clr>
            <a:srgbClr val="9AA0A6"/>
          </p15:clr>
        </p15:guide>
        <p15:guide id="9" orient="horz" pos="850">
          <p15:clr>
            <a:srgbClr val="9AA0A6"/>
          </p15:clr>
        </p15:guide>
        <p15:guide id="10" orient="horz" pos="227">
          <p15:clr>
            <a:srgbClr val="9AA0A6"/>
          </p15:clr>
        </p15:guide>
        <p15:guide id="11" orient="horz" pos="4093">
          <p15:clr>
            <a:srgbClr val="9AA0A6"/>
          </p15:clr>
        </p15:guide>
        <p15:guide id="12" pos="113">
          <p15:clr>
            <a:srgbClr val="9AA0A6"/>
          </p15:clr>
        </p15:guide>
        <p15:guide id="13" pos="7567">
          <p15:clr>
            <a:srgbClr val="9AA0A6"/>
          </p15:clr>
        </p15:guide>
      </p15:sldGuideLst>
    </p:ext>
    <p:ext uri="http://customooxmlschemas.google.com/">
      <go:slidesCustomData xmlns:go="http://customooxmlschemas.google.com/" r:id="rId43" roundtripDataSignature="AMtx7mi6K914zeteSLMt1U7S2QI+xHE/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9E42A6C-5644-4D83-8817-EF9FD512DFB8}">
  <a:tblStyle styleId="{F9E42A6C-5644-4D83-8817-EF9FD512DFB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E4EF8968-2E4F-433B-9C19-70ABBF222098}"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24" orient="horz"/>
        <p:guide pos="3840"/>
        <p:guide pos="624" orient="horz"/>
        <p:guide pos="3798" orient="horz"/>
        <p:guide pos="4320" orient="horz"/>
        <p:guide pos="144" orient="horz"/>
        <p:guide pos="567"/>
        <p:guide pos="7113"/>
        <p:guide pos="850" orient="horz"/>
        <p:guide pos="227" orient="horz"/>
        <p:guide pos="4093" orient="horz"/>
        <p:guide pos="113"/>
        <p:guide pos="756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icksand-bold.fntdata"/><Relationship Id="rId20" Type="http://schemas.openxmlformats.org/officeDocument/2006/relationships/slide" Target="slides/slide14.xml"/><Relationship Id="rId42" Type="http://schemas.openxmlformats.org/officeDocument/2006/relationships/font" Target="fonts/QuicksandLight-bold.fntdata"/><Relationship Id="rId41" Type="http://schemas.openxmlformats.org/officeDocument/2006/relationships/font" Target="fonts/QuicksandLight-regular.fntdata"/><Relationship Id="rId22" Type="http://schemas.openxmlformats.org/officeDocument/2006/relationships/slide" Target="slides/slide16.xml"/><Relationship Id="rId21" Type="http://schemas.openxmlformats.org/officeDocument/2006/relationships/slide" Target="slides/slide15.xml"/><Relationship Id="rId43"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lack-bold.fntdata"/><Relationship Id="rId25" Type="http://schemas.openxmlformats.org/officeDocument/2006/relationships/slide" Target="slides/slide19.xml"/><Relationship Id="rId28" Type="http://schemas.openxmlformats.org/officeDocument/2006/relationships/font" Target="fonts/ArchitectsDaughter-regular.fntdata"/><Relationship Id="rId27" Type="http://schemas.openxmlformats.org/officeDocument/2006/relationships/font" Target="fonts/RobotoBlack-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Banger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5.xml"/><Relationship Id="rId33" Type="http://schemas.openxmlformats.org/officeDocument/2006/relationships/font" Target="fonts/Roboto-boldItalic.fntdata"/><Relationship Id="rId10" Type="http://schemas.openxmlformats.org/officeDocument/2006/relationships/slide" Target="slides/slide4.xml"/><Relationship Id="rId32" Type="http://schemas.openxmlformats.org/officeDocument/2006/relationships/font" Target="fonts/Roboto-italic.fntdata"/><Relationship Id="rId13" Type="http://schemas.openxmlformats.org/officeDocument/2006/relationships/slide" Target="slides/slide7.xml"/><Relationship Id="rId35" Type="http://schemas.openxmlformats.org/officeDocument/2006/relationships/font" Target="fonts/Corben-bold.fntdata"/><Relationship Id="rId12" Type="http://schemas.openxmlformats.org/officeDocument/2006/relationships/slide" Target="slides/slide6.xml"/><Relationship Id="rId34" Type="http://schemas.openxmlformats.org/officeDocument/2006/relationships/font" Target="fonts/Corben-regular.fntdata"/><Relationship Id="rId15" Type="http://schemas.openxmlformats.org/officeDocument/2006/relationships/slide" Target="slides/slide9.xml"/><Relationship Id="rId37" Type="http://schemas.openxmlformats.org/officeDocument/2006/relationships/font" Target="fonts/IndieFlower-regular.fntdata"/><Relationship Id="rId14" Type="http://schemas.openxmlformats.org/officeDocument/2006/relationships/slide" Target="slides/slide8.xml"/><Relationship Id="rId36" Type="http://schemas.openxmlformats.org/officeDocument/2006/relationships/font" Target="fonts/Acme-regular.fntdata"/><Relationship Id="rId17" Type="http://schemas.openxmlformats.org/officeDocument/2006/relationships/slide" Target="slides/slide11.xml"/><Relationship Id="rId39" Type="http://schemas.openxmlformats.org/officeDocument/2006/relationships/font" Target="fonts/Quicksand-regular.fntdata"/><Relationship Id="rId16" Type="http://schemas.openxmlformats.org/officeDocument/2006/relationships/slide" Target="slides/slide10.xml"/><Relationship Id="rId38" Type="http://schemas.openxmlformats.org/officeDocument/2006/relationships/font" Target="fonts/Aladin-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CL"/>
              <a:t>Esto tiene que ir dentro de la bibliografia: explicacion de las 3 Rs y Definición de disposición final.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99e5113dab_2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99e5113dab_2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CL"/>
              <a:t>Esto tiene que ir dentro de la bibliografia: explicacion de las 3 Rs y Definición de disposición final.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96c20910bb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96c20910bb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4d18750c1_0_6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94d18750c1_0_6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2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9" name="Google Shape;19;p2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0" name="Google Shape;20;p22"/>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1" name="Shape 21"/>
        <p:cNvGrpSpPr/>
        <p:nvPr/>
      </p:nvGrpSpPr>
      <p:grpSpPr>
        <a:xfrm>
          <a:off x="0" y="0"/>
          <a:ext cx="0" cy="0"/>
          <a:chOff x="0" y="0"/>
          <a:chExt cx="0" cy="0"/>
        </a:xfrm>
      </p:grpSpPr>
      <p:sp>
        <p:nvSpPr>
          <p:cNvPr id="22" name="Google Shape;2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5" name="Shape 25"/>
        <p:cNvGrpSpPr/>
        <p:nvPr/>
      </p:nvGrpSpPr>
      <p:grpSpPr>
        <a:xfrm>
          <a:off x="0" y="0"/>
          <a:ext cx="0" cy="0"/>
          <a:chOff x="0" y="0"/>
          <a:chExt cx="0" cy="0"/>
        </a:xfrm>
      </p:grpSpPr>
      <p:sp>
        <p:nvSpPr>
          <p:cNvPr id="26" name="Google Shape;2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1" name="Shape 31"/>
        <p:cNvGrpSpPr/>
        <p:nvPr/>
      </p:nvGrpSpPr>
      <p:grpSpPr>
        <a:xfrm>
          <a:off x="0" y="0"/>
          <a:ext cx="0" cy="0"/>
          <a:chOff x="0" y="0"/>
          <a:chExt cx="0" cy="0"/>
        </a:xfrm>
      </p:grpSpPr>
      <p:sp>
        <p:nvSpPr>
          <p:cNvPr id="32" name="Google Shape;32;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7" name="Shape 37"/>
        <p:cNvGrpSpPr/>
        <p:nvPr/>
      </p:nvGrpSpPr>
      <p:grpSpPr>
        <a:xfrm>
          <a:off x="0" y="0"/>
          <a:ext cx="0" cy="0"/>
          <a:chOff x="0" y="0"/>
          <a:chExt cx="0" cy="0"/>
        </a:xfrm>
      </p:grpSpPr>
      <p:sp>
        <p:nvSpPr>
          <p:cNvPr id="38" name="Google Shape;3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4" name="Shape 44"/>
        <p:cNvGrpSpPr/>
        <p:nvPr/>
      </p:nvGrpSpPr>
      <p:grpSpPr>
        <a:xfrm>
          <a:off x="0" y="0"/>
          <a:ext cx="0" cy="0"/>
          <a:chOff x="0" y="0"/>
          <a:chExt cx="0" cy="0"/>
        </a:xfrm>
      </p:grpSpPr>
      <p:sp>
        <p:nvSpPr>
          <p:cNvPr id="45" name="Google Shape;45;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3" name="Shape 53"/>
        <p:cNvGrpSpPr/>
        <p:nvPr/>
      </p:nvGrpSpPr>
      <p:grpSpPr>
        <a:xfrm>
          <a:off x="0" y="0"/>
          <a:ext cx="0" cy="0"/>
          <a:chOff x="0" y="0"/>
          <a:chExt cx="0" cy="0"/>
        </a:xfrm>
      </p:grpSpPr>
      <p:sp>
        <p:nvSpPr>
          <p:cNvPr id="54" name="Google Shape;54;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24.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hyperlink" Target="https://forms.gle/i6XEG5AaanFdaiS7A" TargetMode="External"/><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23.jp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22.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jpg"/><Relationship Id="rId9"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21.png"/><Relationship Id="rId7" Type="http://schemas.openxmlformats.org/officeDocument/2006/relationships/image" Target="../media/image10.png"/><Relationship Id="rId8"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8.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8.png"/><Relationship Id="rId5"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nvSpPr>
        <p:spPr>
          <a:xfrm>
            <a:off x="6782567" y="3264733"/>
            <a:ext cx="1519500" cy="554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1" i="0" lang="es-CL" sz="1900" u="none" cap="none" strike="noStrike">
                <a:solidFill>
                  <a:srgbClr val="FF3E77"/>
                </a:solidFill>
                <a:latin typeface="Roboto"/>
                <a:ea typeface="Roboto"/>
                <a:cs typeface="Roboto"/>
                <a:sym typeface="Roboto"/>
              </a:rPr>
              <a:t> </a:t>
            </a:r>
            <a:endParaRPr b="1" i="0" sz="1900" u="none" cap="none" strike="noStrike">
              <a:solidFill>
                <a:srgbClr val="FF3E77"/>
              </a:solidFill>
              <a:latin typeface="Roboto"/>
              <a:ea typeface="Roboto"/>
              <a:cs typeface="Roboto"/>
              <a:sym typeface="Roboto"/>
            </a:endParaRPr>
          </a:p>
        </p:txBody>
      </p:sp>
      <p:sp>
        <p:nvSpPr>
          <p:cNvPr id="89" name="Google Shape;89;p1"/>
          <p:cNvSpPr txBox="1"/>
          <p:nvPr/>
        </p:nvSpPr>
        <p:spPr>
          <a:xfrm>
            <a:off x="4783433" y="3264733"/>
            <a:ext cx="507600" cy="554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1" lang="es-CL" sz="1900">
                <a:solidFill>
                  <a:srgbClr val="FF3E77"/>
                </a:solidFill>
                <a:latin typeface="Roboto"/>
                <a:ea typeface="Roboto"/>
                <a:cs typeface="Roboto"/>
                <a:sym typeface="Roboto"/>
              </a:rPr>
              <a:t>4</a:t>
            </a:r>
            <a:endParaRPr b="1" i="0" sz="1900" u="none" cap="none" strike="noStrike">
              <a:solidFill>
                <a:srgbClr val="FF3E77"/>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p11"/>
          <p:cNvSpPr txBox="1"/>
          <p:nvPr>
            <p:ph idx="4294967295" type="ctrTitle"/>
          </p:nvPr>
        </p:nvSpPr>
        <p:spPr>
          <a:xfrm>
            <a:off x="2773750" y="360000"/>
            <a:ext cx="2724300" cy="630000"/>
          </a:xfrm>
          <a:prstGeom prst="rect">
            <a:avLst/>
          </a:prstGeom>
          <a:noFill/>
          <a:ln>
            <a:noFill/>
          </a:ln>
          <a:effectLst>
            <a:outerShdw blurRad="57150" rotWithShape="0" algn="bl" dir="5400000" dist="38100">
              <a:srgbClr val="000000">
                <a:alpha val="64705"/>
              </a:srgbClr>
            </a:outerShdw>
          </a:effectLst>
        </p:spPr>
        <p:txBody>
          <a:bodyPr anchorCtr="0" anchor="ctr" bIns="0" lIns="121900" spcFirstLastPara="1" rIns="121900" wrap="square" tIns="0">
            <a:noAutofit/>
          </a:bodyPr>
          <a:lstStyle/>
          <a:p>
            <a:pPr indent="0" lvl="0" marL="0" marR="0" rtl="0" algn="l">
              <a:lnSpc>
                <a:spcPct val="100000"/>
              </a:lnSpc>
              <a:spcBef>
                <a:spcPts val="0"/>
              </a:spcBef>
              <a:spcAft>
                <a:spcPts val="0"/>
              </a:spcAft>
              <a:buClr>
                <a:schemeClr val="dk1"/>
              </a:buClr>
              <a:buSzPts val="3700"/>
              <a:buFont typeface="Arial"/>
              <a:buNone/>
            </a:pPr>
            <a:r>
              <a:rPr lang="es-CL" sz="3100">
                <a:solidFill>
                  <a:srgbClr val="FFC800"/>
                </a:solidFill>
                <a:latin typeface="Roboto Black"/>
                <a:ea typeface="Roboto Black"/>
                <a:cs typeface="Roboto Black"/>
                <a:sym typeface="Roboto Black"/>
              </a:rPr>
              <a:t>INVESTIGAR</a:t>
            </a:r>
            <a:endParaRPr b="0" i="0" sz="3100" u="none" cap="none" strike="noStrike">
              <a:solidFill>
                <a:srgbClr val="FFC800"/>
              </a:solidFill>
              <a:latin typeface="Roboto Black"/>
              <a:ea typeface="Roboto Black"/>
              <a:cs typeface="Roboto Black"/>
              <a:sym typeface="Roboto Black"/>
            </a:endParaRPr>
          </a:p>
        </p:txBody>
      </p:sp>
      <p:pic>
        <p:nvPicPr>
          <p:cNvPr id="181" name="Google Shape;181;p11"/>
          <p:cNvPicPr preferRelativeResize="0"/>
          <p:nvPr/>
        </p:nvPicPr>
        <p:blipFill rotWithShape="1">
          <a:blip r:embed="rId4">
            <a:alphaModFix/>
          </a:blip>
          <a:srcRect b="22708" l="25346" r="27559" t="0"/>
          <a:stretch/>
        </p:blipFill>
        <p:spPr>
          <a:xfrm rot="-1071623">
            <a:off x="2235096" y="4310411"/>
            <a:ext cx="1427332" cy="2342503"/>
          </a:xfrm>
          <a:prstGeom prst="rect">
            <a:avLst/>
          </a:prstGeom>
          <a:noFill/>
          <a:ln>
            <a:noFill/>
          </a:ln>
        </p:spPr>
      </p:pic>
      <p:sp>
        <p:nvSpPr>
          <p:cNvPr id="182" name="Google Shape;182;p11"/>
          <p:cNvSpPr/>
          <p:nvPr/>
        </p:nvSpPr>
        <p:spPr>
          <a:xfrm>
            <a:off x="3732325" y="4523650"/>
            <a:ext cx="5433600" cy="1516800"/>
          </a:xfrm>
          <a:prstGeom prst="wedgeRoundRectCallout">
            <a:avLst>
              <a:gd fmla="val -53319" name="adj1"/>
              <a:gd fmla="val -23655" name="adj2"/>
              <a:gd fmla="val 0" name="adj3"/>
            </a:avLst>
          </a:prstGeom>
          <a:solidFill>
            <a:srgbClr val="FAD141"/>
          </a:solidFill>
          <a:ln cap="flat" cmpd="sng" w="9525">
            <a:solidFill>
              <a:schemeClr val="dk2"/>
            </a:solidFill>
            <a:prstDash val="solid"/>
            <a:round/>
            <a:headEnd len="sm" w="sm" type="none"/>
            <a:tailEnd len="sm" w="sm" type="none"/>
          </a:ln>
          <a:effectLst>
            <a:outerShdw blurRad="157163" rotWithShape="0" algn="bl" dir="5400000" dist="104775">
              <a:srgbClr val="000000">
                <a:alpha val="48627"/>
              </a:srgbClr>
            </a:outerShdw>
          </a:effectLst>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chemeClr val="dk1"/>
              </a:buClr>
              <a:buSzPts val="1100"/>
              <a:buFont typeface="Arial"/>
              <a:buNone/>
            </a:pPr>
            <a:r>
              <a:rPr lang="es-CL"/>
              <a:t>Además de usar bibliografía y buscar en internet, te recomendamos conversar con conocidos y personas de tu comunidad que puedan saber respecto al tema. De ser así, debes contar en tu trabajo con quién conversaste.</a:t>
            </a:r>
            <a:endParaRPr b="0" i="0" sz="1400" u="none" cap="none" strike="noStrike">
              <a:solidFill>
                <a:srgbClr val="000000"/>
              </a:solidFill>
              <a:latin typeface="Arial"/>
              <a:ea typeface="Arial"/>
              <a:cs typeface="Arial"/>
              <a:sym typeface="Arial"/>
            </a:endParaRPr>
          </a:p>
        </p:txBody>
      </p:sp>
      <p:sp>
        <p:nvSpPr>
          <p:cNvPr id="183" name="Google Shape;183;p11"/>
          <p:cNvSpPr/>
          <p:nvPr/>
        </p:nvSpPr>
        <p:spPr>
          <a:xfrm>
            <a:off x="1301261" y="1606062"/>
            <a:ext cx="4317113" cy="2708030"/>
          </a:xfrm>
          <a:prstGeom prst="roundRect">
            <a:avLst>
              <a:gd fmla="val 16667" name="adj"/>
            </a:avLst>
          </a:prstGeom>
          <a:solidFill>
            <a:srgbClr val="BF9000"/>
          </a:solidFill>
          <a:ln cap="flat" cmpd="sng" w="25400">
            <a:solidFill>
              <a:srgbClr val="B63C8A"/>
            </a:solidFill>
            <a:prstDash val="solid"/>
            <a:round/>
            <a:headEnd len="sm" w="sm" type="none"/>
            <a:tailEnd len="sm" w="sm" type="none"/>
          </a:ln>
        </p:spPr>
        <p:txBody>
          <a:bodyPr anchorCtr="0" anchor="ctr" bIns="45700" lIns="91425" spcFirstLastPara="1" rIns="91425" wrap="square" tIns="45700">
            <a:noAutofit/>
          </a:bodyPr>
          <a:lstStyle/>
          <a:p>
            <a:pPr indent="-355600" lvl="0" marL="457200" marR="0" rtl="0" algn="just">
              <a:lnSpc>
                <a:spcPct val="100000"/>
              </a:lnSpc>
              <a:spcBef>
                <a:spcPts val="0"/>
              </a:spcBef>
              <a:spcAft>
                <a:spcPts val="0"/>
              </a:spcAft>
              <a:buClr>
                <a:srgbClr val="002060"/>
              </a:buClr>
              <a:buSzPts val="2000"/>
              <a:buFont typeface="Architects Daughter"/>
              <a:buAutoNum type="arabicPeriod"/>
            </a:pPr>
            <a:r>
              <a:rPr b="1" lang="es-CL" sz="2000">
                <a:latin typeface="Architects Daughter"/>
                <a:ea typeface="Architects Daughter"/>
                <a:cs typeface="Architects Daughter"/>
                <a:sym typeface="Architects Daughter"/>
              </a:rPr>
              <a:t>Investiga al menos 2 formas REUTILIZAR el tipo de residuo que escogiste.</a:t>
            </a:r>
            <a:r>
              <a:rPr b="1" lang="es-CL" sz="2000">
                <a:solidFill>
                  <a:srgbClr val="002060"/>
                </a:solidFill>
                <a:latin typeface="Architects Daughter"/>
                <a:ea typeface="Architects Daughter"/>
                <a:cs typeface="Architects Daughter"/>
                <a:sym typeface="Architects Daughter"/>
              </a:rPr>
              <a:t> </a:t>
            </a:r>
            <a:r>
              <a:rPr b="1" lang="es-CL" sz="2000">
                <a:solidFill>
                  <a:srgbClr val="F3F3F3"/>
                </a:solidFill>
                <a:latin typeface="Architects Daughter"/>
                <a:ea typeface="Architects Daughter"/>
                <a:cs typeface="Architects Daughter"/>
                <a:sym typeface="Architects Daughter"/>
              </a:rPr>
              <a:t>*Revisa el concepto de reutilizar en la bibliografía.</a:t>
            </a:r>
            <a:endParaRPr b="1" i="0" sz="2000" u="none" cap="none" strike="noStrike">
              <a:solidFill>
                <a:srgbClr val="002060"/>
              </a:solidFill>
              <a:latin typeface="Architects Daughter"/>
              <a:ea typeface="Architects Daughter"/>
              <a:cs typeface="Architects Daughter"/>
              <a:sym typeface="Architects Daughter"/>
            </a:endParaRPr>
          </a:p>
        </p:txBody>
      </p:sp>
      <p:sp>
        <p:nvSpPr>
          <p:cNvPr id="184" name="Google Shape;184;p11"/>
          <p:cNvSpPr/>
          <p:nvPr/>
        </p:nvSpPr>
        <p:spPr>
          <a:xfrm>
            <a:off x="6447693" y="1606062"/>
            <a:ext cx="4443046" cy="2708030"/>
          </a:xfrm>
          <a:prstGeom prst="roundRect">
            <a:avLst>
              <a:gd fmla="val 16667" name="adj"/>
            </a:avLst>
          </a:prstGeom>
          <a:solidFill>
            <a:srgbClr val="38761D"/>
          </a:solidFill>
          <a:ln cap="flat" cmpd="sng" w="254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000"/>
              <a:buFont typeface="Arial"/>
              <a:buNone/>
            </a:pPr>
            <a:r>
              <a:rPr b="1" lang="es-CL" sz="2000">
                <a:latin typeface="Architects Daughter"/>
                <a:ea typeface="Architects Daughter"/>
                <a:cs typeface="Architects Daughter"/>
                <a:sym typeface="Architects Daughter"/>
              </a:rPr>
              <a:t>2.  Investiga al menos 2 ejemplos de reciclaje del tipo de residuo escogido dentro de tu comuna.</a:t>
            </a:r>
            <a:endParaRPr b="1" sz="2000">
              <a:latin typeface="Architects Daughter"/>
              <a:ea typeface="Architects Daughter"/>
              <a:cs typeface="Architects Daughter"/>
              <a:sym typeface="Architects Daughter"/>
            </a:endParaRPr>
          </a:p>
          <a:p>
            <a:pPr indent="0" lvl="0" marL="0" marR="0" rtl="0" algn="just">
              <a:lnSpc>
                <a:spcPct val="100000"/>
              </a:lnSpc>
              <a:spcBef>
                <a:spcPts val="0"/>
              </a:spcBef>
              <a:spcAft>
                <a:spcPts val="0"/>
              </a:spcAft>
              <a:buClr>
                <a:srgbClr val="000000"/>
              </a:buClr>
              <a:buSzPts val="2000"/>
              <a:buFont typeface="Arial"/>
              <a:buNone/>
            </a:pPr>
            <a:r>
              <a:rPr b="1" lang="es-CL" sz="2000">
                <a:solidFill>
                  <a:srgbClr val="F3F3F3"/>
                </a:solidFill>
                <a:latin typeface="Architects Daughter"/>
                <a:ea typeface="Architects Daughter"/>
                <a:cs typeface="Architects Daughter"/>
                <a:sym typeface="Architects Daughter"/>
              </a:rPr>
              <a:t>*Revisa el concepto de reciclar en la bibliografía.</a:t>
            </a:r>
            <a:r>
              <a:rPr b="1" lang="es-CL" sz="2000">
                <a:solidFill>
                  <a:srgbClr val="F3F3F3"/>
                </a:solidFill>
                <a:latin typeface="Architects Daughter"/>
                <a:ea typeface="Architects Daughter"/>
                <a:cs typeface="Architects Daughter"/>
                <a:sym typeface="Architects Daughter"/>
              </a:rPr>
              <a:t> </a:t>
            </a:r>
            <a:endParaRPr b="1" i="0" sz="2000" u="none" cap="none" strike="noStrike">
              <a:solidFill>
                <a:srgbClr val="F3F3F3"/>
              </a:solidFill>
              <a:latin typeface="Architects Daughter"/>
              <a:ea typeface="Architects Daughter"/>
              <a:cs typeface="Architects Daughter"/>
              <a:sym typeface="Architects Daughter"/>
            </a:endParaRPr>
          </a:p>
        </p:txBody>
      </p:sp>
      <p:pic>
        <p:nvPicPr>
          <p:cNvPr id="185" name="Google Shape;185;p11"/>
          <p:cNvPicPr preferRelativeResize="0"/>
          <p:nvPr/>
        </p:nvPicPr>
        <p:blipFill>
          <a:blip r:embed="rId5">
            <a:alphaModFix/>
          </a:blip>
          <a:stretch>
            <a:fillRect/>
          </a:stretch>
        </p:blipFill>
        <p:spPr>
          <a:xfrm>
            <a:off x="5238726" y="-1"/>
            <a:ext cx="1714525" cy="1714525"/>
          </a:xfrm>
          <a:prstGeom prst="rect">
            <a:avLst/>
          </a:prstGeom>
          <a:noFill/>
          <a:ln>
            <a:noFill/>
          </a:ln>
          <a:effectLst>
            <a:reflection blurRad="0" dir="5400000" dist="38100" endA="0" endPos="13000" fadeDir="5400012" kx="0" rotWithShape="0" algn="bl" stPos="0" sy="-100000" ky="0"/>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pic>
        <p:nvPicPr>
          <p:cNvPr id="190" name="Google Shape;190;g99e5113dab_2_12"/>
          <p:cNvPicPr preferRelativeResize="0"/>
          <p:nvPr/>
        </p:nvPicPr>
        <p:blipFill>
          <a:blip r:embed="rId4">
            <a:alphaModFix/>
          </a:blip>
          <a:stretch>
            <a:fillRect/>
          </a:stretch>
        </p:blipFill>
        <p:spPr>
          <a:xfrm>
            <a:off x="179400" y="185063"/>
            <a:ext cx="3645325" cy="6487875"/>
          </a:xfrm>
          <a:prstGeom prst="rect">
            <a:avLst/>
          </a:prstGeom>
          <a:noFill/>
          <a:ln>
            <a:noFill/>
          </a:ln>
        </p:spPr>
      </p:pic>
      <p:sp>
        <p:nvSpPr>
          <p:cNvPr id="191" name="Google Shape;191;g99e5113dab_2_12"/>
          <p:cNvSpPr txBox="1"/>
          <p:nvPr>
            <p:ph idx="4294967295" type="ctrTitle"/>
          </p:nvPr>
        </p:nvSpPr>
        <p:spPr>
          <a:xfrm>
            <a:off x="3690000" y="601350"/>
            <a:ext cx="8502000" cy="778500"/>
          </a:xfrm>
          <a:prstGeom prst="rect">
            <a:avLst/>
          </a:prstGeom>
          <a:noFill/>
          <a:ln>
            <a:noFill/>
          </a:ln>
          <a:effectLst>
            <a:outerShdw blurRad="57150" rotWithShape="0" algn="bl" dist="38100">
              <a:srgbClr val="000000">
                <a:alpha val="64709"/>
              </a:srgbClr>
            </a:outerShdw>
          </a:effectLst>
        </p:spPr>
        <p:txBody>
          <a:bodyPr anchorCtr="0" anchor="ctr" bIns="0" lIns="121900" spcFirstLastPara="1" rIns="121900" wrap="square" tIns="0">
            <a:noAutofit/>
          </a:bodyPr>
          <a:lstStyle/>
          <a:p>
            <a:pPr indent="0" lvl="0" marL="0" rtl="0" algn="ctr">
              <a:lnSpc>
                <a:spcPct val="115000"/>
              </a:lnSpc>
              <a:spcBef>
                <a:spcPts val="1200"/>
              </a:spcBef>
              <a:spcAft>
                <a:spcPts val="0"/>
              </a:spcAft>
              <a:buClr>
                <a:schemeClr val="dk1"/>
              </a:buClr>
              <a:buSzPts val="1100"/>
              <a:buFont typeface="Arial"/>
              <a:buNone/>
            </a:pPr>
            <a:r>
              <a:rPr b="1" lang="es-CL" sz="1400">
                <a:latin typeface="Arial"/>
                <a:ea typeface="Arial"/>
                <a:cs typeface="Arial"/>
                <a:sym typeface="Arial"/>
              </a:rPr>
              <a:t>CRUCIGRAMA ARRUPIAN0</a:t>
            </a:r>
            <a:endParaRPr b="1" sz="1400">
              <a:latin typeface="Arial"/>
              <a:ea typeface="Arial"/>
              <a:cs typeface="Arial"/>
              <a:sym typeface="Arial"/>
            </a:endParaRPr>
          </a:p>
          <a:p>
            <a:pPr indent="0" lvl="0" marL="0" rtl="0" algn="ctr">
              <a:lnSpc>
                <a:spcPct val="115000"/>
              </a:lnSpc>
              <a:spcBef>
                <a:spcPts val="1200"/>
              </a:spcBef>
              <a:spcAft>
                <a:spcPts val="0"/>
              </a:spcAft>
              <a:buClr>
                <a:schemeClr val="dk1"/>
              </a:buClr>
              <a:buSzPts val="1100"/>
              <a:buFont typeface="Arial"/>
              <a:buNone/>
            </a:pPr>
            <a:r>
              <a:rPr b="1" lang="es-CL" sz="1100">
                <a:latin typeface="Arial"/>
                <a:ea typeface="Arial"/>
                <a:cs typeface="Arial"/>
                <a:sym typeface="Arial"/>
              </a:rPr>
              <a:t>¡Hola! ¿Cómo estás? Esperamos que estés muy bien junto a tu familia y seres queridos. Te invitamos a realizar una pausa en tus actividades académicas para completar este crucigrama que tiene como finalidad  reconocer a trabajadoras/es de nuestro colegio.</a:t>
            </a:r>
            <a:endParaRPr b="1" sz="1100">
              <a:latin typeface="Arial"/>
              <a:ea typeface="Arial"/>
              <a:cs typeface="Arial"/>
              <a:sym typeface="Arial"/>
            </a:endParaRPr>
          </a:p>
          <a:p>
            <a:pPr indent="0" lvl="0" marL="0" marR="0" rtl="0" algn="l">
              <a:lnSpc>
                <a:spcPct val="100000"/>
              </a:lnSpc>
              <a:spcBef>
                <a:spcPts val="1200"/>
              </a:spcBef>
              <a:spcAft>
                <a:spcPts val="0"/>
              </a:spcAft>
              <a:buClr>
                <a:schemeClr val="dk1"/>
              </a:buClr>
              <a:buSzPts val="3700"/>
              <a:buFont typeface="Arial"/>
              <a:buNone/>
            </a:pPr>
            <a:r>
              <a:t/>
            </a:r>
            <a:endParaRPr sz="3100">
              <a:solidFill>
                <a:srgbClr val="FF3E77"/>
              </a:solidFill>
              <a:latin typeface="Roboto Black"/>
              <a:ea typeface="Roboto Black"/>
              <a:cs typeface="Roboto Black"/>
              <a:sym typeface="Roboto Black"/>
            </a:endParaRPr>
          </a:p>
        </p:txBody>
      </p:sp>
      <p:pic>
        <p:nvPicPr>
          <p:cNvPr id="192" name="Google Shape;192;g99e5113dab_2_12"/>
          <p:cNvPicPr preferRelativeResize="0"/>
          <p:nvPr/>
        </p:nvPicPr>
        <p:blipFill>
          <a:blip r:embed="rId5">
            <a:alphaModFix/>
          </a:blip>
          <a:stretch>
            <a:fillRect/>
          </a:stretch>
        </p:blipFill>
        <p:spPr>
          <a:xfrm>
            <a:off x="5225100" y="1389475"/>
            <a:ext cx="5874450" cy="4144900"/>
          </a:xfrm>
          <a:prstGeom prst="rect">
            <a:avLst/>
          </a:prstGeom>
          <a:noFill/>
          <a:ln>
            <a:noFill/>
          </a:ln>
        </p:spPr>
      </p:pic>
      <p:pic>
        <p:nvPicPr>
          <p:cNvPr id="193" name="Google Shape;193;g99e5113dab_2_12"/>
          <p:cNvPicPr preferRelativeResize="0"/>
          <p:nvPr/>
        </p:nvPicPr>
        <p:blipFill>
          <a:blip r:embed="rId6">
            <a:alphaModFix/>
          </a:blip>
          <a:stretch>
            <a:fillRect/>
          </a:stretch>
        </p:blipFill>
        <p:spPr>
          <a:xfrm>
            <a:off x="2397748" y="5441050"/>
            <a:ext cx="2827350" cy="10145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p13"/>
          <p:cNvSpPr txBox="1"/>
          <p:nvPr>
            <p:ph idx="4294967295" type="ctrTitle"/>
          </p:nvPr>
        </p:nvSpPr>
        <p:spPr>
          <a:xfrm>
            <a:off x="2770025" y="360000"/>
            <a:ext cx="1719000" cy="620700"/>
          </a:xfrm>
          <a:prstGeom prst="rect">
            <a:avLst/>
          </a:prstGeom>
          <a:noFill/>
          <a:ln>
            <a:noFill/>
          </a:ln>
          <a:effectLst>
            <a:outerShdw blurRad="57150" rotWithShape="0" algn="bl" dir="5400000" dist="38100">
              <a:srgbClr val="000000">
                <a:alpha val="64313"/>
              </a:srgbClr>
            </a:outerShdw>
          </a:effectLst>
        </p:spPr>
        <p:txBody>
          <a:bodyPr anchorCtr="0" anchor="ctr" bIns="0" lIns="121900" spcFirstLastPara="1" rIns="121900" wrap="square" tIns="0">
            <a:noAutofit/>
          </a:bodyPr>
          <a:lstStyle/>
          <a:p>
            <a:pPr indent="0" lvl="0" marL="0" marR="0" rtl="0" algn="ctr">
              <a:lnSpc>
                <a:spcPct val="100000"/>
              </a:lnSpc>
              <a:spcBef>
                <a:spcPts val="0"/>
              </a:spcBef>
              <a:spcAft>
                <a:spcPts val="0"/>
              </a:spcAft>
              <a:buClr>
                <a:schemeClr val="dk1"/>
              </a:buClr>
              <a:buSzPts val="3700"/>
              <a:buFont typeface="Arial"/>
              <a:buNone/>
            </a:pPr>
            <a:r>
              <a:rPr b="0" i="0" lang="es-CL" sz="3100" u="none" cap="none" strike="noStrike">
                <a:solidFill>
                  <a:schemeClr val="accent6"/>
                </a:solidFill>
                <a:latin typeface="Roboto Black"/>
                <a:ea typeface="Roboto Black"/>
                <a:cs typeface="Roboto Black"/>
                <a:sym typeface="Roboto Black"/>
              </a:rPr>
              <a:t>HACER</a:t>
            </a:r>
            <a:endParaRPr b="0" i="0" sz="3100" u="none" cap="none" strike="noStrike">
              <a:solidFill>
                <a:schemeClr val="accent6"/>
              </a:solidFill>
              <a:latin typeface="Roboto Black"/>
              <a:ea typeface="Roboto Black"/>
              <a:cs typeface="Roboto Black"/>
              <a:sym typeface="Roboto Black"/>
            </a:endParaRPr>
          </a:p>
        </p:txBody>
      </p:sp>
      <p:cxnSp>
        <p:nvCxnSpPr>
          <p:cNvPr id="199" name="Google Shape;199;p13"/>
          <p:cNvCxnSpPr/>
          <p:nvPr/>
        </p:nvCxnSpPr>
        <p:spPr>
          <a:xfrm>
            <a:off x="10949475" y="5041025"/>
            <a:ext cx="1897200" cy="1897200"/>
          </a:xfrm>
          <a:prstGeom prst="straightConnector1">
            <a:avLst/>
          </a:prstGeom>
          <a:noFill/>
          <a:ln cap="flat" cmpd="sng" w="9525">
            <a:solidFill>
              <a:schemeClr val="dk2"/>
            </a:solidFill>
            <a:prstDash val="solid"/>
            <a:round/>
            <a:headEnd len="sm" w="sm" type="none"/>
            <a:tailEnd len="sm" w="sm" type="none"/>
          </a:ln>
        </p:spPr>
      </p:cxnSp>
      <p:sp>
        <p:nvSpPr>
          <p:cNvPr id="200" name="Google Shape;200;p13"/>
          <p:cNvSpPr/>
          <p:nvPr/>
        </p:nvSpPr>
        <p:spPr>
          <a:xfrm>
            <a:off x="1193125" y="1350000"/>
            <a:ext cx="4597200" cy="4679400"/>
          </a:xfrm>
          <a:prstGeom prst="roundRect">
            <a:avLst>
              <a:gd fmla="val 16667" name="adj"/>
            </a:avLst>
          </a:prstGeom>
          <a:solidFill>
            <a:srgbClr val="4ACAD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CL" sz="1700">
                <a:solidFill>
                  <a:schemeClr val="dk1"/>
                </a:solidFill>
                <a:latin typeface="Indie Flower"/>
                <a:ea typeface="Indie Flower"/>
                <a:cs typeface="Indie Flower"/>
                <a:sym typeface="Indie Flower"/>
              </a:rPr>
              <a:t>Lo primero que debes hacer es es ingresar al siguiente link: </a:t>
            </a:r>
            <a:endParaRPr sz="1700">
              <a:solidFill>
                <a:schemeClr val="dk1"/>
              </a:solidFill>
              <a:latin typeface="Indie Flower"/>
              <a:ea typeface="Indie Flower"/>
              <a:cs typeface="Indie Flower"/>
              <a:sym typeface="Indie Flower"/>
            </a:endParaRPr>
          </a:p>
          <a:p>
            <a:pPr indent="0" lvl="0" marL="0" rtl="0" algn="just">
              <a:spcBef>
                <a:spcPts val="0"/>
              </a:spcBef>
              <a:spcAft>
                <a:spcPts val="0"/>
              </a:spcAft>
              <a:buClr>
                <a:schemeClr val="dk1"/>
              </a:buClr>
              <a:buSzPts val="1100"/>
              <a:buFont typeface="Arial"/>
              <a:buNone/>
            </a:pPr>
            <a:r>
              <a:rPr lang="es-CL" sz="1700" u="sng">
                <a:solidFill>
                  <a:schemeClr val="hlink"/>
                </a:solidFill>
                <a:latin typeface="Indie Flower"/>
                <a:ea typeface="Indie Flower"/>
                <a:cs typeface="Indie Flower"/>
                <a:sym typeface="Indie Flower"/>
                <a:hlinkClick r:id="rId4"/>
              </a:rPr>
              <a:t>https://forms.gle/i6XEG5AaanFdaiS7A</a:t>
            </a:r>
            <a:r>
              <a:rPr lang="es-CL" sz="1700">
                <a:solidFill>
                  <a:schemeClr val="dk1"/>
                </a:solidFill>
                <a:latin typeface="Indie Flower"/>
                <a:ea typeface="Indie Flower"/>
                <a:cs typeface="Indie Flower"/>
                <a:sym typeface="Indie Flower"/>
              </a:rPr>
              <a:t>, leer la bibliografía que te dejamos y responder la prueba que está al final del sitio (Puedes apoyarte en la bibliografía)</a:t>
            </a:r>
            <a:endParaRPr sz="1700">
              <a:solidFill>
                <a:schemeClr val="dk1"/>
              </a:solidFill>
              <a:latin typeface="Indie Flower"/>
              <a:ea typeface="Indie Flower"/>
              <a:cs typeface="Indie Flower"/>
              <a:sym typeface="Indie Flower"/>
            </a:endParaRPr>
          </a:p>
          <a:p>
            <a:pPr indent="0" lvl="0" marL="0" rtl="0" algn="l">
              <a:spcBef>
                <a:spcPts val="0"/>
              </a:spcBef>
              <a:spcAft>
                <a:spcPts val="0"/>
              </a:spcAft>
              <a:buNone/>
            </a:pPr>
            <a:r>
              <a:t/>
            </a:r>
            <a:endParaRPr sz="1700">
              <a:latin typeface="Indie Flower"/>
              <a:ea typeface="Indie Flower"/>
              <a:cs typeface="Indie Flower"/>
              <a:sym typeface="Indie Flower"/>
            </a:endParaRPr>
          </a:p>
        </p:txBody>
      </p:sp>
      <p:sp>
        <p:nvSpPr>
          <p:cNvPr id="201" name="Google Shape;201;p13"/>
          <p:cNvSpPr/>
          <p:nvPr/>
        </p:nvSpPr>
        <p:spPr>
          <a:xfrm>
            <a:off x="6402525" y="1349975"/>
            <a:ext cx="4597200" cy="4679400"/>
          </a:xfrm>
          <a:prstGeom prst="roundRect">
            <a:avLst>
              <a:gd fmla="val 16667" name="adj"/>
            </a:avLst>
          </a:prstGeom>
          <a:solidFill>
            <a:srgbClr val="4ACAD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t/>
            </a:r>
            <a:endParaRPr sz="1700">
              <a:solidFill>
                <a:schemeClr val="dk1"/>
              </a:solidFill>
              <a:latin typeface="Indie Flower"/>
              <a:ea typeface="Indie Flower"/>
              <a:cs typeface="Indie Flower"/>
              <a:sym typeface="Indie Flower"/>
            </a:endParaRPr>
          </a:p>
          <a:p>
            <a:pPr indent="0" lvl="0" marL="0" rtl="0" algn="just">
              <a:spcBef>
                <a:spcPts val="0"/>
              </a:spcBef>
              <a:spcAft>
                <a:spcPts val="0"/>
              </a:spcAft>
              <a:buClr>
                <a:schemeClr val="dk1"/>
              </a:buClr>
              <a:buSzPts val="1100"/>
              <a:buFont typeface="Arial"/>
              <a:buNone/>
            </a:pPr>
            <a:r>
              <a:t/>
            </a:r>
            <a:endParaRPr sz="1700">
              <a:solidFill>
                <a:schemeClr val="dk1"/>
              </a:solidFill>
              <a:latin typeface="Indie Flower"/>
              <a:ea typeface="Indie Flower"/>
              <a:cs typeface="Indie Flower"/>
              <a:sym typeface="Indie Flower"/>
            </a:endParaRPr>
          </a:p>
          <a:p>
            <a:pPr indent="0" lvl="0" marL="0" rtl="0" algn="just">
              <a:spcBef>
                <a:spcPts val="0"/>
              </a:spcBef>
              <a:spcAft>
                <a:spcPts val="0"/>
              </a:spcAft>
              <a:buClr>
                <a:schemeClr val="dk1"/>
              </a:buClr>
              <a:buSzPts val="1100"/>
              <a:buFont typeface="Arial"/>
              <a:buNone/>
            </a:pPr>
            <a:r>
              <a:rPr lang="es-CL" sz="1700">
                <a:solidFill>
                  <a:schemeClr val="dk1"/>
                </a:solidFill>
                <a:latin typeface="Indie Flower"/>
                <a:ea typeface="Indie Flower"/>
                <a:cs typeface="Indie Flower"/>
                <a:sym typeface="Indie Flower"/>
              </a:rPr>
              <a:t>Lo segundo que debes hacer es elaborar un </a:t>
            </a:r>
            <a:r>
              <a:rPr lang="es-CL" sz="1800">
                <a:solidFill>
                  <a:schemeClr val="dk1"/>
                </a:solidFill>
                <a:latin typeface="Acme"/>
                <a:ea typeface="Acme"/>
                <a:cs typeface="Acme"/>
                <a:sym typeface="Acme"/>
              </a:rPr>
              <a:t>afiche educativo</a:t>
            </a:r>
            <a:r>
              <a:rPr lang="es-CL" sz="1700">
                <a:solidFill>
                  <a:schemeClr val="dk1"/>
                </a:solidFill>
                <a:latin typeface="Indie Flower"/>
                <a:ea typeface="Indie Flower"/>
                <a:cs typeface="Indie Flower"/>
                <a:sym typeface="Indie Flower"/>
              </a:rPr>
              <a:t> para compartir con tu comunidad, que contenga y explique los siguientes elementos:</a:t>
            </a:r>
            <a:endParaRPr sz="1700">
              <a:solidFill>
                <a:schemeClr val="dk1"/>
              </a:solidFill>
              <a:latin typeface="Indie Flower"/>
              <a:ea typeface="Indie Flower"/>
              <a:cs typeface="Indie Flower"/>
              <a:sym typeface="Indie Flower"/>
            </a:endParaRPr>
          </a:p>
          <a:p>
            <a:pPr indent="0" lvl="0" marL="0" rtl="0" algn="just">
              <a:spcBef>
                <a:spcPts val="0"/>
              </a:spcBef>
              <a:spcAft>
                <a:spcPts val="0"/>
              </a:spcAft>
              <a:buClr>
                <a:schemeClr val="dk1"/>
              </a:buClr>
              <a:buSzPts val="1100"/>
              <a:buFont typeface="Arial"/>
              <a:buNone/>
            </a:pPr>
            <a:r>
              <a:t/>
            </a:r>
            <a:endParaRPr sz="1700">
              <a:solidFill>
                <a:schemeClr val="dk1"/>
              </a:solidFill>
              <a:latin typeface="Indie Flower"/>
              <a:ea typeface="Indie Flower"/>
              <a:cs typeface="Indie Flower"/>
              <a:sym typeface="Indie Flower"/>
            </a:endParaRPr>
          </a:p>
          <a:p>
            <a:pPr indent="0" lvl="0" marL="0" rtl="0" algn="just">
              <a:spcBef>
                <a:spcPts val="0"/>
              </a:spcBef>
              <a:spcAft>
                <a:spcPts val="0"/>
              </a:spcAft>
              <a:buClr>
                <a:schemeClr val="dk1"/>
              </a:buClr>
              <a:buSzPts val="1100"/>
              <a:buFont typeface="Arial"/>
              <a:buNone/>
            </a:pPr>
            <a:r>
              <a:rPr lang="es-CL" sz="1700">
                <a:solidFill>
                  <a:schemeClr val="dk1"/>
                </a:solidFill>
                <a:latin typeface="Indie Flower"/>
                <a:ea typeface="Indie Flower"/>
                <a:cs typeface="Indie Flower"/>
                <a:sym typeface="Indie Flower"/>
              </a:rPr>
              <a:t>1. ¿Qué es un residuo?</a:t>
            </a:r>
            <a:endParaRPr sz="1700">
              <a:solidFill>
                <a:schemeClr val="dk1"/>
              </a:solidFill>
              <a:latin typeface="Indie Flower"/>
              <a:ea typeface="Indie Flower"/>
              <a:cs typeface="Indie Flower"/>
              <a:sym typeface="Indie Flower"/>
            </a:endParaRPr>
          </a:p>
          <a:p>
            <a:pPr indent="0" lvl="0" marL="0" rtl="0" algn="just">
              <a:spcBef>
                <a:spcPts val="0"/>
              </a:spcBef>
              <a:spcAft>
                <a:spcPts val="0"/>
              </a:spcAft>
              <a:buClr>
                <a:schemeClr val="dk1"/>
              </a:buClr>
              <a:buSzPts val="1100"/>
              <a:buFont typeface="Arial"/>
              <a:buNone/>
            </a:pPr>
            <a:r>
              <a:rPr lang="es-CL" sz="1700">
                <a:solidFill>
                  <a:schemeClr val="dk1"/>
                </a:solidFill>
                <a:latin typeface="Indie Flower"/>
                <a:ea typeface="Indie Flower"/>
                <a:cs typeface="Indie Flower"/>
                <a:sym typeface="Indie Flower"/>
              </a:rPr>
              <a:t>2. ¿Qué significan las 3Rs?</a:t>
            </a:r>
            <a:endParaRPr sz="1700">
              <a:solidFill>
                <a:schemeClr val="dk1"/>
              </a:solidFill>
              <a:latin typeface="Indie Flower"/>
              <a:ea typeface="Indie Flower"/>
              <a:cs typeface="Indie Flower"/>
              <a:sym typeface="Indie Flower"/>
            </a:endParaRPr>
          </a:p>
          <a:p>
            <a:pPr indent="0" lvl="0" marL="0" rtl="0" algn="just">
              <a:spcBef>
                <a:spcPts val="0"/>
              </a:spcBef>
              <a:spcAft>
                <a:spcPts val="0"/>
              </a:spcAft>
              <a:buClr>
                <a:schemeClr val="dk1"/>
              </a:buClr>
              <a:buSzPts val="1100"/>
              <a:buFont typeface="Arial"/>
              <a:buNone/>
            </a:pPr>
            <a:r>
              <a:rPr lang="es-CL" sz="1700">
                <a:solidFill>
                  <a:schemeClr val="dk1"/>
                </a:solidFill>
                <a:latin typeface="Indie Flower"/>
                <a:ea typeface="Indie Flower"/>
                <a:cs typeface="Indie Flower"/>
                <a:sym typeface="Indie Flower"/>
              </a:rPr>
              <a:t>3. ¿Cuántos residuos generamos por persona en la comuna de Quilicura?</a:t>
            </a:r>
            <a:endParaRPr sz="1700">
              <a:solidFill>
                <a:schemeClr val="dk1"/>
              </a:solidFill>
              <a:latin typeface="Indie Flower"/>
              <a:ea typeface="Indie Flower"/>
              <a:cs typeface="Indie Flower"/>
              <a:sym typeface="Indie Flower"/>
            </a:endParaRPr>
          </a:p>
          <a:p>
            <a:pPr indent="0" lvl="0" marL="0" rtl="0" algn="just">
              <a:spcBef>
                <a:spcPts val="0"/>
              </a:spcBef>
              <a:spcAft>
                <a:spcPts val="0"/>
              </a:spcAft>
              <a:buClr>
                <a:schemeClr val="dk1"/>
              </a:buClr>
              <a:buSzPts val="1100"/>
              <a:buFont typeface="Arial"/>
              <a:buNone/>
            </a:pPr>
            <a:r>
              <a:rPr lang="es-CL" sz="1700">
                <a:solidFill>
                  <a:schemeClr val="dk1"/>
                </a:solidFill>
                <a:latin typeface="Indie Flower"/>
                <a:ea typeface="Indie Flower"/>
                <a:cs typeface="Indie Flower"/>
                <a:sym typeface="Indie Flower"/>
              </a:rPr>
              <a:t>Además, debes agregar </a:t>
            </a:r>
            <a:r>
              <a:rPr b="1" lang="es-CL" sz="1700">
                <a:solidFill>
                  <a:schemeClr val="dk1"/>
                </a:solidFill>
                <a:latin typeface="Indie Flower"/>
                <a:ea typeface="Indie Flower"/>
                <a:cs typeface="Indie Flower"/>
                <a:sym typeface="Indie Flower"/>
              </a:rPr>
              <a:t>2</a:t>
            </a:r>
            <a:r>
              <a:rPr lang="es-CL" sz="1700">
                <a:solidFill>
                  <a:schemeClr val="dk1"/>
                </a:solidFill>
                <a:latin typeface="Indie Flower"/>
                <a:ea typeface="Indie Flower"/>
                <a:cs typeface="Indie Flower"/>
                <a:sym typeface="Indie Flower"/>
              </a:rPr>
              <a:t> elementos a </a:t>
            </a:r>
            <a:r>
              <a:rPr b="1" lang="es-CL" sz="1700">
                <a:solidFill>
                  <a:schemeClr val="dk1"/>
                </a:solidFill>
                <a:latin typeface="Indie Flower"/>
                <a:ea typeface="Indie Flower"/>
                <a:cs typeface="Indie Flower"/>
                <a:sym typeface="Indie Flower"/>
              </a:rPr>
              <a:t>libre elección</a:t>
            </a:r>
            <a:r>
              <a:rPr lang="es-CL" sz="1700">
                <a:solidFill>
                  <a:schemeClr val="dk1"/>
                </a:solidFill>
                <a:latin typeface="Indie Flower"/>
                <a:ea typeface="Indie Flower"/>
                <a:cs typeface="Indie Flower"/>
                <a:sym typeface="Indie Flower"/>
              </a:rPr>
              <a:t> que te hayan llamado la atención para compartir con tu comunidad. </a:t>
            </a:r>
            <a:endParaRPr sz="1700">
              <a:solidFill>
                <a:schemeClr val="dk1"/>
              </a:solidFill>
              <a:latin typeface="Indie Flower"/>
              <a:ea typeface="Indie Flower"/>
              <a:cs typeface="Indie Flower"/>
              <a:sym typeface="Indie Flower"/>
            </a:endParaRPr>
          </a:p>
        </p:txBody>
      </p:sp>
      <p:sp>
        <p:nvSpPr>
          <p:cNvPr id="202" name="Google Shape;202;p13"/>
          <p:cNvSpPr/>
          <p:nvPr/>
        </p:nvSpPr>
        <p:spPr>
          <a:xfrm>
            <a:off x="3105025" y="1425350"/>
            <a:ext cx="773400" cy="790800"/>
          </a:xfrm>
          <a:prstGeom prst="ellipse">
            <a:avLst/>
          </a:prstGeom>
          <a:solidFill>
            <a:srgbClr val="FFFF6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CL" sz="2800"/>
              <a:t>1</a:t>
            </a:r>
            <a:endParaRPr b="1" sz="2800"/>
          </a:p>
        </p:txBody>
      </p:sp>
      <p:sp>
        <p:nvSpPr>
          <p:cNvPr id="203" name="Google Shape;203;p13"/>
          <p:cNvSpPr/>
          <p:nvPr/>
        </p:nvSpPr>
        <p:spPr>
          <a:xfrm>
            <a:off x="8314413" y="1425350"/>
            <a:ext cx="773400" cy="790800"/>
          </a:xfrm>
          <a:prstGeom prst="ellipse">
            <a:avLst/>
          </a:prstGeom>
          <a:solidFill>
            <a:srgbClr val="FFFF6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CL" sz="2800"/>
              <a:t>2</a:t>
            </a:r>
            <a:endParaRPr b="1" sz="2800"/>
          </a:p>
        </p:txBody>
      </p:sp>
      <p:pic>
        <p:nvPicPr>
          <p:cNvPr id="204" name="Google Shape;204;p13"/>
          <p:cNvPicPr preferRelativeResize="0"/>
          <p:nvPr/>
        </p:nvPicPr>
        <p:blipFill>
          <a:blip r:embed="rId5">
            <a:alphaModFix/>
          </a:blip>
          <a:stretch>
            <a:fillRect/>
          </a:stretch>
        </p:blipFill>
        <p:spPr>
          <a:xfrm>
            <a:off x="5329600" y="0"/>
            <a:ext cx="1533650" cy="1533676"/>
          </a:xfrm>
          <a:prstGeom prst="rect">
            <a:avLst/>
          </a:prstGeom>
          <a:noFill/>
          <a:ln>
            <a:noFill/>
          </a:ln>
          <a:effectLst>
            <a:reflection blurRad="0" dir="5400000" dist="38100" endA="0" endPos="30000" fadeDir="5400012" kx="0" rotWithShape="0" algn="bl" stPos="0" sy="-100000" ky="0"/>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8" name="Shape 208"/>
        <p:cNvGrpSpPr/>
        <p:nvPr/>
      </p:nvGrpSpPr>
      <p:grpSpPr>
        <a:xfrm>
          <a:off x="0" y="0"/>
          <a:ext cx="0" cy="0"/>
          <a:chOff x="0" y="0"/>
          <a:chExt cx="0" cy="0"/>
        </a:xfrm>
      </p:grpSpPr>
      <p:sp>
        <p:nvSpPr>
          <p:cNvPr id="209" name="Google Shape;209;g96c20910bb_0_10"/>
          <p:cNvSpPr txBox="1"/>
          <p:nvPr>
            <p:ph idx="4294967295" type="ctrTitle"/>
          </p:nvPr>
        </p:nvSpPr>
        <p:spPr>
          <a:xfrm>
            <a:off x="2883450" y="439300"/>
            <a:ext cx="1719000" cy="620700"/>
          </a:xfrm>
          <a:prstGeom prst="rect">
            <a:avLst/>
          </a:prstGeom>
          <a:noFill/>
          <a:ln>
            <a:noFill/>
          </a:ln>
          <a:effectLst>
            <a:outerShdw blurRad="57150" rotWithShape="0" algn="bl" dir="5400000" dist="38100">
              <a:srgbClr val="000000">
                <a:alpha val="64310"/>
              </a:srgbClr>
            </a:outerShdw>
          </a:effectLst>
        </p:spPr>
        <p:txBody>
          <a:bodyPr anchorCtr="0" anchor="ctr" bIns="0" lIns="121900" spcFirstLastPara="1" rIns="121900" wrap="square" tIns="0">
            <a:noAutofit/>
          </a:bodyPr>
          <a:lstStyle/>
          <a:p>
            <a:pPr indent="0" lvl="0" marL="0" marR="0" rtl="0" algn="ctr">
              <a:lnSpc>
                <a:spcPct val="100000"/>
              </a:lnSpc>
              <a:spcBef>
                <a:spcPts val="0"/>
              </a:spcBef>
              <a:spcAft>
                <a:spcPts val="0"/>
              </a:spcAft>
              <a:buClr>
                <a:schemeClr val="dk1"/>
              </a:buClr>
              <a:buSzPts val="3700"/>
              <a:buFont typeface="Arial"/>
              <a:buNone/>
            </a:pPr>
            <a:r>
              <a:rPr b="0" i="0" lang="es-CL" sz="3100" u="none" cap="none" strike="noStrike">
                <a:solidFill>
                  <a:schemeClr val="accent6"/>
                </a:solidFill>
                <a:latin typeface="Roboto Black"/>
                <a:ea typeface="Roboto Black"/>
                <a:cs typeface="Roboto Black"/>
                <a:sym typeface="Roboto Black"/>
              </a:rPr>
              <a:t>HACER</a:t>
            </a:r>
            <a:endParaRPr b="0" i="0" sz="3100" u="none" cap="none" strike="noStrike">
              <a:solidFill>
                <a:schemeClr val="accent6"/>
              </a:solidFill>
              <a:latin typeface="Roboto Black"/>
              <a:ea typeface="Roboto Black"/>
              <a:cs typeface="Roboto Black"/>
              <a:sym typeface="Roboto Black"/>
            </a:endParaRPr>
          </a:p>
        </p:txBody>
      </p:sp>
      <p:cxnSp>
        <p:nvCxnSpPr>
          <p:cNvPr id="210" name="Google Shape;210;g96c20910bb_0_10"/>
          <p:cNvCxnSpPr/>
          <p:nvPr/>
        </p:nvCxnSpPr>
        <p:spPr>
          <a:xfrm>
            <a:off x="10949475" y="5041025"/>
            <a:ext cx="1897200" cy="1897200"/>
          </a:xfrm>
          <a:prstGeom prst="straightConnector1">
            <a:avLst/>
          </a:prstGeom>
          <a:noFill/>
          <a:ln cap="flat" cmpd="sng" w="9525">
            <a:solidFill>
              <a:schemeClr val="dk2"/>
            </a:solidFill>
            <a:prstDash val="solid"/>
            <a:round/>
            <a:headEnd len="sm" w="sm" type="none"/>
            <a:tailEnd len="sm" w="sm" type="none"/>
          </a:ln>
        </p:spPr>
      </p:cxnSp>
      <p:pic>
        <p:nvPicPr>
          <p:cNvPr id="211" name="Google Shape;211;g96c20910bb_0_10"/>
          <p:cNvPicPr preferRelativeResize="0"/>
          <p:nvPr/>
        </p:nvPicPr>
        <p:blipFill>
          <a:blip r:embed="rId4">
            <a:alphaModFix/>
          </a:blip>
          <a:stretch>
            <a:fillRect/>
          </a:stretch>
        </p:blipFill>
        <p:spPr>
          <a:xfrm>
            <a:off x="6096000" y="360375"/>
            <a:ext cx="5322150" cy="6137249"/>
          </a:xfrm>
          <a:prstGeom prst="rect">
            <a:avLst/>
          </a:prstGeom>
          <a:noFill/>
          <a:ln>
            <a:noFill/>
          </a:ln>
        </p:spPr>
      </p:pic>
      <p:sp>
        <p:nvSpPr>
          <p:cNvPr id="212" name="Google Shape;212;g96c20910bb_0_10"/>
          <p:cNvSpPr/>
          <p:nvPr/>
        </p:nvSpPr>
        <p:spPr>
          <a:xfrm>
            <a:off x="1097100" y="3458613"/>
            <a:ext cx="966300" cy="928200"/>
          </a:xfrm>
          <a:prstGeom prst="ellipse">
            <a:avLst/>
          </a:prstGeom>
          <a:solidFill>
            <a:srgbClr val="FFFF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CL" sz="2700"/>
              <a:t>2</a:t>
            </a:r>
            <a:endParaRPr b="1" sz="2700"/>
          </a:p>
        </p:txBody>
      </p:sp>
      <p:sp>
        <p:nvSpPr>
          <p:cNvPr id="213" name="Google Shape;213;g96c20910bb_0_10"/>
          <p:cNvSpPr/>
          <p:nvPr/>
        </p:nvSpPr>
        <p:spPr>
          <a:xfrm flipH="1">
            <a:off x="1670550" y="2509150"/>
            <a:ext cx="3881175" cy="2827150"/>
          </a:xfrm>
          <a:prstGeom prst="flowChartOnlineStorage">
            <a:avLst/>
          </a:prstGeom>
          <a:solidFill>
            <a:srgbClr val="4ACADA"/>
          </a:solidFill>
          <a:ln cap="flat" cmpd="sng" w="9525">
            <a:solidFill>
              <a:schemeClr val="dk2"/>
            </a:solidFill>
            <a:prstDash val="solid"/>
            <a:round/>
            <a:headEnd len="sm" w="sm" type="none"/>
            <a:tailEnd len="sm" w="sm" type="none"/>
          </a:ln>
        </p:spPr>
        <p:txBody>
          <a:bodyPr anchorCtr="0" anchor="ctr" bIns="91425" lIns="91425" spcFirstLastPara="1" rIns="0" wrap="square" tIns="91425">
            <a:noAutofit/>
          </a:bodyPr>
          <a:lstStyle/>
          <a:p>
            <a:pPr indent="0" lvl="0" marL="0" rtl="0" algn="just">
              <a:spcBef>
                <a:spcPts val="0"/>
              </a:spcBef>
              <a:spcAft>
                <a:spcPts val="0"/>
              </a:spcAft>
              <a:buNone/>
            </a:pPr>
            <a:r>
              <a:rPr b="1" lang="es-CL" sz="2100">
                <a:solidFill>
                  <a:srgbClr val="FF3E77"/>
                </a:solidFill>
                <a:latin typeface="Bangers"/>
                <a:ea typeface="Bangers"/>
                <a:cs typeface="Bangers"/>
                <a:sym typeface="Bangers"/>
              </a:rPr>
              <a:t>Ejemplo de Afiche</a:t>
            </a:r>
            <a:endParaRPr b="1" sz="2100">
              <a:solidFill>
                <a:srgbClr val="FF3E77"/>
              </a:solidFill>
              <a:latin typeface="Bangers"/>
              <a:ea typeface="Bangers"/>
              <a:cs typeface="Bangers"/>
              <a:sym typeface="Bangers"/>
            </a:endParaRPr>
          </a:p>
          <a:p>
            <a:pPr indent="0" lvl="0" marL="0" rtl="0" algn="just">
              <a:spcBef>
                <a:spcPts val="0"/>
              </a:spcBef>
              <a:spcAft>
                <a:spcPts val="0"/>
              </a:spcAft>
              <a:buNone/>
            </a:pPr>
            <a:r>
              <a:t/>
            </a:r>
            <a:endParaRPr b="1" sz="2100"/>
          </a:p>
          <a:p>
            <a:pPr indent="0" lvl="0" marL="0" rtl="0" algn="just">
              <a:spcBef>
                <a:spcPts val="0"/>
              </a:spcBef>
              <a:spcAft>
                <a:spcPts val="0"/>
              </a:spcAft>
              <a:buNone/>
            </a:pPr>
            <a:r>
              <a:rPr lang="es-CL" sz="2100">
                <a:latin typeface="Architects Daughter"/>
                <a:ea typeface="Architects Daughter"/>
                <a:cs typeface="Architects Daughter"/>
                <a:sym typeface="Architects Daughter"/>
              </a:rPr>
              <a:t>Aquí te dejamos un ejemplo de cómo realizar tu afiche.</a:t>
            </a:r>
            <a:endParaRPr sz="2100">
              <a:latin typeface="Architects Daughter"/>
              <a:ea typeface="Architects Daughter"/>
              <a:cs typeface="Architects Daughter"/>
              <a:sym typeface="Architects Daughter"/>
            </a:endParaRPr>
          </a:p>
        </p:txBody>
      </p:sp>
      <p:pic>
        <p:nvPicPr>
          <p:cNvPr id="214" name="Google Shape;214;g96c20910bb_0_10"/>
          <p:cNvPicPr preferRelativeResize="0"/>
          <p:nvPr/>
        </p:nvPicPr>
        <p:blipFill rotWithShape="1">
          <a:blip r:embed="rId5">
            <a:alphaModFix/>
          </a:blip>
          <a:srcRect b="23291" l="51839" r="27188" t="5806"/>
          <a:stretch/>
        </p:blipFill>
        <p:spPr>
          <a:xfrm>
            <a:off x="1978200" y="90275"/>
            <a:ext cx="1081500" cy="10634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8" name="Shape 218"/>
        <p:cNvGrpSpPr/>
        <p:nvPr/>
      </p:nvGrpSpPr>
      <p:grpSpPr>
        <a:xfrm>
          <a:off x="0" y="0"/>
          <a:ext cx="0" cy="0"/>
          <a:chOff x="0" y="0"/>
          <a:chExt cx="0" cy="0"/>
        </a:xfrm>
      </p:grpSpPr>
      <p:sp>
        <p:nvSpPr>
          <p:cNvPr id="219" name="Google Shape;219;p14"/>
          <p:cNvSpPr txBox="1"/>
          <p:nvPr>
            <p:ph idx="1" type="body"/>
          </p:nvPr>
        </p:nvSpPr>
        <p:spPr>
          <a:xfrm>
            <a:off x="900125" y="1350000"/>
            <a:ext cx="4661400" cy="853500"/>
          </a:xfrm>
          <a:prstGeom prst="rect">
            <a:avLst/>
          </a:prstGeom>
          <a:noFill/>
          <a:ln>
            <a:noFill/>
          </a:ln>
        </p:spPr>
        <p:txBody>
          <a:bodyPr anchorCtr="0" anchor="t" bIns="121900" lIns="121900" spcFirstLastPara="1" rIns="121900" wrap="square" tIns="121900">
            <a:noAutofit/>
          </a:bodyPr>
          <a:lstStyle/>
          <a:p>
            <a:pPr indent="0" lvl="0" marL="114300" rtl="0" algn="just">
              <a:lnSpc>
                <a:spcPct val="115000"/>
              </a:lnSpc>
              <a:spcBef>
                <a:spcPts val="0"/>
              </a:spcBef>
              <a:spcAft>
                <a:spcPts val="0"/>
              </a:spcAft>
              <a:buSzPts val="1800"/>
              <a:buNone/>
            </a:pPr>
            <a:r>
              <a:t/>
            </a:r>
            <a:endParaRPr sz="2000">
              <a:solidFill>
                <a:srgbClr val="0070C0"/>
              </a:solidFill>
              <a:latin typeface="Corben"/>
              <a:ea typeface="Corben"/>
              <a:cs typeface="Corben"/>
              <a:sym typeface="Corben"/>
            </a:endParaRPr>
          </a:p>
          <a:p>
            <a:pPr indent="0" lvl="0" marL="114300" rtl="0" algn="just">
              <a:lnSpc>
                <a:spcPct val="115000"/>
              </a:lnSpc>
              <a:spcBef>
                <a:spcPts val="0"/>
              </a:spcBef>
              <a:spcAft>
                <a:spcPts val="0"/>
              </a:spcAft>
              <a:buClr>
                <a:schemeClr val="dk1"/>
              </a:buClr>
              <a:buSzPts val="1800"/>
              <a:buFont typeface="Arial"/>
              <a:buNone/>
            </a:pPr>
            <a:r>
              <a:t/>
            </a:r>
            <a:endParaRPr sz="1500">
              <a:latin typeface="Roboto"/>
              <a:ea typeface="Roboto"/>
              <a:cs typeface="Roboto"/>
              <a:sym typeface="Roboto"/>
            </a:endParaRPr>
          </a:p>
          <a:p>
            <a:pPr indent="0" lvl="0" marL="114300" rtl="0" algn="just">
              <a:lnSpc>
                <a:spcPct val="115000"/>
              </a:lnSpc>
              <a:spcBef>
                <a:spcPts val="0"/>
              </a:spcBef>
              <a:spcAft>
                <a:spcPts val="0"/>
              </a:spcAft>
              <a:buSzPts val="1800"/>
              <a:buNone/>
            </a:pPr>
            <a:br>
              <a:rPr lang="es-CL" sz="1500">
                <a:solidFill>
                  <a:srgbClr val="595959"/>
                </a:solidFill>
                <a:latin typeface="Roboto"/>
                <a:ea typeface="Roboto"/>
                <a:cs typeface="Roboto"/>
                <a:sym typeface="Roboto"/>
              </a:rPr>
            </a:br>
            <a:endParaRPr sz="1500">
              <a:latin typeface="Roboto"/>
              <a:ea typeface="Roboto"/>
              <a:cs typeface="Roboto"/>
              <a:sym typeface="Roboto"/>
            </a:endParaRPr>
          </a:p>
          <a:p>
            <a:pPr indent="0" lvl="0" marL="114300" rtl="0" algn="just">
              <a:lnSpc>
                <a:spcPct val="115000"/>
              </a:lnSpc>
              <a:spcBef>
                <a:spcPts val="0"/>
              </a:spcBef>
              <a:spcAft>
                <a:spcPts val="0"/>
              </a:spcAft>
              <a:buClr>
                <a:schemeClr val="dk1"/>
              </a:buClr>
              <a:buSzPts val="1800"/>
              <a:buFont typeface="Arial"/>
              <a:buNone/>
            </a:pPr>
            <a:br>
              <a:rPr lang="es-CL" sz="1500">
                <a:solidFill>
                  <a:srgbClr val="595959"/>
                </a:solidFill>
                <a:latin typeface="Roboto"/>
                <a:ea typeface="Roboto"/>
                <a:cs typeface="Roboto"/>
                <a:sym typeface="Roboto"/>
              </a:rPr>
            </a:br>
            <a:endParaRPr sz="1500">
              <a:latin typeface="Roboto"/>
              <a:ea typeface="Roboto"/>
              <a:cs typeface="Roboto"/>
              <a:sym typeface="Roboto"/>
            </a:endParaRPr>
          </a:p>
        </p:txBody>
      </p:sp>
      <p:sp>
        <p:nvSpPr>
          <p:cNvPr id="220" name="Google Shape;220;p14"/>
          <p:cNvSpPr txBox="1"/>
          <p:nvPr>
            <p:ph idx="4294967295" type="ctrTitle"/>
          </p:nvPr>
        </p:nvSpPr>
        <p:spPr>
          <a:xfrm>
            <a:off x="2740100" y="360000"/>
            <a:ext cx="2560500" cy="597000"/>
          </a:xfrm>
          <a:prstGeom prst="rect">
            <a:avLst/>
          </a:prstGeom>
          <a:noFill/>
          <a:ln>
            <a:noFill/>
          </a:ln>
          <a:effectLst>
            <a:outerShdw blurRad="57150" rotWithShape="0" algn="bl" dir="5400000" dist="38100">
              <a:srgbClr val="000000">
                <a:alpha val="64705"/>
              </a:srgbClr>
            </a:outerShdw>
          </a:effectLst>
        </p:spPr>
        <p:txBody>
          <a:bodyPr anchorCtr="0" anchor="ctr" bIns="0" lIns="121900" spcFirstLastPara="1" rIns="121900" wrap="square" tIns="0">
            <a:noAutofit/>
          </a:bodyPr>
          <a:lstStyle/>
          <a:p>
            <a:pPr indent="0" lvl="0" marL="0" marR="0" rtl="0" algn="l">
              <a:lnSpc>
                <a:spcPct val="100000"/>
              </a:lnSpc>
              <a:spcBef>
                <a:spcPts val="0"/>
              </a:spcBef>
              <a:spcAft>
                <a:spcPts val="0"/>
              </a:spcAft>
              <a:buClr>
                <a:schemeClr val="dk1"/>
              </a:buClr>
              <a:buSzPts val="3700"/>
              <a:buFont typeface="Arial"/>
              <a:buNone/>
            </a:pPr>
            <a:r>
              <a:rPr b="0" i="0" lang="es-CL" sz="3100" u="none" cap="none" strike="noStrike">
                <a:solidFill>
                  <a:schemeClr val="accent5"/>
                </a:solidFill>
                <a:latin typeface="Roboto Black"/>
                <a:ea typeface="Roboto Black"/>
                <a:cs typeface="Roboto Black"/>
                <a:sym typeface="Roboto Black"/>
              </a:rPr>
              <a:t>COMPARTIR</a:t>
            </a:r>
            <a:endParaRPr b="0" i="0" sz="3100" u="none" cap="none" strike="noStrike">
              <a:solidFill>
                <a:schemeClr val="accent5"/>
              </a:solidFill>
              <a:latin typeface="Roboto Black"/>
              <a:ea typeface="Roboto Black"/>
              <a:cs typeface="Roboto Black"/>
              <a:sym typeface="Roboto Black"/>
            </a:endParaRPr>
          </a:p>
        </p:txBody>
      </p:sp>
      <p:pic>
        <p:nvPicPr>
          <p:cNvPr id="221" name="Google Shape;221;p14"/>
          <p:cNvPicPr preferRelativeResize="0"/>
          <p:nvPr/>
        </p:nvPicPr>
        <p:blipFill rotWithShape="1">
          <a:blip r:embed="rId4">
            <a:alphaModFix/>
          </a:blip>
          <a:srcRect b="1325" l="15556" r="12619" t="12569"/>
          <a:stretch/>
        </p:blipFill>
        <p:spPr>
          <a:xfrm>
            <a:off x="5074688" y="4323313"/>
            <a:ext cx="1813774" cy="2174325"/>
          </a:xfrm>
          <a:prstGeom prst="rect">
            <a:avLst/>
          </a:prstGeom>
          <a:noFill/>
          <a:ln>
            <a:noFill/>
          </a:ln>
        </p:spPr>
      </p:pic>
      <p:sp>
        <p:nvSpPr>
          <p:cNvPr id="222" name="Google Shape;222;p14"/>
          <p:cNvSpPr/>
          <p:nvPr/>
        </p:nvSpPr>
        <p:spPr>
          <a:xfrm flipH="1">
            <a:off x="7009750" y="4066400"/>
            <a:ext cx="4127400" cy="2067900"/>
          </a:xfrm>
          <a:prstGeom prst="rightArrowCallout">
            <a:avLst>
              <a:gd fmla="val 35386" name="adj1"/>
              <a:gd fmla="val 38461" name="adj2"/>
              <a:gd fmla="val 19302" name="adj3"/>
              <a:gd fmla="val 81394" name="adj4"/>
            </a:avLst>
          </a:prstGeom>
          <a:solidFill>
            <a:schemeClr val="accent5"/>
          </a:solidFill>
          <a:ln cap="flat" cmpd="sng" w="9525">
            <a:solidFill>
              <a:schemeClr val="dk2"/>
            </a:solidFill>
            <a:prstDash val="solid"/>
            <a:round/>
            <a:headEnd len="sm" w="sm" type="none"/>
            <a:tailEnd len="sm" w="sm" type="none"/>
          </a:ln>
          <a:effectLst>
            <a:outerShdw blurRad="85725" rotWithShape="0" algn="bl" dir="5400000" dist="85725">
              <a:srgbClr val="000000">
                <a:alpha val="48627"/>
              </a:srgbClr>
            </a:outerShdw>
          </a:effectLst>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700"/>
              <a:buFont typeface="Arial"/>
              <a:buNone/>
            </a:pPr>
            <a:r>
              <a:rPr b="0" i="0" lang="es-CL" sz="1700" u="none" cap="none" strike="noStrike">
                <a:solidFill>
                  <a:srgbClr val="FFFFFF"/>
                </a:solidFill>
                <a:latin typeface="Acme"/>
                <a:ea typeface="Acme"/>
                <a:cs typeface="Acme"/>
                <a:sym typeface="Acme"/>
              </a:rPr>
              <a:t>     Envía tu trabajo al siguiente correo: </a:t>
            </a:r>
            <a:endParaRPr b="0" i="0" sz="1700" u="none" cap="none" strike="noStrike">
              <a:solidFill>
                <a:srgbClr val="FFFFFF"/>
              </a:solidFill>
              <a:latin typeface="Acme"/>
              <a:ea typeface="Acme"/>
              <a:cs typeface="Acme"/>
              <a:sym typeface="Acme"/>
            </a:endParaRPr>
          </a:p>
          <a:p>
            <a:pPr indent="0" lvl="0" marL="0" marR="0" rtl="0" algn="ctr">
              <a:lnSpc>
                <a:spcPct val="115000"/>
              </a:lnSpc>
              <a:spcBef>
                <a:spcPts val="0"/>
              </a:spcBef>
              <a:spcAft>
                <a:spcPts val="0"/>
              </a:spcAft>
              <a:buClr>
                <a:schemeClr val="dk1"/>
              </a:buClr>
              <a:buSzPts val="1100"/>
              <a:buFont typeface="Arial"/>
              <a:buNone/>
            </a:pPr>
            <a:r>
              <a:rPr b="0" i="0" lang="es-CL" sz="1700" u="none" cap="none" strike="noStrike">
                <a:solidFill>
                  <a:srgbClr val="FAD141"/>
                </a:solidFill>
                <a:latin typeface="Acme"/>
                <a:ea typeface="Acme"/>
                <a:cs typeface="Acme"/>
                <a:sym typeface="Acme"/>
              </a:rPr>
              <a:t>entregaarrupe@gmail.com</a:t>
            </a:r>
            <a:endParaRPr b="0" i="0" sz="1700" u="none" cap="none" strike="noStrike">
              <a:solidFill>
                <a:srgbClr val="FAD141"/>
              </a:solidFill>
              <a:latin typeface="Acme"/>
              <a:ea typeface="Acme"/>
              <a:cs typeface="Acme"/>
              <a:sym typeface="Acme"/>
            </a:endParaRPr>
          </a:p>
          <a:p>
            <a:pPr indent="0" lvl="0" marL="0" marR="0" rtl="0" algn="just">
              <a:lnSpc>
                <a:spcPct val="115000"/>
              </a:lnSpc>
              <a:spcBef>
                <a:spcPts val="0"/>
              </a:spcBef>
              <a:spcAft>
                <a:spcPts val="0"/>
              </a:spcAft>
              <a:buClr>
                <a:schemeClr val="dk1"/>
              </a:buClr>
              <a:buSzPts val="1100"/>
              <a:buFont typeface="Arial"/>
              <a:buNone/>
            </a:pPr>
            <a:r>
              <a:rPr b="0" i="0" lang="es-CL" sz="1700" u="none" cap="none" strike="noStrike">
                <a:solidFill>
                  <a:srgbClr val="FFFFFF"/>
                </a:solidFill>
                <a:latin typeface="Acme"/>
                <a:ea typeface="Acme"/>
                <a:cs typeface="Acme"/>
                <a:sym typeface="Acme"/>
              </a:rPr>
              <a:t>Si tienes alguna duda con respecto al trabajo, escríbenos también, haremos lo posible por responderte a la brevedad.</a:t>
            </a:r>
            <a:endParaRPr b="0" i="0" sz="1600" u="none" cap="none" strike="noStrike">
              <a:solidFill>
                <a:srgbClr val="FFFFFF"/>
              </a:solidFill>
              <a:latin typeface="Acme"/>
              <a:ea typeface="Acme"/>
              <a:cs typeface="Acme"/>
              <a:sym typeface="Acme"/>
            </a:endParaRPr>
          </a:p>
        </p:txBody>
      </p:sp>
      <p:sp>
        <p:nvSpPr>
          <p:cNvPr id="223" name="Google Shape;223;p14"/>
          <p:cNvSpPr/>
          <p:nvPr/>
        </p:nvSpPr>
        <p:spPr>
          <a:xfrm>
            <a:off x="678400" y="1701925"/>
            <a:ext cx="4275000" cy="3705900"/>
          </a:xfrm>
          <a:prstGeom prst="ellipse">
            <a:avLst/>
          </a:prstGeom>
          <a:solidFill>
            <a:srgbClr val="FFFF66"/>
          </a:solidFill>
          <a:ln cap="flat" cmpd="sng" w="25400">
            <a:solidFill>
              <a:srgbClr val="31538F"/>
            </a:solidFill>
            <a:prstDash val="solid"/>
            <a:round/>
            <a:headEnd len="sm" w="sm" type="none"/>
            <a:tailEnd len="sm" w="sm" type="none"/>
          </a:ln>
        </p:spPr>
        <p:txBody>
          <a:bodyPr anchorCtr="0" anchor="ctr" bIns="45700" lIns="0" spcFirstLastPara="1" rIns="0" wrap="square" tIns="45700">
            <a:noAutofit/>
          </a:bodyPr>
          <a:lstStyle/>
          <a:p>
            <a:pPr indent="0" lvl="0" marL="0" marR="0" rtl="0" algn="just">
              <a:lnSpc>
                <a:spcPct val="100000"/>
              </a:lnSpc>
              <a:spcBef>
                <a:spcPts val="0"/>
              </a:spcBef>
              <a:spcAft>
                <a:spcPts val="0"/>
              </a:spcAft>
              <a:buClr>
                <a:schemeClr val="dk1"/>
              </a:buClr>
              <a:buSzPts val="1800"/>
              <a:buFont typeface="Arial"/>
              <a:buNone/>
            </a:pPr>
            <a:r>
              <a:rPr b="1" i="0" lang="es-CL" sz="1700" u="none" cap="none" strike="noStrike">
                <a:solidFill>
                  <a:srgbClr val="002060"/>
                </a:solidFill>
                <a:latin typeface="Architects Daughter"/>
                <a:ea typeface="Architects Daughter"/>
                <a:cs typeface="Architects Daughter"/>
                <a:sym typeface="Architects Daughter"/>
              </a:rPr>
              <a:t>¿Qué te queda por hacer?</a:t>
            </a:r>
            <a:endParaRPr b="1" i="0" sz="1700" u="none" cap="none" strike="noStrike">
              <a:solidFill>
                <a:srgbClr val="002060"/>
              </a:solidFill>
              <a:latin typeface="Architects Daughter"/>
              <a:ea typeface="Architects Daughter"/>
              <a:cs typeface="Architects Daughter"/>
              <a:sym typeface="Architects Daughter"/>
            </a:endParaRPr>
          </a:p>
          <a:p>
            <a:pPr indent="0" lvl="0" marL="0" marR="0" rtl="0" algn="just">
              <a:lnSpc>
                <a:spcPct val="100000"/>
              </a:lnSpc>
              <a:spcBef>
                <a:spcPts val="0"/>
              </a:spcBef>
              <a:spcAft>
                <a:spcPts val="0"/>
              </a:spcAft>
              <a:buClr>
                <a:schemeClr val="dk1"/>
              </a:buClr>
              <a:buSzPts val="1800"/>
              <a:buFont typeface="Arial"/>
              <a:buNone/>
            </a:pPr>
            <a:r>
              <a:t/>
            </a:r>
            <a:endParaRPr b="1" sz="1700">
              <a:solidFill>
                <a:srgbClr val="002060"/>
              </a:solidFill>
              <a:latin typeface="Architects Daughter"/>
              <a:ea typeface="Architects Daughter"/>
              <a:cs typeface="Architects Daughter"/>
              <a:sym typeface="Architects Daughter"/>
            </a:endParaRPr>
          </a:p>
          <a:p>
            <a:pPr indent="0" lvl="0" marL="0" marR="0" rtl="0" algn="just">
              <a:lnSpc>
                <a:spcPct val="100000"/>
              </a:lnSpc>
              <a:spcBef>
                <a:spcPts val="0"/>
              </a:spcBef>
              <a:spcAft>
                <a:spcPts val="0"/>
              </a:spcAft>
              <a:buClr>
                <a:schemeClr val="dk1"/>
              </a:buClr>
              <a:buSzPts val="1800"/>
              <a:buFont typeface="Arial"/>
              <a:buNone/>
            </a:pPr>
            <a:r>
              <a:rPr b="1" i="0" lang="es-CL" sz="1700" u="none" cap="none" strike="noStrike">
                <a:solidFill>
                  <a:srgbClr val="002060"/>
                </a:solidFill>
                <a:latin typeface="Architects Daughter"/>
                <a:ea typeface="Architects Daughter"/>
                <a:cs typeface="Architects Daughter"/>
                <a:sym typeface="Architects Daughter"/>
              </a:rPr>
              <a:t>Ahora sólo debes </a:t>
            </a:r>
            <a:r>
              <a:rPr b="1" lang="es-CL" sz="1700">
                <a:solidFill>
                  <a:srgbClr val="FF3E77"/>
                </a:solidFill>
                <a:latin typeface="Architects Daughter"/>
                <a:ea typeface="Architects Daughter"/>
                <a:cs typeface="Architects Daughter"/>
                <a:sym typeface="Architects Daughter"/>
              </a:rPr>
              <a:t>enviar </a:t>
            </a:r>
            <a:r>
              <a:rPr b="1" i="0" lang="es-CL" sz="1700" u="none" cap="none" strike="noStrike">
                <a:solidFill>
                  <a:srgbClr val="002060"/>
                </a:solidFill>
                <a:latin typeface="Architects Daughter"/>
                <a:ea typeface="Architects Daughter"/>
                <a:cs typeface="Architects Daughter"/>
                <a:sym typeface="Architects Daughter"/>
              </a:rPr>
              <a:t>tu trabajo </a:t>
            </a:r>
            <a:r>
              <a:rPr b="1" lang="es-CL" sz="1700">
                <a:solidFill>
                  <a:srgbClr val="002060"/>
                </a:solidFill>
                <a:latin typeface="Architects Daughter"/>
                <a:ea typeface="Architects Daughter"/>
                <a:cs typeface="Architects Daughter"/>
                <a:sym typeface="Architects Daughter"/>
              </a:rPr>
              <a:t>a </a:t>
            </a:r>
            <a:r>
              <a:rPr b="1" i="0" lang="es-CL" sz="1700" u="none" cap="none" strike="noStrike">
                <a:solidFill>
                  <a:srgbClr val="002060"/>
                </a:solidFill>
                <a:latin typeface="Architects Daughter"/>
                <a:ea typeface="Architects Daughter"/>
                <a:cs typeface="Architects Daughter"/>
                <a:sym typeface="Architects Daughter"/>
              </a:rPr>
              <a:t>tus profesores y si lo deseas, com</a:t>
            </a:r>
            <a:r>
              <a:rPr b="1" lang="es-CL" sz="1700">
                <a:solidFill>
                  <a:srgbClr val="002060"/>
                </a:solidFill>
                <a:latin typeface="Architects Daughter"/>
                <a:ea typeface="Architects Daughter"/>
                <a:cs typeface="Architects Daughter"/>
                <a:sym typeface="Architects Daughter"/>
              </a:rPr>
              <a:t>partirlo </a:t>
            </a:r>
            <a:r>
              <a:rPr b="1" i="0" lang="es-CL" sz="1700" u="none" cap="none" strike="noStrike">
                <a:solidFill>
                  <a:srgbClr val="002060"/>
                </a:solidFill>
                <a:latin typeface="Architects Daughter"/>
                <a:ea typeface="Architects Daughter"/>
                <a:cs typeface="Architects Daughter"/>
                <a:sym typeface="Architects Daughter"/>
              </a:rPr>
              <a:t>con tus compañeros, a través del grupo de whatsapp de tu curso</a:t>
            </a:r>
            <a:r>
              <a:rPr b="1" lang="es-CL" sz="1700">
                <a:solidFill>
                  <a:srgbClr val="002060"/>
                </a:solidFill>
                <a:latin typeface="Architects Daughter"/>
                <a:ea typeface="Architects Daughter"/>
                <a:cs typeface="Architects Daughter"/>
                <a:sym typeface="Architects Daughter"/>
              </a:rPr>
              <a:t>.. </a:t>
            </a:r>
            <a:endParaRPr b="0" i="0" sz="1100" u="none" cap="none" strike="noStrike">
              <a:solidFill>
                <a:srgbClr val="000000"/>
              </a:solidFill>
              <a:latin typeface="Arial"/>
              <a:ea typeface="Arial"/>
              <a:cs typeface="Arial"/>
              <a:sym typeface="Arial"/>
            </a:endParaRPr>
          </a:p>
        </p:txBody>
      </p:sp>
      <p:pic>
        <p:nvPicPr>
          <p:cNvPr id="224" name="Google Shape;224;p14"/>
          <p:cNvPicPr preferRelativeResize="0"/>
          <p:nvPr/>
        </p:nvPicPr>
        <p:blipFill>
          <a:blip r:embed="rId5">
            <a:alphaModFix/>
          </a:blip>
          <a:stretch>
            <a:fillRect/>
          </a:stretch>
        </p:blipFill>
        <p:spPr>
          <a:xfrm>
            <a:off x="5303553" y="0"/>
            <a:ext cx="1584900" cy="1584900"/>
          </a:xfrm>
          <a:prstGeom prst="rect">
            <a:avLst/>
          </a:prstGeom>
          <a:noFill/>
          <a:ln>
            <a:noFill/>
          </a:ln>
          <a:effectLst>
            <a:reflection blurRad="0" dir="5400000" dist="38100" endA="0" endPos="20000" fadeDir="5400012" kx="0" rotWithShape="0" algn="bl" stPos="0" sy="-100000" ky="0"/>
          </a:effectLst>
        </p:spPr>
      </p:pic>
      <p:sp>
        <p:nvSpPr>
          <p:cNvPr id="225" name="Google Shape;225;p14"/>
          <p:cNvSpPr/>
          <p:nvPr/>
        </p:nvSpPr>
        <p:spPr>
          <a:xfrm rot="1097307">
            <a:off x="6876301" y="-344473"/>
            <a:ext cx="5128952" cy="4707507"/>
          </a:xfrm>
          <a:prstGeom prst="irregularSeal2">
            <a:avLst/>
          </a:prstGeom>
          <a:noFill/>
          <a:ln cap="flat" cmpd="sng" w="38100">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0" wrap="square" tIns="91425">
            <a:noAutofit/>
          </a:bodyPr>
          <a:lstStyle/>
          <a:p>
            <a:pPr indent="0" lvl="0" marL="114300" rtl="0" algn="ctr">
              <a:lnSpc>
                <a:spcPct val="115000"/>
              </a:lnSpc>
              <a:spcBef>
                <a:spcPts val="0"/>
              </a:spcBef>
              <a:spcAft>
                <a:spcPts val="0"/>
              </a:spcAft>
              <a:buNone/>
            </a:pPr>
            <a:r>
              <a:rPr lang="es-CL" sz="2000">
                <a:solidFill>
                  <a:srgbClr val="0070C0"/>
                </a:solidFill>
                <a:latin typeface="Corben"/>
                <a:ea typeface="Corben"/>
                <a:cs typeface="Corben"/>
                <a:sym typeface="Corben"/>
              </a:rPr>
              <a:t>¡Llegaste a la etapa final de tu proyecto!</a:t>
            </a:r>
            <a:endParaRPr sz="2000">
              <a:solidFill>
                <a:srgbClr val="0070C0"/>
              </a:solidFill>
              <a:latin typeface="Corben"/>
              <a:ea typeface="Corben"/>
              <a:cs typeface="Corben"/>
              <a:sym typeface="Corben"/>
            </a:endParaRPr>
          </a:p>
          <a:p>
            <a:pPr indent="0" lvl="0" marL="0" rtl="0" algn="ctr">
              <a:lnSpc>
                <a:spcPct val="115000"/>
              </a:lnSpc>
              <a:spcBef>
                <a:spcPts val="0"/>
              </a:spcBef>
              <a:spcAft>
                <a:spcPts val="0"/>
              </a:spcAft>
              <a:buClr>
                <a:schemeClr val="dk1"/>
              </a:buClr>
              <a:buSzPts val="1800"/>
              <a:buFont typeface="Arial"/>
              <a:buNone/>
            </a:pPr>
            <a:r>
              <a:rPr lang="es-CL" sz="2000">
                <a:solidFill>
                  <a:srgbClr val="0070C0"/>
                </a:solidFill>
                <a:latin typeface="Corben"/>
                <a:ea typeface="Corben"/>
                <a:cs typeface="Corben"/>
                <a:sym typeface="Corben"/>
              </a:rPr>
              <a:t>¡Felicitaciones!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sp>
        <p:nvSpPr>
          <p:cNvPr id="230" name="Google Shape;230;p15"/>
          <p:cNvSpPr txBox="1"/>
          <p:nvPr>
            <p:ph idx="4294967295" type="ctrTitle"/>
          </p:nvPr>
        </p:nvSpPr>
        <p:spPr>
          <a:xfrm>
            <a:off x="2790000" y="360000"/>
            <a:ext cx="6902700" cy="630000"/>
          </a:xfrm>
          <a:prstGeom prst="rect">
            <a:avLst/>
          </a:prstGeom>
          <a:noFill/>
          <a:ln>
            <a:noFill/>
          </a:ln>
          <a:effectLst>
            <a:outerShdw blurRad="57150" rotWithShape="0" algn="bl" dist="38100">
              <a:srgbClr val="000000">
                <a:alpha val="64705"/>
              </a:srgbClr>
            </a:outerShdw>
          </a:effectLst>
        </p:spPr>
        <p:txBody>
          <a:bodyPr anchorCtr="0" anchor="ctr" bIns="0" lIns="121900" spcFirstLastPara="1" rIns="121900" wrap="square" tIns="0">
            <a:noAutofit/>
          </a:bodyPr>
          <a:lstStyle/>
          <a:p>
            <a:pPr indent="0" lvl="0" marL="0" marR="0" rtl="0" algn="l">
              <a:lnSpc>
                <a:spcPct val="100000"/>
              </a:lnSpc>
              <a:spcBef>
                <a:spcPts val="0"/>
              </a:spcBef>
              <a:spcAft>
                <a:spcPts val="0"/>
              </a:spcAft>
              <a:buClr>
                <a:schemeClr val="dk1"/>
              </a:buClr>
              <a:buSzPts val="3700"/>
              <a:buFont typeface="Arial"/>
              <a:buNone/>
            </a:pPr>
            <a:r>
              <a:rPr b="0" i="0" lang="es-CL" sz="2700" u="none" cap="none" strike="noStrike">
                <a:solidFill>
                  <a:srgbClr val="FF3E77"/>
                </a:solidFill>
                <a:latin typeface="Roboto Black"/>
                <a:ea typeface="Roboto Black"/>
                <a:cs typeface="Roboto Black"/>
                <a:sym typeface="Roboto Black"/>
              </a:rPr>
              <a:t>PAUTA DE EVALUACIÓN</a:t>
            </a:r>
            <a:endParaRPr b="0" i="0" sz="3100" u="none" cap="none" strike="noStrike">
              <a:solidFill>
                <a:srgbClr val="FF3E77"/>
              </a:solidFill>
              <a:latin typeface="Roboto Black"/>
              <a:ea typeface="Roboto Black"/>
              <a:cs typeface="Roboto Black"/>
              <a:sym typeface="Roboto Black"/>
            </a:endParaRPr>
          </a:p>
        </p:txBody>
      </p:sp>
      <p:graphicFrame>
        <p:nvGraphicFramePr>
          <p:cNvPr id="231" name="Google Shape;231;p15"/>
          <p:cNvGraphicFramePr/>
          <p:nvPr/>
        </p:nvGraphicFramePr>
        <p:xfrm>
          <a:off x="900125" y="3617925"/>
          <a:ext cx="3000000" cy="3000000"/>
        </p:xfrm>
        <a:graphic>
          <a:graphicData uri="http://schemas.openxmlformats.org/drawingml/2006/table">
            <a:tbl>
              <a:tblPr>
                <a:noFill/>
                <a:tableStyleId>{E4EF8968-2E4F-433B-9C19-70ABBF222098}</a:tableStyleId>
              </a:tblPr>
              <a:tblGrid>
                <a:gridCol w="667400"/>
                <a:gridCol w="624775"/>
                <a:gridCol w="731675"/>
                <a:gridCol w="945600"/>
                <a:gridCol w="731700"/>
                <a:gridCol w="731700"/>
                <a:gridCol w="731700"/>
                <a:gridCol w="731700"/>
                <a:gridCol w="731700"/>
                <a:gridCol w="731700"/>
                <a:gridCol w="731700"/>
                <a:gridCol w="650075"/>
                <a:gridCol w="568400"/>
                <a:gridCol w="539325"/>
                <a:gridCol w="542675"/>
              </a:tblGrid>
              <a:tr h="484250">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Pje.</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28575">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1</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28575">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2</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28575">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3</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28575">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4</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28575">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5</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28575">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6</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28575">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7</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28575">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8</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28575">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9</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28575">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10</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28575">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11</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28575">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12</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28575">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13</a:t>
                      </a:r>
                      <a:endParaRPr sz="1000" u="none" cap="none" strike="noStrike"/>
                    </a:p>
                  </a:txBody>
                  <a:tcPr marT="9525" marB="91425" marR="9525" marL="9525"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28575">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14</a:t>
                      </a:r>
                      <a:endParaRPr sz="1000" u="none" cap="none" strike="noStrike"/>
                    </a:p>
                  </a:txBody>
                  <a:tcPr marT="9525" marB="91425" marR="9525" marL="9525"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28575">
                      <a:solidFill>
                        <a:srgbClr val="0097A7"/>
                      </a:solidFill>
                      <a:prstDash val="solid"/>
                      <a:round/>
                      <a:headEnd len="sm" w="sm" type="none"/>
                      <a:tailEnd len="sm" w="sm" type="none"/>
                    </a:lnB>
                    <a:solidFill>
                      <a:srgbClr val="CCEAED"/>
                    </a:solidFill>
                  </a:tcPr>
                </a:tc>
              </a:tr>
              <a:tr h="484250">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Nota</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28575">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2,1</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28575">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2,2</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28575">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2,4</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28575">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2,5</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28575">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2,6</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28575">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2,7</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28575">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2,9</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28575">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3,0</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28575">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3,1</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28575">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3,2</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28575">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3,4</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28575">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3,5</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28575">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3,6</a:t>
                      </a:r>
                      <a:endParaRPr b="1" sz="1000" u="none" cap="none" strike="noStrike"/>
                    </a:p>
                  </a:txBody>
                  <a:tcPr marT="9525" marB="91425" marR="9525" marL="9525"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28575">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3,7</a:t>
                      </a:r>
                      <a:endParaRPr b="1" sz="1000" u="none" cap="none" strike="noStrike"/>
                    </a:p>
                  </a:txBody>
                  <a:tcPr marT="9525" marB="91425" marR="9525" marL="9525"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28575">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r>
              <a:tr h="484250">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Pje.</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15</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16</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17</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18</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19</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20</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21</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22</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23</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24</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25</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26</a:t>
                      </a:r>
                      <a:endParaRPr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27</a:t>
                      </a:r>
                      <a:endParaRPr sz="1000" u="none" cap="none" strike="noStrike"/>
                    </a:p>
                  </a:txBody>
                  <a:tcPr marT="9525" marB="91425" marR="9525" marL="9525"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solidFill>
                      <a:srgbClr val="CCEAE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   J</a:t>
                      </a:r>
                      <a:endParaRPr sz="1000" u="none" cap="none" strike="noStrike"/>
                    </a:p>
                  </a:txBody>
                  <a:tcPr marT="9525" marB="91425" marR="9525" marL="9525"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solidFill>
                      <a:srgbClr val="CCEAED"/>
                    </a:solidFill>
                  </a:tcPr>
                </a:tc>
              </a:tr>
              <a:tr h="484250">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Nota</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4,0</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4,1</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4,2</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4,5</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4,8</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5,1</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5,3</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5,6</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5,9</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6,2</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6,4</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6,7</a:t>
                      </a:r>
                      <a:endParaRPr b="1" sz="1000" u="none" cap="none" strike="noStrike"/>
                    </a:p>
                  </a:txBody>
                  <a:tcPr marT="45725" marB="45725" marR="91450" marL="91450"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CL" sz="1000" u="none" cap="none" strike="noStrike"/>
                        <a:t>7,0</a:t>
                      </a:r>
                      <a:endParaRPr b="1" sz="1000" u="none" cap="none" strike="noStrike"/>
                    </a:p>
                  </a:txBody>
                  <a:tcPr marT="9525" marB="91425" marR="9525" marL="9525"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s-CL" sz="1000" u="none" cap="none" strike="noStrike"/>
                        <a:t>   J</a:t>
                      </a:r>
                      <a:endParaRPr sz="1000" u="none" cap="none" strike="noStrike"/>
                    </a:p>
                  </a:txBody>
                  <a:tcPr marT="9525" marB="91425" marR="9525" marL="9525" anchor="ctr">
                    <a:lnL cap="flat" cmpd="sng" w="12650">
                      <a:solidFill>
                        <a:srgbClr val="0097A7"/>
                      </a:solidFill>
                      <a:prstDash val="solid"/>
                      <a:round/>
                      <a:headEnd len="sm" w="sm" type="none"/>
                      <a:tailEnd len="sm" w="sm" type="none"/>
                    </a:lnL>
                    <a:lnR cap="flat" cmpd="sng" w="12650">
                      <a:solidFill>
                        <a:srgbClr val="0097A7"/>
                      </a:solidFill>
                      <a:prstDash val="solid"/>
                      <a:round/>
                      <a:headEnd len="sm" w="sm" type="none"/>
                      <a:tailEnd len="sm" w="sm" type="none"/>
                    </a:lnR>
                    <a:lnT cap="flat" cmpd="sng" w="12650">
                      <a:solidFill>
                        <a:srgbClr val="0097A7"/>
                      </a:solidFill>
                      <a:prstDash val="solid"/>
                      <a:round/>
                      <a:headEnd len="sm" w="sm" type="none"/>
                      <a:tailEnd len="sm" w="sm" type="none"/>
                    </a:lnT>
                    <a:lnB cap="flat" cmpd="sng" w="12650">
                      <a:solidFill>
                        <a:srgbClr val="0097A7"/>
                      </a:solidFill>
                      <a:prstDash val="solid"/>
                      <a:round/>
                      <a:headEnd len="sm" w="sm" type="none"/>
                      <a:tailEnd len="sm" w="sm" type="none"/>
                    </a:lnB>
                  </a:tcPr>
                </a:tc>
              </a:tr>
            </a:tbl>
          </a:graphicData>
        </a:graphic>
      </p:graphicFrame>
      <p:sp>
        <p:nvSpPr>
          <p:cNvPr id="232" name="Google Shape;232;p15"/>
          <p:cNvSpPr txBox="1"/>
          <p:nvPr/>
        </p:nvSpPr>
        <p:spPr>
          <a:xfrm>
            <a:off x="900125" y="1377000"/>
            <a:ext cx="10391700" cy="23088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1200"/>
              </a:spcBef>
              <a:spcAft>
                <a:spcPts val="0"/>
              </a:spcAft>
              <a:buClr>
                <a:srgbClr val="000000"/>
              </a:buClr>
              <a:buSzPts val="1400"/>
              <a:buFont typeface="Arial"/>
              <a:buNone/>
            </a:pPr>
            <a:r>
              <a:rPr b="0" i="0" lang="es-CL" sz="1400" u="none" cap="none" strike="noStrike">
                <a:solidFill>
                  <a:srgbClr val="000000"/>
                </a:solidFill>
                <a:latin typeface="Roboto"/>
                <a:ea typeface="Roboto"/>
                <a:cs typeface="Roboto"/>
                <a:sym typeface="Roboto"/>
              </a:rPr>
              <a:t>A continuación encontrarás la pauta con que tu proyecto será evaluado, léela con atención, para que puedas realizar un buen trabajo.</a:t>
            </a:r>
            <a:endParaRPr b="1" i="0" sz="1400" u="none" cap="none" strike="noStrike">
              <a:solidFill>
                <a:srgbClr val="000000"/>
              </a:solidFill>
              <a:latin typeface="Roboto"/>
              <a:ea typeface="Roboto"/>
              <a:cs typeface="Roboto"/>
              <a:sym typeface="Roboto"/>
            </a:endParaRPr>
          </a:p>
          <a:p>
            <a:pPr indent="0" lvl="0" marL="0" marR="0" rtl="0" algn="just">
              <a:lnSpc>
                <a:spcPct val="100000"/>
              </a:lnSpc>
              <a:spcBef>
                <a:spcPts val="1200"/>
              </a:spcBef>
              <a:spcAft>
                <a:spcPts val="0"/>
              </a:spcAft>
              <a:buClr>
                <a:srgbClr val="000000"/>
              </a:buClr>
              <a:buSzPts val="1400"/>
              <a:buFont typeface="Arial"/>
              <a:buNone/>
            </a:pPr>
            <a:r>
              <a:rPr b="1" i="0" lang="es-CL" sz="1400" u="none" cap="none" strike="noStrike">
                <a:solidFill>
                  <a:srgbClr val="000000"/>
                </a:solidFill>
                <a:latin typeface="Roboto"/>
                <a:ea typeface="Roboto"/>
                <a:cs typeface="Roboto"/>
                <a:sym typeface="Roboto"/>
              </a:rPr>
              <a:t>Objetivo general: </a:t>
            </a:r>
            <a:r>
              <a:rPr b="0" i="0" lang="es-CL" sz="1400" u="none" cap="none" strike="noStrike">
                <a:solidFill>
                  <a:srgbClr val="000000"/>
                </a:solidFill>
                <a:latin typeface="Roboto"/>
                <a:ea typeface="Roboto"/>
                <a:cs typeface="Roboto"/>
                <a:sym typeface="Roboto"/>
              </a:rPr>
              <a:t>Analizar</a:t>
            </a:r>
            <a:r>
              <a:rPr lang="es-CL">
                <a:latin typeface="Roboto"/>
                <a:ea typeface="Roboto"/>
                <a:cs typeface="Roboto"/>
                <a:sym typeface="Roboto"/>
              </a:rPr>
              <a:t> investigar</a:t>
            </a:r>
            <a:r>
              <a:rPr b="0" i="0" lang="es-CL" sz="1400" u="none" cap="none" strike="noStrike">
                <a:solidFill>
                  <a:srgbClr val="000000"/>
                </a:solidFill>
                <a:latin typeface="Roboto"/>
                <a:ea typeface="Roboto"/>
                <a:cs typeface="Roboto"/>
                <a:sym typeface="Roboto"/>
              </a:rPr>
              <a:t> distintos ámbitos de</a:t>
            </a:r>
            <a:r>
              <a:rPr lang="es-CL">
                <a:latin typeface="Roboto"/>
                <a:ea typeface="Roboto"/>
                <a:cs typeface="Roboto"/>
                <a:sym typeface="Roboto"/>
              </a:rPr>
              <a:t> la gestión de residuos</a:t>
            </a:r>
            <a:r>
              <a:rPr b="0" i="0" lang="es-CL" sz="1400" u="none" cap="none" strike="noStrike">
                <a:solidFill>
                  <a:srgbClr val="000000"/>
                </a:solidFill>
                <a:latin typeface="Roboto"/>
                <a:ea typeface="Roboto"/>
                <a:cs typeface="Roboto"/>
                <a:sym typeface="Roboto"/>
              </a:rPr>
              <a:t>.</a:t>
            </a:r>
            <a:endParaRPr b="0" i="0" sz="1400" u="none" cap="none" strike="noStrike">
              <a:solidFill>
                <a:srgbClr val="000000"/>
              </a:solidFill>
              <a:latin typeface="Roboto"/>
              <a:ea typeface="Roboto"/>
              <a:cs typeface="Roboto"/>
              <a:sym typeface="Roboto"/>
            </a:endParaRPr>
          </a:p>
          <a:p>
            <a:pPr indent="0" lvl="0" marL="0" marR="0" rtl="0" algn="just">
              <a:lnSpc>
                <a:spcPct val="100000"/>
              </a:lnSpc>
              <a:spcBef>
                <a:spcPts val="1200"/>
              </a:spcBef>
              <a:spcAft>
                <a:spcPts val="0"/>
              </a:spcAft>
              <a:buClr>
                <a:srgbClr val="000000"/>
              </a:buClr>
              <a:buSzPts val="1400"/>
              <a:buFont typeface="Arial"/>
              <a:buNone/>
            </a:pPr>
            <a:r>
              <a:rPr b="0" i="0" lang="es-CL" sz="1400" u="none" cap="none" strike="noStrike">
                <a:solidFill>
                  <a:srgbClr val="000000"/>
                </a:solidFill>
                <a:latin typeface="Roboto"/>
                <a:ea typeface="Roboto"/>
                <a:cs typeface="Roboto"/>
                <a:sym typeface="Roboto"/>
              </a:rPr>
              <a:t>El presente proyecto se evaluará de manera sumativa (con nota). La escala a utilizar es al 60%, </a:t>
            </a:r>
            <a:r>
              <a:rPr b="1" i="0" lang="es-CL" sz="1400" u="none" cap="none" strike="noStrike">
                <a:solidFill>
                  <a:srgbClr val="000000"/>
                </a:solidFill>
                <a:latin typeface="Roboto"/>
                <a:ea typeface="Roboto"/>
                <a:cs typeface="Roboto"/>
                <a:sym typeface="Roboto"/>
              </a:rPr>
              <a:t>puntaje total</a:t>
            </a:r>
            <a:r>
              <a:rPr b="0" i="0" lang="es-CL" sz="1400" u="none" cap="none" strike="noStrike">
                <a:solidFill>
                  <a:srgbClr val="000000"/>
                </a:solidFill>
                <a:latin typeface="Roboto"/>
                <a:ea typeface="Roboto"/>
                <a:cs typeface="Roboto"/>
                <a:sym typeface="Roboto"/>
              </a:rPr>
              <a:t>: 27 puntos; </a:t>
            </a:r>
            <a:r>
              <a:rPr b="1" i="0" lang="es-CL" sz="1400" u="none" cap="none" strike="noStrike">
                <a:solidFill>
                  <a:srgbClr val="000000"/>
                </a:solidFill>
                <a:latin typeface="Roboto"/>
                <a:ea typeface="Roboto"/>
                <a:cs typeface="Roboto"/>
                <a:sym typeface="Roboto"/>
              </a:rPr>
              <a:t>puntaje de aprobación</a:t>
            </a:r>
            <a:r>
              <a:rPr b="0" i="0" lang="es-CL" sz="1400" u="none" cap="none" strike="noStrike">
                <a:solidFill>
                  <a:srgbClr val="000000"/>
                </a:solidFill>
                <a:latin typeface="Roboto"/>
                <a:ea typeface="Roboto"/>
                <a:cs typeface="Roboto"/>
                <a:sym typeface="Roboto"/>
              </a:rPr>
              <a:t>: 15 puntos.</a:t>
            </a:r>
            <a:endParaRPr b="0" i="0" sz="1400" u="none" cap="none" strike="noStrike">
              <a:solidFill>
                <a:srgbClr val="000000"/>
              </a:solidFill>
              <a:latin typeface="Roboto"/>
              <a:ea typeface="Roboto"/>
              <a:cs typeface="Roboto"/>
              <a:sym typeface="Roboto"/>
            </a:endParaRPr>
          </a:p>
          <a:p>
            <a:pPr indent="0" lvl="0" marL="0" marR="0" rtl="0" algn="l">
              <a:lnSpc>
                <a:spcPct val="115000"/>
              </a:lnSpc>
              <a:spcBef>
                <a:spcPts val="1200"/>
              </a:spcBef>
              <a:spcAft>
                <a:spcPts val="1200"/>
              </a:spcAft>
              <a:buClr>
                <a:srgbClr val="000000"/>
              </a:buClr>
              <a:buSzPts val="1000"/>
              <a:buFont typeface="Arial"/>
              <a:buNone/>
            </a:pPr>
            <a:r>
              <a:rPr b="0" i="0" lang="es-CL" sz="1000" u="none" cap="none" strike="noStrike">
                <a:solidFill>
                  <a:srgbClr val="000000"/>
                </a:solidFill>
                <a:latin typeface="Arial"/>
                <a:ea typeface="Arial"/>
                <a:cs typeface="Arial"/>
                <a:sym typeface="Arial"/>
              </a:rPr>
              <a:t>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6" name="Shape 236"/>
        <p:cNvGrpSpPr/>
        <p:nvPr/>
      </p:nvGrpSpPr>
      <p:grpSpPr>
        <a:xfrm>
          <a:off x="0" y="0"/>
          <a:ext cx="0" cy="0"/>
          <a:chOff x="0" y="0"/>
          <a:chExt cx="0" cy="0"/>
        </a:xfrm>
      </p:grpSpPr>
      <p:graphicFrame>
        <p:nvGraphicFramePr>
          <p:cNvPr id="237" name="Google Shape;237;p16"/>
          <p:cNvGraphicFramePr/>
          <p:nvPr/>
        </p:nvGraphicFramePr>
        <p:xfrm>
          <a:off x="152400" y="304800"/>
          <a:ext cx="3000000" cy="3000000"/>
        </p:xfrm>
        <a:graphic>
          <a:graphicData uri="http://schemas.openxmlformats.org/drawingml/2006/table">
            <a:tbl>
              <a:tblPr>
                <a:noFill/>
                <a:tableStyleId>{E4EF8968-2E4F-433B-9C19-70ABBF222098}</a:tableStyleId>
              </a:tblPr>
              <a:tblGrid>
                <a:gridCol w="2669500"/>
                <a:gridCol w="2553825"/>
                <a:gridCol w="2471225"/>
                <a:gridCol w="2388550"/>
                <a:gridCol w="1777150"/>
              </a:tblGrid>
              <a:tr h="142875">
                <a:tc gridSpan="5">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ASPECTOS GENERALES DEL PROYECTO</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00"/>
                    </a:solidFill>
                  </a:tcPr>
                </a:tc>
                <a:tc hMerge="1"/>
                <a:tc hMerge="1"/>
                <a:tc hMerge="1"/>
                <a:tc hMerge="1"/>
              </a:tr>
              <a:tr h="142875">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Criterio</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gridSpan="4">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Niveles de desempeño</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hMerge="1"/>
                <a:tc hMerge="1"/>
                <a:tc hMerge="1"/>
              </a:tr>
              <a:tr h="428625">
                <a:tc>
                  <a:txBody>
                    <a:bodyPr/>
                    <a:lstStyle/>
                    <a:p>
                      <a:pPr indent="0" lvl="0" marL="0" marR="0" rtl="0" algn="l">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1. Ortografía</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Excelente</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3 puntos</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Satisfactorio</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2 puntos</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Puede mejorar</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1 punto</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Clr>
                          <a:schemeClr val="dk1"/>
                        </a:buClr>
                        <a:buSzPts val="1200"/>
                        <a:buFont typeface="Arial"/>
                        <a:buNone/>
                      </a:pPr>
                      <a:r>
                        <a:rPr b="1" lang="es-CL" sz="1200">
                          <a:solidFill>
                            <a:schemeClr val="dk1"/>
                          </a:solidFill>
                          <a:latin typeface="Roboto"/>
                          <a:ea typeface="Roboto"/>
                          <a:cs typeface="Roboto"/>
                          <a:sym typeface="Roboto"/>
                        </a:rPr>
                        <a:t>No observado</a:t>
                      </a:r>
                      <a:endParaRPr b="1" sz="1200">
                        <a:solidFill>
                          <a:schemeClr val="dk1"/>
                        </a:solidFill>
                        <a:latin typeface="Roboto"/>
                        <a:ea typeface="Roboto"/>
                        <a:cs typeface="Roboto"/>
                        <a:sym typeface="Roboto"/>
                      </a:endParaRPr>
                    </a:p>
                    <a:p>
                      <a:pPr indent="0" lvl="0" marL="0" rtl="0" algn="ctr">
                        <a:spcBef>
                          <a:spcPts val="0"/>
                        </a:spcBef>
                        <a:spcAft>
                          <a:spcPts val="0"/>
                        </a:spcAft>
                        <a:buClr>
                          <a:schemeClr val="dk1"/>
                        </a:buClr>
                        <a:buSzPts val="1200"/>
                        <a:buFont typeface="Arial"/>
                        <a:buNone/>
                      </a:pPr>
                      <a:r>
                        <a:rPr b="1" lang="es-CL" sz="1200">
                          <a:solidFill>
                            <a:schemeClr val="dk1"/>
                          </a:solidFill>
                          <a:latin typeface="Roboto"/>
                          <a:ea typeface="Roboto"/>
                          <a:cs typeface="Roboto"/>
                          <a:sym typeface="Roboto"/>
                        </a:rPr>
                        <a:t>0 puntos</a:t>
                      </a:r>
                      <a:endParaRPr b="1" sz="1200">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00"/>
                    </a:solidFill>
                  </a:tcPr>
                </a:tc>
              </a:tr>
              <a:tr h="542925">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El o la estudiante desarrolla sus respuestas cuidando el uso de las reglas ortográficas.</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Presenta un máximo de tres faltas de ortografía.</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Presenta entre 4 y 8 faltas de ortografía.</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Presenta 9 o más faltas de ortografía.</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No hace entrega del proyecto.</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28625">
                <a:tc>
                  <a:txBody>
                    <a:bodyPr/>
                    <a:lstStyle/>
                    <a:p>
                      <a:pPr indent="0" lvl="0" marL="0" marR="0" rtl="0" algn="just">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2. Comunicación para el aprendizaje</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Excelente</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3 puntos</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Satisfactorio</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2  puntos</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Por mejorar</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1 punto</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Clr>
                          <a:schemeClr val="dk1"/>
                        </a:buClr>
                        <a:buSzPts val="1200"/>
                        <a:buFont typeface="Arial"/>
                        <a:buNone/>
                      </a:pPr>
                      <a:r>
                        <a:rPr b="1" lang="es-CL" sz="1200">
                          <a:solidFill>
                            <a:schemeClr val="dk1"/>
                          </a:solidFill>
                          <a:latin typeface="Roboto"/>
                          <a:ea typeface="Roboto"/>
                          <a:cs typeface="Roboto"/>
                          <a:sym typeface="Roboto"/>
                        </a:rPr>
                        <a:t>No observado</a:t>
                      </a:r>
                      <a:endParaRPr b="1" sz="1200">
                        <a:solidFill>
                          <a:schemeClr val="dk1"/>
                        </a:solidFill>
                        <a:latin typeface="Roboto"/>
                        <a:ea typeface="Roboto"/>
                        <a:cs typeface="Roboto"/>
                        <a:sym typeface="Roboto"/>
                      </a:endParaRPr>
                    </a:p>
                    <a:p>
                      <a:pPr indent="0" lvl="0" marL="0" rtl="0" algn="ctr">
                        <a:spcBef>
                          <a:spcPts val="0"/>
                        </a:spcBef>
                        <a:spcAft>
                          <a:spcPts val="0"/>
                        </a:spcAft>
                        <a:buClr>
                          <a:schemeClr val="dk1"/>
                        </a:buClr>
                        <a:buSzPts val="1200"/>
                        <a:buFont typeface="Arial"/>
                        <a:buNone/>
                      </a:pPr>
                      <a:r>
                        <a:rPr b="1" lang="es-CL" sz="1200">
                          <a:solidFill>
                            <a:schemeClr val="dk1"/>
                          </a:solidFill>
                          <a:latin typeface="Roboto"/>
                          <a:ea typeface="Roboto"/>
                          <a:cs typeface="Roboto"/>
                          <a:sym typeface="Roboto"/>
                        </a:rPr>
                        <a:t>0 puntos</a:t>
                      </a:r>
                      <a:endParaRPr b="1" sz="1200">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00"/>
                    </a:solidFill>
                  </a:tcPr>
                </a:tc>
              </a:tr>
              <a:tr h="1495425">
                <a:tc>
                  <a:txBody>
                    <a:bodyPr/>
                    <a:lstStyle/>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El o la estudiante demuestra un adecuado uso de las herramientas tecnológicas, tales como correo y/o whatsapp para comunicarse de manera efectiva con sus profesores/as, identificándose completamente (nombre, apellido, curso y asignatura), ya sea para entregar sus trabajos y/o resolver dudas.</a:t>
                      </a:r>
                      <a:r>
                        <a:rPr lang="es-CL" sz="1200" u="none" cap="none" strike="noStrike">
                          <a:highlight>
                            <a:srgbClr val="FFFFFF"/>
                          </a:highlight>
                          <a:latin typeface="Roboto"/>
                          <a:ea typeface="Roboto"/>
                          <a:cs typeface="Roboto"/>
                          <a:sym typeface="Roboto"/>
                        </a:rPr>
                        <a:t> </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Logra una comunicación fluida con sus profesores/as utilizando las herramientas tecnológicas de manera correcta y responsable. </a:t>
                      </a:r>
                      <a:endParaRPr sz="1200">
                        <a:highlight>
                          <a:srgbClr val="FFFFFF"/>
                        </a:highlight>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Se identifica con: </a:t>
                      </a:r>
                      <a:endParaRPr sz="1200">
                        <a:highlight>
                          <a:srgbClr val="FFFFFF"/>
                        </a:highlight>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1. Nombre</a:t>
                      </a:r>
                      <a:endParaRPr sz="1200">
                        <a:highlight>
                          <a:srgbClr val="FFFFFF"/>
                        </a:highlight>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2. Apellido</a:t>
                      </a:r>
                      <a:endParaRPr sz="1200">
                        <a:highlight>
                          <a:srgbClr val="FFFFFF"/>
                        </a:highlight>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3. Curso</a:t>
                      </a:r>
                      <a:endParaRPr sz="1200">
                        <a:highlight>
                          <a:srgbClr val="FFFFFF"/>
                        </a:highlight>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4. Asignatura</a:t>
                      </a:r>
                      <a:endParaRPr sz="1200">
                        <a:highlight>
                          <a:srgbClr val="FFFFFF"/>
                        </a:highlight>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5. Número de trabajo."</a:t>
                      </a:r>
                      <a:endParaRPr sz="1200">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Logra entre 3 y 4  características antes mencionadas</a:t>
                      </a:r>
                      <a:endParaRPr sz="1200">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Logra menos de 3 características antes mencionadas.</a:t>
                      </a:r>
                      <a:endParaRPr sz="1200">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No hace entrega del proyecto.</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3. Aspectos actitudinales</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Excelente</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3 punto</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Satisfactorio</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2 puntos</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Por mejorar</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1 puntos</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Clr>
                          <a:schemeClr val="dk1"/>
                        </a:buClr>
                        <a:buSzPts val="1200"/>
                        <a:buFont typeface="Arial"/>
                        <a:buNone/>
                      </a:pPr>
                      <a:r>
                        <a:rPr b="1" lang="es-CL" sz="1200">
                          <a:solidFill>
                            <a:schemeClr val="dk1"/>
                          </a:solidFill>
                          <a:latin typeface="Roboto"/>
                          <a:ea typeface="Roboto"/>
                          <a:cs typeface="Roboto"/>
                          <a:sym typeface="Roboto"/>
                        </a:rPr>
                        <a:t>No observado</a:t>
                      </a:r>
                      <a:endParaRPr b="1" sz="1200">
                        <a:solidFill>
                          <a:schemeClr val="dk1"/>
                        </a:solidFill>
                        <a:latin typeface="Roboto"/>
                        <a:ea typeface="Roboto"/>
                        <a:cs typeface="Roboto"/>
                        <a:sym typeface="Roboto"/>
                      </a:endParaRPr>
                    </a:p>
                    <a:p>
                      <a:pPr indent="0" lvl="0" marL="0" rtl="0" algn="ctr">
                        <a:spcBef>
                          <a:spcPts val="0"/>
                        </a:spcBef>
                        <a:spcAft>
                          <a:spcPts val="0"/>
                        </a:spcAft>
                        <a:buClr>
                          <a:schemeClr val="dk1"/>
                        </a:buClr>
                        <a:buSzPts val="1200"/>
                        <a:buFont typeface="Arial"/>
                        <a:buNone/>
                      </a:pPr>
                      <a:r>
                        <a:rPr b="1" lang="es-CL" sz="1200">
                          <a:solidFill>
                            <a:schemeClr val="dk1"/>
                          </a:solidFill>
                          <a:latin typeface="Roboto"/>
                          <a:ea typeface="Roboto"/>
                          <a:cs typeface="Roboto"/>
                          <a:sym typeface="Roboto"/>
                        </a:rPr>
                        <a:t>0 puntos</a:t>
                      </a:r>
                      <a:endParaRPr b="1" sz="1200">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00"/>
                    </a:solidFill>
                  </a:tcPr>
                </a:tc>
              </a:tr>
              <a:tr h="1076325">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El o la estudiante demuestra prolijidad en su trabajo, así como también compromiso con su aprendizaje en las distintas asignaturas y un buen uso del tiempo otorgado para el desarrollo de las actividades.</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Desarrolla y entrega un trabajo ordenado,  minucioso y detallado, que da cuenta de su compromiso con las distintas asignaturas, utilizando sus tiempos con responsabilidad.</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Desarrolla y entrega su trabajo, contemplando dos de las tres características mencionadas anteriormente.</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Desarrolla y entrega su trabajo, contemplando una de las tres características mencionadas anteriormente.</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No hace entrega del proyecto.</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1" name="Shape 241"/>
        <p:cNvGrpSpPr/>
        <p:nvPr/>
      </p:nvGrpSpPr>
      <p:grpSpPr>
        <a:xfrm>
          <a:off x="0" y="0"/>
          <a:ext cx="0" cy="0"/>
          <a:chOff x="0" y="0"/>
          <a:chExt cx="0" cy="0"/>
        </a:xfrm>
      </p:grpSpPr>
      <p:graphicFrame>
        <p:nvGraphicFramePr>
          <p:cNvPr id="242" name="Google Shape;242;p17"/>
          <p:cNvGraphicFramePr/>
          <p:nvPr/>
        </p:nvGraphicFramePr>
        <p:xfrm>
          <a:off x="179350" y="228600"/>
          <a:ext cx="3000000" cy="3000000"/>
        </p:xfrm>
        <a:graphic>
          <a:graphicData uri="http://schemas.openxmlformats.org/drawingml/2006/table">
            <a:tbl>
              <a:tblPr>
                <a:noFill/>
                <a:tableStyleId>{E4EF8968-2E4F-433B-9C19-70ABBF222098}</a:tableStyleId>
              </a:tblPr>
              <a:tblGrid>
                <a:gridCol w="2366650"/>
                <a:gridCol w="2366650"/>
                <a:gridCol w="2366650"/>
                <a:gridCol w="2366650"/>
                <a:gridCol w="2366650"/>
              </a:tblGrid>
              <a:tr h="366625">
                <a:tc gridSpan="5">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ASPECTOS ESPECÍFICOS DEL PROYECTO</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c hMerge="1"/>
                <a:tc hMerge="1"/>
                <a:tc hMerge="1"/>
                <a:tc hMerge="1"/>
              </a:tr>
              <a:tr h="366625">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Criterios</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gridSpan="4">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Niveles de desempeño</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hMerge="1"/>
                <a:tc hMerge="1"/>
                <a:tc hMerge="1"/>
              </a:tr>
              <a:tr h="533300">
                <a:tc>
                  <a:txBody>
                    <a:bodyPr/>
                    <a:lstStyle/>
                    <a:p>
                      <a:pPr indent="0" lvl="0" marL="0" marR="0" rtl="0" algn="just">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4. Etapa Sentir</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Excelente</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3 punto</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Satisfactorio</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2 puntos</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Por mejorar</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1 puntos</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c>
                  <a:txBody>
                    <a:bodyPr/>
                    <a:lstStyle/>
                    <a:p>
                      <a:pPr indent="0" lvl="0" marL="0" rtl="0" algn="ctr">
                        <a:spcBef>
                          <a:spcPts val="0"/>
                        </a:spcBef>
                        <a:spcAft>
                          <a:spcPts val="0"/>
                        </a:spcAft>
                        <a:buClr>
                          <a:schemeClr val="dk1"/>
                        </a:buClr>
                        <a:buSzPts val="1200"/>
                        <a:buFont typeface="Arial"/>
                        <a:buNone/>
                      </a:pPr>
                      <a:r>
                        <a:rPr b="1" lang="es-CL" sz="1200">
                          <a:solidFill>
                            <a:schemeClr val="dk1"/>
                          </a:solidFill>
                          <a:latin typeface="Roboto"/>
                          <a:ea typeface="Roboto"/>
                          <a:cs typeface="Roboto"/>
                          <a:sym typeface="Roboto"/>
                        </a:rPr>
                        <a:t>No observado</a:t>
                      </a:r>
                      <a:endParaRPr b="1" sz="1200">
                        <a:solidFill>
                          <a:schemeClr val="dk1"/>
                        </a:solidFill>
                        <a:latin typeface="Roboto"/>
                        <a:ea typeface="Roboto"/>
                        <a:cs typeface="Roboto"/>
                        <a:sym typeface="Roboto"/>
                      </a:endParaRPr>
                    </a:p>
                    <a:p>
                      <a:pPr indent="0" lvl="0" marL="0" rtl="0" algn="ctr">
                        <a:spcBef>
                          <a:spcPts val="0"/>
                        </a:spcBef>
                        <a:spcAft>
                          <a:spcPts val="0"/>
                        </a:spcAft>
                        <a:buClr>
                          <a:schemeClr val="dk1"/>
                        </a:buClr>
                        <a:buSzPts val="1200"/>
                        <a:buFont typeface="Arial"/>
                        <a:buNone/>
                      </a:pPr>
                      <a:r>
                        <a:rPr b="1" lang="es-CL" sz="1200">
                          <a:solidFill>
                            <a:schemeClr val="dk1"/>
                          </a:solidFill>
                          <a:latin typeface="Roboto"/>
                          <a:ea typeface="Roboto"/>
                          <a:cs typeface="Roboto"/>
                          <a:sym typeface="Roboto"/>
                        </a:rPr>
                        <a:t>0 puntos</a:t>
                      </a:r>
                      <a:endParaRPr b="1" sz="1200">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r>
              <a:tr h="1199975">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El o la estudiante manifiesta </a:t>
                      </a:r>
                      <a:r>
                        <a:rPr lang="es-CL" sz="1200">
                          <a:solidFill>
                            <a:schemeClr val="dk1"/>
                          </a:solidFill>
                          <a:highlight>
                            <a:srgbClr val="FFFFFF"/>
                          </a:highlight>
                          <a:latin typeface="Roboto"/>
                          <a:ea typeface="Roboto"/>
                          <a:cs typeface="Roboto"/>
                          <a:sym typeface="Roboto"/>
                        </a:rPr>
                        <a:t>al menos dos emociones relacionadas con la</a:t>
                      </a:r>
                      <a:r>
                        <a:rPr lang="es-CL" sz="1200" u="none" cap="none" strike="noStrike">
                          <a:highlight>
                            <a:srgbClr val="FFFFFF"/>
                          </a:highlight>
                          <a:latin typeface="Roboto"/>
                          <a:ea typeface="Roboto"/>
                          <a:cs typeface="Roboto"/>
                          <a:sym typeface="Roboto"/>
                        </a:rPr>
                        <a:t> problemática presentada, reconociendo, relacionando y justificando </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Reconoce, relaciona y justifica al menos dos emociones que dan cuenta de la problemática y son coherentes con la misma.</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Reconoce, relaciona y justifica una  emoción que da cuenta y es coherente con la problemática planteada o plantea dos emociones coherentes que no logra justificar de acuerdo a lo solicitado.</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Reconoce una o dos emociones que no se encuentran relacionadas con la problemática, y no logra justificar de acuerdo a lo solicitado.</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just">
                        <a:spcBef>
                          <a:spcPts val="0"/>
                        </a:spcBef>
                        <a:spcAft>
                          <a:spcPts val="0"/>
                        </a:spcAft>
                        <a:buClr>
                          <a:schemeClr val="dk1"/>
                        </a:buClr>
                        <a:buSzPts val="1200"/>
                        <a:buFont typeface="Arial"/>
                        <a:buNone/>
                      </a:pPr>
                      <a:r>
                        <a:rPr lang="es-CL" sz="1200">
                          <a:solidFill>
                            <a:schemeClr val="dk1"/>
                          </a:solidFill>
                          <a:highlight>
                            <a:srgbClr val="FFFFFF"/>
                          </a:highlight>
                          <a:latin typeface="Roboto"/>
                          <a:ea typeface="Roboto"/>
                          <a:cs typeface="Roboto"/>
                          <a:sym typeface="Roboto"/>
                        </a:rPr>
                        <a:t>No hace entrega de la actividad.</a:t>
                      </a:r>
                      <a:endParaRPr sz="1200">
                        <a:solidFill>
                          <a:schemeClr val="dk1"/>
                        </a:solidFill>
                        <a:highlight>
                          <a:srgbClr val="FFFFFF"/>
                        </a:highlight>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sz="1200">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33300">
                <a:tc>
                  <a:txBody>
                    <a:bodyPr/>
                    <a:lstStyle/>
                    <a:p>
                      <a:pPr indent="0" lvl="0" marL="0" marR="0" rtl="0" algn="just">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5. Etapa I</a:t>
                      </a:r>
                      <a:r>
                        <a:rPr b="1" lang="es-CL" sz="1200">
                          <a:latin typeface="Roboto"/>
                          <a:ea typeface="Roboto"/>
                          <a:cs typeface="Roboto"/>
                          <a:sym typeface="Roboto"/>
                        </a:rPr>
                        <a:t>nvestigar</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Excelente</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3 punto</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Satisfactorio</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2 puntos</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Por mejorar</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1 puntos</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c>
                  <a:txBody>
                    <a:bodyPr/>
                    <a:lstStyle/>
                    <a:p>
                      <a:pPr indent="0" lvl="0" marL="0" rtl="0" algn="ctr">
                        <a:spcBef>
                          <a:spcPts val="0"/>
                        </a:spcBef>
                        <a:spcAft>
                          <a:spcPts val="0"/>
                        </a:spcAft>
                        <a:buClr>
                          <a:schemeClr val="dk1"/>
                        </a:buClr>
                        <a:buSzPts val="1200"/>
                        <a:buFont typeface="Arial"/>
                        <a:buNone/>
                      </a:pPr>
                      <a:r>
                        <a:rPr b="1" lang="es-CL" sz="1200">
                          <a:solidFill>
                            <a:schemeClr val="dk1"/>
                          </a:solidFill>
                          <a:latin typeface="Roboto"/>
                          <a:ea typeface="Roboto"/>
                          <a:cs typeface="Roboto"/>
                          <a:sym typeface="Roboto"/>
                        </a:rPr>
                        <a:t>No observado</a:t>
                      </a:r>
                      <a:endParaRPr b="1" sz="1200">
                        <a:solidFill>
                          <a:schemeClr val="dk1"/>
                        </a:solidFill>
                        <a:latin typeface="Roboto"/>
                        <a:ea typeface="Roboto"/>
                        <a:cs typeface="Roboto"/>
                        <a:sym typeface="Roboto"/>
                      </a:endParaRPr>
                    </a:p>
                    <a:p>
                      <a:pPr indent="0" lvl="0" marL="0" rtl="0" algn="ctr">
                        <a:spcBef>
                          <a:spcPts val="0"/>
                        </a:spcBef>
                        <a:spcAft>
                          <a:spcPts val="0"/>
                        </a:spcAft>
                        <a:buClr>
                          <a:schemeClr val="dk1"/>
                        </a:buClr>
                        <a:buSzPts val="1200"/>
                        <a:buFont typeface="Arial"/>
                        <a:buNone/>
                      </a:pPr>
                      <a:r>
                        <a:rPr b="1" lang="es-CL" sz="1200">
                          <a:solidFill>
                            <a:schemeClr val="dk1"/>
                          </a:solidFill>
                          <a:latin typeface="Roboto"/>
                          <a:ea typeface="Roboto"/>
                          <a:cs typeface="Roboto"/>
                          <a:sym typeface="Roboto"/>
                        </a:rPr>
                        <a:t>0 puntos</a:t>
                      </a:r>
                      <a:endParaRPr b="1" sz="1200">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r>
              <a:tr h="1322900">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5.1. El estudiante es capaz de </a:t>
                      </a:r>
                      <a:r>
                        <a:rPr lang="es-CL" sz="1200">
                          <a:solidFill>
                            <a:schemeClr val="dk1"/>
                          </a:solidFill>
                          <a:highlight>
                            <a:srgbClr val="FFFFFF"/>
                          </a:highlight>
                          <a:latin typeface="Roboto"/>
                          <a:ea typeface="Roboto"/>
                          <a:cs typeface="Roboto"/>
                          <a:sym typeface="Roboto"/>
                        </a:rPr>
                        <a:t>i</a:t>
                      </a:r>
                      <a:r>
                        <a:rPr lang="es-CL" sz="1200">
                          <a:solidFill>
                            <a:schemeClr val="dk1"/>
                          </a:solidFill>
                          <a:highlight>
                            <a:srgbClr val="FFFFFF"/>
                          </a:highlight>
                          <a:latin typeface="Roboto"/>
                          <a:ea typeface="Roboto"/>
                          <a:cs typeface="Roboto"/>
                          <a:sym typeface="Roboto"/>
                        </a:rPr>
                        <a:t>nvestigar por su cuenta al menos 2 formas de REUTILIZAR el tipo de residuo escogido.</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Busca, e investiga dos formas de reutilizar los residuos, siempre relacionado al tipo de residuo que se escogió.</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Identifica dos formas de reutilizar los residuos, pero no necesariamente tienen que ver con el tipo de residuo escogido.</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Identifica menos de dos formas de como poder reutilizar y no </a:t>
                      </a:r>
                      <a:r>
                        <a:rPr lang="es-CL" sz="1200">
                          <a:highlight>
                            <a:srgbClr val="FFFFFF"/>
                          </a:highlight>
                          <a:latin typeface="Roboto"/>
                          <a:ea typeface="Roboto"/>
                          <a:cs typeface="Roboto"/>
                          <a:sym typeface="Roboto"/>
                        </a:rPr>
                        <a:t>necesariamente</a:t>
                      </a:r>
                      <a:r>
                        <a:rPr lang="es-CL" sz="1200">
                          <a:highlight>
                            <a:srgbClr val="FFFFFF"/>
                          </a:highlight>
                          <a:latin typeface="Roboto"/>
                          <a:ea typeface="Roboto"/>
                          <a:cs typeface="Roboto"/>
                          <a:sym typeface="Roboto"/>
                        </a:rPr>
                        <a:t> se relaciona con el tipo de residuo escogido</a:t>
                      </a:r>
                      <a:r>
                        <a:rPr lang="es-CL" sz="1200" u="none" cap="none" strike="noStrike">
                          <a:highlight>
                            <a:srgbClr val="FFFFFF"/>
                          </a:highlight>
                          <a:latin typeface="Roboto"/>
                          <a:ea typeface="Roboto"/>
                          <a:cs typeface="Roboto"/>
                          <a:sym typeface="Roboto"/>
                        </a:rPr>
                        <a:t>.</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just">
                        <a:spcBef>
                          <a:spcPts val="0"/>
                        </a:spcBef>
                        <a:spcAft>
                          <a:spcPts val="0"/>
                        </a:spcAft>
                        <a:buClr>
                          <a:schemeClr val="dk1"/>
                        </a:buClr>
                        <a:buSzPts val="1200"/>
                        <a:buFont typeface="Arial"/>
                        <a:buNone/>
                      </a:pPr>
                      <a:r>
                        <a:rPr lang="es-CL" sz="1200">
                          <a:solidFill>
                            <a:schemeClr val="dk1"/>
                          </a:solidFill>
                          <a:highlight>
                            <a:srgbClr val="FFFFFF"/>
                          </a:highlight>
                          <a:latin typeface="Roboto"/>
                          <a:ea typeface="Roboto"/>
                          <a:cs typeface="Roboto"/>
                          <a:sym typeface="Roboto"/>
                        </a:rPr>
                        <a:t>No hace entrega de la actividad.</a:t>
                      </a:r>
                      <a:endParaRPr sz="1200">
                        <a:solidFill>
                          <a:schemeClr val="dk1"/>
                        </a:solidFill>
                        <a:highlight>
                          <a:srgbClr val="FFFFFF"/>
                        </a:highlight>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sz="1200">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468750">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5.2. </a:t>
                      </a:r>
                      <a:r>
                        <a:rPr lang="es-CL" sz="1200">
                          <a:solidFill>
                            <a:schemeClr val="dk1"/>
                          </a:solidFill>
                          <a:highlight>
                            <a:srgbClr val="FFFFFF"/>
                          </a:highlight>
                          <a:latin typeface="Roboto"/>
                          <a:ea typeface="Roboto"/>
                          <a:cs typeface="Roboto"/>
                          <a:sym typeface="Roboto"/>
                        </a:rPr>
                        <a:t>El estudiante es capaz de investigar por su cuenta al menos 2 formas de reciclar el tipo de residuo escogido.</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just">
                        <a:spcBef>
                          <a:spcPts val="0"/>
                        </a:spcBef>
                        <a:spcAft>
                          <a:spcPts val="0"/>
                        </a:spcAft>
                        <a:buClr>
                          <a:schemeClr val="dk1"/>
                        </a:buClr>
                        <a:buSzPts val="1200"/>
                        <a:buFont typeface="Arial"/>
                        <a:buNone/>
                      </a:pPr>
                      <a:r>
                        <a:rPr lang="es-CL" sz="1200">
                          <a:solidFill>
                            <a:schemeClr val="dk1"/>
                          </a:solidFill>
                          <a:highlight>
                            <a:srgbClr val="FFFFFF"/>
                          </a:highlight>
                          <a:latin typeface="Roboto"/>
                          <a:ea typeface="Roboto"/>
                          <a:cs typeface="Roboto"/>
                          <a:sym typeface="Roboto"/>
                        </a:rPr>
                        <a:t>Busca, e investiga dos formas de reciclar los residuos, siempre relacionado al tipo de residuo que se escogió.</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just">
                        <a:spcBef>
                          <a:spcPts val="0"/>
                        </a:spcBef>
                        <a:spcAft>
                          <a:spcPts val="0"/>
                        </a:spcAft>
                        <a:buClr>
                          <a:schemeClr val="dk1"/>
                        </a:buClr>
                        <a:buSzPts val="1200"/>
                        <a:buFont typeface="Arial"/>
                        <a:buNone/>
                      </a:pPr>
                      <a:r>
                        <a:rPr lang="es-CL" sz="1200">
                          <a:solidFill>
                            <a:schemeClr val="dk1"/>
                          </a:solidFill>
                          <a:highlight>
                            <a:srgbClr val="FFFFFF"/>
                          </a:highlight>
                          <a:latin typeface="Roboto"/>
                          <a:ea typeface="Roboto"/>
                          <a:cs typeface="Roboto"/>
                          <a:sym typeface="Roboto"/>
                        </a:rPr>
                        <a:t>Identifica dos formas de reciclar los residuos, pero no necesariamente tienen que ver con el tipo de residuo escogido.</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just">
                        <a:spcBef>
                          <a:spcPts val="0"/>
                        </a:spcBef>
                        <a:spcAft>
                          <a:spcPts val="0"/>
                        </a:spcAft>
                        <a:buClr>
                          <a:schemeClr val="dk1"/>
                        </a:buClr>
                        <a:buSzPts val="1200"/>
                        <a:buFont typeface="Arial"/>
                        <a:buNone/>
                      </a:pPr>
                      <a:r>
                        <a:rPr lang="es-CL" sz="1200">
                          <a:solidFill>
                            <a:schemeClr val="dk1"/>
                          </a:solidFill>
                          <a:highlight>
                            <a:srgbClr val="FFFFFF"/>
                          </a:highlight>
                          <a:latin typeface="Roboto"/>
                          <a:ea typeface="Roboto"/>
                          <a:cs typeface="Roboto"/>
                          <a:sym typeface="Roboto"/>
                        </a:rPr>
                        <a:t>Identifica menos de dos formas de como poder reciclar y no necesariamente se relaciona con el tipo de residuo escogido.</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just">
                        <a:spcBef>
                          <a:spcPts val="0"/>
                        </a:spcBef>
                        <a:spcAft>
                          <a:spcPts val="0"/>
                        </a:spcAft>
                        <a:buClr>
                          <a:schemeClr val="dk1"/>
                        </a:buClr>
                        <a:buSzPts val="1200"/>
                        <a:buFont typeface="Arial"/>
                        <a:buNone/>
                      </a:pPr>
                      <a:r>
                        <a:rPr lang="es-CL" sz="1200">
                          <a:solidFill>
                            <a:schemeClr val="dk1"/>
                          </a:solidFill>
                          <a:highlight>
                            <a:srgbClr val="FFFFFF"/>
                          </a:highlight>
                          <a:latin typeface="Roboto"/>
                          <a:ea typeface="Roboto"/>
                          <a:cs typeface="Roboto"/>
                          <a:sym typeface="Roboto"/>
                        </a:rPr>
                        <a:t>No hace entrega de la actividad.</a:t>
                      </a:r>
                      <a:endParaRPr sz="1200">
                        <a:solidFill>
                          <a:schemeClr val="dk1"/>
                        </a:solidFill>
                        <a:highlight>
                          <a:srgbClr val="FFFFFF"/>
                        </a:highlight>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sz="1200">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graphicFrame>
        <p:nvGraphicFramePr>
          <p:cNvPr id="247" name="Google Shape;247;p18"/>
          <p:cNvGraphicFramePr/>
          <p:nvPr/>
        </p:nvGraphicFramePr>
        <p:xfrm>
          <a:off x="124250" y="96625"/>
          <a:ext cx="3000000" cy="3000000"/>
        </p:xfrm>
        <a:graphic>
          <a:graphicData uri="http://schemas.openxmlformats.org/drawingml/2006/table">
            <a:tbl>
              <a:tblPr>
                <a:noFill/>
                <a:tableStyleId>{E4EF8968-2E4F-433B-9C19-70ABBF222098}</a:tableStyleId>
              </a:tblPr>
              <a:tblGrid>
                <a:gridCol w="2377675"/>
                <a:gridCol w="2377675"/>
                <a:gridCol w="2377675"/>
                <a:gridCol w="2377675"/>
                <a:gridCol w="2377675"/>
              </a:tblGrid>
              <a:tr h="579150">
                <a:tc>
                  <a:txBody>
                    <a:bodyPr/>
                    <a:lstStyle/>
                    <a:p>
                      <a:pPr indent="0" lvl="0" marL="0" marR="0" rtl="0" algn="just">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6. Etapa Hacer</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Excelente</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3 puntos</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Satisfactorio</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2 puntos</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Por mejorar</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1 puntos</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No observado</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a:latin typeface="Roboto"/>
                          <a:ea typeface="Roboto"/>
                          <a:cs typeface="Roboto"/>
                          <a:sym typeface="Roboto"/>
                        </a:rPr>
                        <a:t>0 puntos</a:t>
                      </a:r>
                      <a:endParaRPr b="1" sz="1200">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r>
              <a:tr h="1541050">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6.1. El o la estudiante </a:t>
                      </a:r>
                      <a:r>
                        <a:rPr lang="es-CL" sz="1200">
                          <a:highlight>
                            <a:srgbClr val="FFFFFF"/>
                          </a:highlight>
                          <a:latin typeface="Roboto"/>
                          <a:ea typeface="Roboto"/>
                          <a:cs typeface="Roboto"/>
                          <a:sym typeface="Roboto"/>
                        </a:rPr>
                        <a:t>realiza la prueba de alternativas de manera óptima. La prueba tiene 10 preguntas enfocadas al texto introductorio del sitio web “trabajointerdisciplinario”.</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Tiene correcto al menos el 80% de las alternativas (8 a 10 respuestas correctas).</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Tiene correcto al menos el 60% de las alternativas (6 a 7 respuestas correctas).</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Realiza la prueba pero tiene menos del 60% de las alternativas correctas.</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just">
                        <a:spcBef>
                          <a:spcPts val="0"/>
                        </a:spcBef>
                        <a:spcAft>
                          <a:spcPts val="0"/>
                        </a:spcAft>
                        <a:buClr>
                          <a:schemeClr val="dk1"/>
                        </a:buClr>
                        <a:buSzPts val="1200"/>
                        <a:buFont typeface="Arial"/>
                        <a:buNone/>
                      </a:pPr>
                      <a:r>
                        <a:rPr lang="es-CL" sz="1200">
                          <a:solidFill>
                            <a:schemeClr val="dk1"/>
                          </a:solidFill>
                          <a:highlight>
                            <a:srgbClr val="FFFFFF"/>
                          </a:highlight>
                          <a:latin typeface="Roboto"/>
                          <a:ea typeface="Roboto"/>
                          <a:cs typeface="Roboto"/>
                          <a:sym typeface="Roboto"/>
                        </a:rPr>
                        <a:t>No hace entrega de la actividad.</a:t>
                      </a:r>
                      <a:endParaRPr sz="1200">
                        <a:solidFill>
                          <a:schemeClr val="dk1"/>
                        </a:solidFill>
                        <a:highlight>
                          <a:srgbClr val="FFFFFF"/>
                        </a:highlight>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sz="1200">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310575">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6.2. El o la estudiante realiza</a:t>
                      </a:r>
                      <a:r>
                        <a:rPr lang="es-CL" sz="1200">
                          <a:solidFill>
                            <a:schemeClr val="dk1"/>
                          </a:solidFill>
                          <a:highlight>
                            <a:srgbClr val="FFFFFF"/>
                          </a:highlight>
                          <a:latin typeface="Roboto"/>
                          <a:ea typeface="Roboto"/>
                          <a:cs typeface="Roboto"/>
                          <a:sym typeface="Roboto"/>
                        </a:rPr>
                        <a:t> un afiche educativo para compartir con tu comunidad, que contenga y explique elementos claves de la gestión de residuos</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El afiche posee 4 o 5 elementos mínimos:</a:t>
                      </a:r>
                      <a:endParaRPr sz="1200">
                        <a:highlight>
                          <a:srgbClr val="FFFFFF"/>
                        </a:highlight>
                        <a:latin typeface="Roboto"/>
                        <a:ea typeface="Roboto"/>
                        <a:cs typeface="Roboto"/>
                        <a:sym typeface="Roboto"/>
                      </a:endParaRPr>
                    </a:p>
                    <a:p>
                      <a:pPr indent="0" lvl="0" marL="0" rtl="0" algn="just">
                        <a:spcBef>
                          <a:spcPts val="0"/>
                        </a:spcBef>
                        <a:spcAft>
                          <a:spcPts val="0"/>
                        </a:spcAft>
                        <a:buClr>
                          <a:schemeClr val="dk1"/>
                        </a:buClr>
                        <a:buSzPts val="1100"/>
                        <a:buFont typeface="Arial"/>
                        <a:buNone/>
                      </a:pPr>
                      <a:r>
                        <a:rPr b="1" lang="es-CL" sz="1200">
                          <a:solidFill>
                            <a:schemeClr val="dk1"/>
                          </a:solidFill>
                          <a:highlight>
                            <a:srgbClr val="FFFFFF"/>
                          </a:highlight>
                          <a:latin typeface="Roboto"/>
                          <a:ea typeface="Roboto"/>
                          <a:cs typeface="Roboto"/>
                          <a:sym typeface="Roboto"/>
                        </a:rPr>
                        <a:t>1.</a:t>
                      </a:r>
                      <a:r>
                        <a:rPr lang="es-CL" sz="1200">
                          <a:solidFill>
                            <a:schemeClr val="dk1"/>
                          </a:solidFill>
                          <a:highlight>
                            <a:srgbClr val="FFFFFF"/>
                          </a:highlight>
                          <a:latin typeface="Roboto"/>
                          <a:ea typeface="Roboto"/>
                          <a:cs typeface="Roboto"/>
                          <a:sym typeface="Roboto"/>
                        </a:rPr>
                        <a:t> </a:t>
                      </a:r>
                      <a:r>
                        <a:rPr i="1" lang="es-CL" sz="1200">
                          <a:solidFill>
                            <a:schemeClr val="dk1"/>
                          </a:solidFill>
                          <a:highlight>
                            <a:srgbClr val="FFFFFF"/>
                          </a:highlight>
                          <a:latin typeface="Roboto"/>
                          <a:ea typeface="Roboto"/>
                          <a:cs typeface="Roboto"/>
                          <a:sym typeface="Roboto"/>
                        </a:rPr>
                        <a:t>¿Qué es un residuo?</a:t>
                      </a:r>
                      <a:endParaRPr i="1" sz="1200">
                        <a:solidFill>
                          <a:schemeClr val="dk1"/>
                        </a:solidFill>
                        <a:highlight>
                          <a:srgbClr val="FFFFFF"/>
                        </a:highlight>
                        <a:latin typeface="Roboto"/>
                        <a:ea typeface="Roboto"/>
                        <a:cs typeface="Roboto"/>
                        <a:sym typeface="Roboto"/>
                      </a:endParaRPr>
                    </a:p>
                    <a:p>
                      <a:pPr indent="0" lvl="0" marL="0" rtl="0" algn="just">
                        <a:spcBef>
                          <a:spcPts val="0"/>
                        </a:spcBef>
                        <a:spcAft>
                          <a:spcPts val="0"/>
                        </a:spcAft>
                        <a:buClr>
                          <a:schemeClr val="dk1"/>
                        </a:buClr>
                        <a:buSzPts val="1100"/>
                        <a:buFont typeface="Arial"/>
                        <a:buNone/>
                      </a:pPr>
                      <a:r>
                        <a:rPr b="1" lang="es-CL" sz="1200">
                          <a:solidFill>
                            <a:schemeClr val="dk1"/>
                          </a:solidFill>
                          <a:highlight>
                            <a:srgbClr val="FFFFFF"/>
                          </a:highlight>
                          <a:latin typeface="Roboto"/>
                          <a:ea typeface="Roboto"/>
                          <a:cs typeface="Roboto"/>
                          <a:sym typeface="Roboto"/>
                        </a:rPr>
                        <a:t>2</a:t>
                      </a:r>
                      <a:r>
                        <a:rPr lang="es-CL" sz="1200">
                          <a:solidFill>
                            <a:schemeClr val="dk1"/>
                          </a:solidFill>
                          <a:highlight>
                            <a:srgbClr val="FFFFFF"/>
                          </a:highlight>
                          <a:latin typeface="Roboto"/>
                          <a:ea typeface="Roboto"/>
                          <a:cs typeface="Roboto"/>
                          <a:sym typeface="Roboto"/>
                        </a:rPr>
                        <a:t>. </a:t>
                      </a:r>
                      <a:r>
                        <a:rPr i="1" lang="es-CL" sz="1200">
                          <a:solidFill>
                            <a:schemeClr val="dk1"/>
                          </a:solidFill>
                          <a:highlight>
                            <a:srgbClr val="FFFFFF"/>
                          </a:highlight>
                          <a:latin typeface="Roboto"/>
                          <a:ea typeface="Roboto"/>
                          <a:cs typeface="Roboto"/>
                          <a:sym typeface="Roboto"/>
                        </a:rPr>
                        <a:t>¿Qué significan las 3Rs?</a:t>
                      </a:r>
                      <a:endParaRPr i="1" sz="1200">
                        <a:solidFill>
                          <a:schemeClr val="dk1"/>
                        </a:solidFill>
                        <a:highlight>
                          <a:srgbClr val="FFFFFF"/>
                        </a:highlight>
                        <a:latin typeface="Roboto"/>
                        <a:ea typeface="Roboto"/>
                        <a:cs typeface="Roboto"/>
                        <a:sym typeface="Roboto"/>
                      </a:endParaRPr>
                    </a:p>
                    <a:p>
                      <a:pPr indent="0" lvl="0" marL="0" rtl="0" algn="just">
                        <a:spcBef>
                          <a:spcPts val="0"/>
                        </a:spcBef>
                        <a:spcAft>
                          <a:spcPts val="0"/>
                        </a:spcAft>
                        <a:buClr>
                          <a:schemeClr val="dk1"/>
                        </a:buClr>
                        <a:buSzPts val="1100"/>
                        <a:buFont typeface="Arial"/>
                        <a:buNone/>
                      </a:pPr>
                      <a:r>
                        <a:rPr b="1" lang="es-CL" sz="1200">
                          <a:solidFill>
                            <a:schemeClr val="dk1"/>
                          </a:solidFill>
                          <a:highlight>
                            <a:srgbClr val="FFFFFF"/>
                          </a:highlight>
                          <a:latin typeface="Roboto"/>
                          <a:ea typeface="Roboto"/>
                          <a:cs typeface="Roboto"/>
                          <a:sym typeface="Roboto"/>
                        </a:rPr>
                        <a:t>3.</a:t>
                      </a:r>
                      <a:r>
                        <a:rPr lang="es-CL" sz="1200">
                          <a:solidFill>
                            <a:schemeClr val="dk1"/>
                          </a:solidFill>
                          <a:highlight>
                            <a:srgbClr val="FFFFFF"/>
                          </a:highlight>
                          <a:latin typeface="Roboto"/>
                          <a:ea typeface="Roboto"/>
                          <a:cs typeface="Roboto"/>
                          <a:sym typeface="Roboto"/>
                        </a:rPr>
                        <a:t> </a:t>
                      </a:r>
                      <a:r>
                        <a:rPr i="1" lang="es-CL" sz="1200">
                          <a:solidFill>
                            <a:schemeClr val="dk1"/>
                          </a:solidFill>
                          <a:highlight>
                            <a:srgbClr val="FFFFFF"/>
                          </a:highlight>
                          <a:latin typeface="Roboto"/>
                          <a:ea typeface="Roboto"/>
                          <a:cs typeface="Roboto"/>
                          <a:sym typeface="Roboto"/>
                        </a:rPr>
                        <a:t>¿Cuántos residuos generamos por persona en la comuna de Quilicura?</a:t>
                      </a:r>
                      <a:endParaRPr i="1" sz="1200">
                        <a:solidFill>
                          <a:schemeClr val="dk1"/>
                        </a:solidFill>
                        <a:highlight>
                          <a:srgbClr val="FFFFFF"/>
                        </a:highlight>
                        <a:latin typeface="Roboto"/>
                        <a:ea typeface="Roboto"/>
                        <a:cs typeface="Roboto"/>
                        <a:sym typeface="Roboto"/>
                      </a:endParaRPr>
                    </a:p>
                    <a:p>
                      <a:pPr indent="0" lvl="0" marL="0" rtl="0" algn="just">
                        <a:spcBef>
                          <a:spcPts val="0"/>
                        </a:spcBef>
                        <a:spcAft>
                          <a:spcPts val="0"/>
                        </a:spcAft>
                        <a:buClr>
                          <a:schemeClr val="dk1"/>
                        </a:buClr>
                        <a:buSzPts val="1100"/>
                        <a:buFont typeface="Arial"/>
                        <a:buNone/>
                      </a:pPr>
                      <a:r>
                        <a:rPr b="1" lang="es-CL" sz="1200">
                          <a:solidFill>
                            <a:schemeClr val="dk1"/>
                          </a:solidFill>
                          <a:highlight>
                            <a:srgbClr val="FFFFFF"/>
                          </a:highlight>
                          <a:latin typeface="Roboto"/>
                          <a:ea typeface="Roboto"/>
                          <a:cs typeface="Roboto"/>
                          <a:sym typeface="Roboto"/>
                        </a:rPr>
                        <a:t>4 y 5.</a:t>
                      </a:r>
                      <a:r>
                        <a:rPr lang="es-CL" sz="1200">
                          <a:solidFill>
                            <a:schemeClr val="dk1"/>
                          </a:solidFill>
                          <a:highlight>
                            <a:srgbClr val="FFFFFF"/>
                          </a:highlight>
                          <a:latin typeface="Roboto"/>
                          <a:ea typeface="Roboto"/>
                          <a:cs typeface="Roboto"/>
                          <a:sym typeface="Roboto"/>
                        </a:rPr>
                        <a:t> </a:t>
                      </a:r>
                      <a:r>
                        <a:rPr i="1" lang="es-CL" sz="1200">
                          <a:solidFill>
                            <a:schemeClr val="dk1"/>
                          </a:solidFill>
                          <a:highlight>
                            <a:srgbClr val="FFFFFF"/>
                          </a:highlight>
                          <a:latin typeface="Roboto"/>
                          <a:ea typeface="Roboto"/>
                          <a:cs typeface="Roboto"/>
                          <a:sym typeface="Roboto"/>
                        </a:rPr>
                        <a:t>Dos elementos a libre elección que te hayan llamado la atención para compartir con tu comunidad.</a:t>
                      </a:r>
                      <a:endParaRPr i="1" sz="1200">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El afiche posee 2 o 3 de los elementos mínimos.</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a:highlight>
                            <a:srgbClr val="FFFFFF"/>
                          </a:highlight>
                          <a:latin typeface="Roboto"/>
                          <a:ea typeface="Roboto"/>
                          <a:cs typeface="Roboto"/>
                          <a:sym typeface="Roboto"/>
                        </a:rPr>
                        <a:t>El afiche posee sólo 2 elementos o menos.</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No hace entrega de</a:t>
                      </a:r>
                      <a:r>
                        <a:rPr lang="es-CL" sz="1200">
                          <a:highlight>
                            <a:srgbClr val="FFFFFF"/>
                          </a:highlight>
                          <a:latin typeface="Roboto"/>
                          <a:ea typeface="Roboto"/>
                          <a:cs typeface="Roboto"/>
                          <a:sym typeface="Roboto"/>
                        </a:rPr>
                        <a:t> la actividad</a:t>
                      </a:r>
                      <a:r>
                        <a:rPr lang="es-CL" sz="1200" u="none" cap="none" strike="noStrike">
                          <a:highlight>
                            <a:srgbClr val="FFFFFF"/>
                          </a:highlight>
                          <a:latin typeface="Roboto"/>
                          <a:ea typeface="Roboto"/>
                          <a:cs typeface="Roboto"/>
                          <a:sym typeface="Roboto"/>
                        </a:rPr>
                        <a:t>.</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79150">
                <a:tc>
                  <a:txBody>
                    <a:bodyPr/>
                    <a:lstStyle/>
                    <a:p>
                      <a:pPr indent="0" lvl="0" marL="0" marR="0" rtl="0" algn="just">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7. Etapa Compartir</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Excelente</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3 punto</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Satisfactorio</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2 puntos</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Por mejorar</a:t>
                      </a:r>
                      <a:endParaRPr b="1" sz="12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1" lang="es-CL" sz="1200" u="none" cap="none" strike="noStrike">
                          <a:latin typeface="Roboto"/>
                          <a:ea typeface="Roboto"/>
                          <a:cs typeface="Roboto"/>
                          <a:sym typeface="Roboto"/>
                        </a:rPr>
                        <a:t>1 puntos</a:t>
                      </a:r>
                      <a:endParaRPr b="1" sz="1200" u="none" cap="none" strike="noStrike">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c>
                  <a:txBody>
                    <a:bodyPr/>
                    <a:lstStyle/>
                    <a:p>
                      <a:pPr indent="0" lvl="0" marL="0" rtl="0" algn="ctr">
                        <a:spcBef>
                          <a:spcPts val="0"/>
                        </a:spcBef>
                        <a:spcAft>
                          <a:spcPts val="0"/>
                        </a:spcAft>
                        <a:buClr>
                          <a:schemeClr val="dk1"/>
                        </a:buClr>
                        <a:buSzPts val="1200"/>
                        <a:buFont typeface="Arial"/>
                        <a:buNone/>
                      </a:pPr>
                      <a:r>
                        <a:rPr b="1" lang="es-CL" sz="1200">
                          <a:solidFill>
                            <a:schemeClr val="dk1"/>
                          </a:solidFill>
                          <a:latin typeface="Roboto"/>
                          <a:ea typeface="Roboto"/>
                          <a:cs typeface="Roboto"/>
                          <a:sym typeface="Roboto"/>
                        </a:rPr>
                        <a:t>No observado</a:t>
                      </a:r>
                      <a:endParaRPr b="1" sz="1200">
                        <a:solidFill>
                          <a:schemeClr val="dk1"/>
                        </a:solidFill>
                        <a:latin typeface="Roboto"/>
                        <a:ea typeface="Roboto"/>
                        <a:cs typeface="Roboto"/>
                        <a:sym typeface="Roboto"/>
                      </a:endParaRPr>
                    </a:p>
                    <a:p>
                      <a:pPr indent="0" lvl="0" marL="0" rtl="0" algn="ctr">
                        <a:spcBef>
                          <a:spcPts val="0"/>
                        </a:spcBef>
                        <a:spcAft>
                          <a:spcPts val="0"/>
                        </a:spcAft>
                        <a:buClr>
                          <a:schemeClr val="dk1"/>
                        </a:buClr>
                        <a:buSzPts val="1200"/>
                        <a:buFont typeface="Arial"/>
                        <a:buNone/>
                      </a:pPr>
                      <a:r>
                        <a:rPr b="1" lang="es-CL" sz="1200">
                          <a:solidFill>
                            <a:schemeClr val="dk1"/>
                          </a:solidFill>
                          <a:latin typeface="Roboto"/>
                          <a:ea typeface="Roboto"/>
                          <a:cs typeface="Roboto"/>
                          <a:sym typeface="Roboto"/>
                        </a:rPr>
                        <a:t>0 puntos</a:t>
                      </a:r>
                      <a:endParaRPr b="1" sz="1200">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3399"/>
                    </a:solidFill>
                  </a:tcPr>
                </a:tc>
              </a:tr>
              <a:tr h="1541050">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El o la estudiante entrega las actividades completas a cada profesor/a, utilizando los canales destinados a ello (correo electrónico o whatsapp), y respeta el plazo de entrega.</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a:solidFill>
                            <a:schemeClr val="dk1"/>
                          </a:solidFill>
                          <a:highlight>
                            <a:srgbClr val="FFFFFF"/>
                          </a:highlight>
                          <a:latin typeface="Calibri"/>
                          <a:ea typeface="Calibri"/>
                          <a:cs typeface="Calibri"/>
                          <a:sym typeface="Calibri"/>
                        </a:rPr>
                        <a:t>Desarrolla la actividad propuesta y la entrega en el plazo estipulado.</a:t>
                      </a:r>
                      <a:endParaRPr sz="1200">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a:solidFill>
                            <a:schemeClr val="dk1"/>
                          </a:solidFill>
                          <a:highlight>
                            <a:srgbClr val="FFFFFF"/>
                          </a:highlight>
                          <a:latin typeface="Calibri"/>
                          <a:ea typeface="Calibri"/>
                          <a:cs typeface="Calibri"/>
                          <a:sym typeface="Calibri"/>
                        </a:rPr>
                        <a:t>Desarrolla la actividad propuesta, pero la entrega hasta 7 días después del plazo estipulado.</a:t>
                      </a:r>
                      <a:endParaRPr sz="1200">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a:solidFill>
                            <a:schemeClr val="dk1"/>
                          </a:solidFill>
                          <a:highlight>
                            <a:srgbClr val="FFFFFF"/>
                          </a:highlight>
                          <a:latin typeface="Calibri"/>
                          <a:ea typeface="Calibri"/>
                          <a:cs typeface="Calibri"/>
                          <a:sym typeface="Calibri"/>
                        </a:rPr>
                        <a:t>Desarrolla la actividad propuesta, pero la entrega con más de 7 días de retraso.</a:t>
                      </a:r>
                      <a:endParaRPr sz="1200">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s-CL" sz="1200" u="none" cap="none" strike="noStrike">
                          <a:highlight>
                            <a:srgbClr val="FFFFFF"/>
                          </a:highlight>
                          <a:latin typeface="Roboto"/>
                          <a:ea typeface="Roboto"/>
                          <a:cs typeface="Roboto"/>
                          <a:sym typeface="Roboto"/>
                        </a:rPr>
                        <a:t>No hace entrega del proyecto.</a:t>
                      </a:r>
                      <a:endParaRPr sz="1200" u="none" cap="none" strike="noStrike">
                        <a:highlight>
                          <a:srgbClr val="FFFFFF"/>
                        </a:highlight>
                        <a:latin typeface="Roboto"/>
                        <a:ea typeface="Roboto"/>
                        <a:cs typeface="Roboto"/>
                        <a:sym typeface="Roboto"/>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1" name="Shape 251"/>
        <p:cNvGrpSpPr/>
        <p:nvPr/>
      </p:nvGrpSpPr>
      <p:grpSpPr>
        <a:xfrm>
          <a:off x="0" y="0"/>
          <a:ext cx="0" cy="0"/>
          <a:chOff x="0" y="0"/>
          <a:chExt cx="0" cy="0"/>
        </a:xfrm>
      </p:grpSpPr>
      <p:sp>
        <p:nvSpPr>
          <p:cNvPr id="252" name="Google Shape;252;p19"/>
          <p:cNvSpPr txBox="1"/>
          <p:nvPr>
            <p:ph idx="4294967295" type="title"/>
          </p:nvPr>
        </p:nvSpPr>
        <p:spPr>
          <a:xfrm>
            <a:off x="2305450" y="1041925"/>
            <a:ext cx="7546200" cy="3813600"/>
          </a:xfrm>
          <a:prstGeom prst="rect">
            <a:avLst/>
          </a:prstGeom>
          <a:noFill/>
          <a:ln>
            <a:noFill/>
          </a:ln>
          <a:effectLst>
            <a:outerShdw blurRad="57150" rotWithShape="0" algn="bl" dist="38100">
              <a:srgbClr val="000000">
                <a:alpha val="64705"/>
              </a:srgbClr>
            </a:outerShdw>
          </a:effectLst>
        </p:spPr>
        <p:txBody>
          <a:bodyPr anchorCtr="0" anchor="ctr" bIns="0" lIns="121900" spcFirstLastPara="1" rIns="121900" wrap="square" tIns="0">
            <a:noAutofit/>
          </a:bodyPr>
          <a:lstStyle/>
          <a:p>
            <a:pPr indent="0" lvl="0" marL="0" marR="0" rtl="0" algn="l">
              <a:lnSpc>
                <a:spcPct val="100000"/>
              </a:lnSpc>
              <a:spcBef>
                <a:spcPts val="0"/>
              </a:spcBef>
              <a:spcAft>
                <a:spcPts val="0"/>
              </a:spcAft>
              <a:buClr>
                <a:schemeClr val="dk1"/>
              </a:buClr>
              <a:buSzPts val="3700"/>
              <a:buFont typeface="Arial"/>
              <a:buNone/>
            </a:pPr>
            <a:r>
              <a:rPr lang="es-CL" sz="2700">
                <a:solidFill>
                  <a:srgbClr val="FF3E77"/>
                </a:solidFill>
                <a:latin typeface="Roboto Black"/>
                <a:ea typeface="Roboto Black"/>
                <a:cs typeface="Roboto Black"/>
                <a:sym typeface="Roboto Black"/>
              </a:rPr>
              <a:t>Reciclar es más que una acción, es el valor de la responsabilidad por preservar los recursos naturales. ¡Si al planeta quieres ayudar, tus residuos has de separar!</a:t>
            </a:r>
            <a:endParaRPr sz="2700">
              <a:solidFill>
                <a:srgbClr val="FF3E77"/>
              </a:solidFill>
              <a:latin typeface="Roboto Black"/>
              <a:ea typeface="Roboto Black"/>
              <a:cs typeface="Roboto Black"/>
              <a:sym typeface="Roboto Black"/>
            </a:endParaRPr>
          </a:p>
          <a:p>
            <a:pPr indent="0" lvl="0" marL="0" marR="0" rtl="0" algn="l">
              <a:lnSpc>
                <a:spcPct val="100000"/>
              </a:lnSpc>
              <a:spcBef>
                <a:spcPts val="0"/>
              </a:spcBef>
              <a:spcAft>
                <a:spcPts val="0"/>
              </a:spcAft>
              <a:buClr>
                <a:schemeClr val="dk1"/>
              </a:buClr>
              <a:buSzPts val="3700"/>
              <a:buFont typeface="Arial"/>
              <a:buNone/>
            </a:pPr>
            <a:r>
              <a:t/>
            </a:r>
            <a:endParaRPr sz="2700">
              <a:solidFill>
                <a:srgbClr val="FF3E77"/>
              </a:solidFill>
              <a:latin typeface="Roboto Black"/>
              <a:ea typeface="Roboto Black"/>
              <a:cs typeface="Roboto Black"/>
              <a:sym typeface="Roboto Black"/>
            </a:endParaRPr>
          </a:p>
          <a:p>
            <a:pPr indent="0" lvl="0" marL="0" marR="0" rtl="0" algn="l">
              <a:lnSpc>
                <a:spcPct val="100000"/>
              </a:lnSpc>
              <a:spcBef>
                <a:spcPts val="0"/>
              </a:spcBef>
              <a:spcAft>
                <a:spcPts val="0"/>
              </a:spcAft>
              <a:buClr>
                <a:schemeClr val="dk1"/>
              </a:buClr>
              <a:buSzPts val="3700"/>
              <a:buFont typeface="Arial"/>
              <a:buNone/>
            </a:pPr>
            <a:r>
              <a:rPr lang="es-CL" sz="2700">
                <a:solidFill>
                  <a:srgbClr val="FF3E77"/>
                </a:solidFill>
                <a:latin typeface="Roboto Black"/>
                <a:ea typeface="Roboto Black"/>
                <a:cs typeface="Roboto Black"/>
                <a:sym typeface="Roboto Black"/>
              </a:rPr>
              <a:t>Se despide atentamente los profesores del segundo ciclo del T. Interdisciplinario...</a:t>
            </a:r>
            <a:endParaRPr sz="2700">
              <a:solidFill>
                <a:srgbClr val="FF3E77"/>
              </a:solidFill>
              <a:latin typeface="Roboto Black"/>
              <a:ea typeface="Roboto Black"/>
              <a:cs typeface="Roboto Black"/>
              <a:sym typeface="Roboto Black"/>
            </a:endParaRPr>
          </a:p>
        </p:txBody>
      </p:sp>
      <p:sp>
        <p:nvSpPr>
          <p:cNvPr id="253" name="Google Shape;253;p19"/>
          <p:cNvSpPr txBox="1"/>
          <p:nvPr/>
        </p:nvSpPr>
        <p:spPr>
          <a:xfrm>
            <a:off x="3274700" y="4471250"/>
            <a:ext cx="8017200" cy="2158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600"/>
              <a:buFont typeface="Arial"/>
              <a:buNone/>
            </a:pPr>
            <a:r>
              <a:t/>
            </a:r>
            <a:endParaRPr b="0" i="0" sz="2600" u="none" cap="none" strike="noStrike">
              <a:solidFill>
                <a:schemeClr val="dk1"/>
              </a:solidFill>
              <a:latin typeface="Acme"/>
              <a:ea typeface="Acme"/>
              <a:cs typeface="Acme"/>
              <a:sym typeface="Acm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2"/>
          <p:cNvSpPr txBox="1"/>
          <p:nvPr>
            <p:ph idx="4294967295" type="ctrTitle"/>
          </p:nvPr>
        </p:nvSpPr>
        <p:spPr>
          <a:xfrm>
            <a:off x="2790008" y="360000"/>
            <a:ext cx="5609700" cy="644100"/>
          </a:xfrm>
          <a:prstGeom prst="rect">
            <a:avLst/>
          </a:prstGeom>
          <a:noFill/>
          <a:ln>
            <a:noFill/>
          </a:ln>
          <a:effectLst>
            <a:outerShdw blurRad="57150" rotWithShape="0" algn="bl" dist="38100">
              <a:srgbClr val="000000">
                <a:alpha val="64705"/>
              </a:srgbClr>
            </a:outerShdw>
          </a:effectLst>
        </p:spPr>
        <p:txBody>
          <a:bodyPr anchorCtr="0" anchor="ctr" bIns="0" lIns="121900" spcFirstLastPara="1" rIns="121900" wrap="square" tIns="0">
            <a:noAutofit/>
          </a:bodyPr>
          <a:lstStyle/>
          <a:p>
            <a:pPr indent="0" lvl="0" marL="0" marR="0" rtl="0" algn="l">
              <a:lnSpc>
                <a:spcPct val="100000"/>
              </a:lnSpc>
              <a:spcBef>
                <a:spcPts val="0"/>
              </a:spcBef>
              <a:spcAft>
                <a:spcPts val="0"/>
              </a:spcAft>
              <a:buClr>
                <a:schemeClr val="dk1"/>
              </a:buClr>
              <a:buSzPts val="3700"/>
              <a:buFont typeface="Arial"/>
              <a:buNone/>
            </a:pPr>
            <a:r>
              <a:rPr b="0" i="0" lang="es-CL" sz="3100" u="none" cap="none" strike="noStrike">
                <a:solidFill>
                  <a:srgbClr val="FF3E77"/>
                </a:solidFill>
                <a:latin typeface="Roboto Black"/>
                <a:ea typeface="Roboto Black"/>
                <a:cs typeface="Roboto Black"/>
                <a:sym typeface="Roboto Black"/>
              </a:rPr>
              <a:t>EQUIPO DOCENTE</a:t>
            </a:r>
            <a:endParaRPr b="0" i="0" sz="3100" u="none" cap="none" strike="noStrike">
              <a:solidFill>
                <a:srgbClr val="FF3E77"/>
              </a:solidFill>
              <a:latin typeface="Roboto Black"/>
              <a:ea typeface="Roboto Black"/>
              <a:cs typeface="Roboto Black"/>
              <a:sym typeface="Roboto Black"/>
            </a:endParaRPr>
          </a:p>
        </p:txBody>
      </p:sp>
      <p:graphicFrame>
        <p:nvGraphicFramePr>
          <p:cNvPr id="95" name="Google Shape;95;p2"/>
          <p:cNvGraphicFramePr/>
          <p:nvPr/>
        </p:nvGraphicFramePr>
        <p:xfrm>
          <a:off x="1318871" y="3303596"/>
          <a:ext cx="3000000" cy="3000000"/>
        </p:xfrm>
        <a:graphic>
          <a:graphicData uri="http://schemas.openxmlformats.org/drawingml/2006/table">
            <a:tbl>
              <a:tblPr>
                <a:noFill/>
                <a:tableStyleId>{F9E42A6C-5644-4D83-8817-EF9FD512DFB8}</a:tableStyleId>
              </a:tblPr>
              <a:tblGrid>
                <a:gridCol w="2339575"/>
                <a:gridCol w="2339575"/>
                <a:gridCol w="2339575"/>
                <a:gridCol w="2535525"/>
              </a:tblGrid>
              <a:tr h="1435825">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solidFill>
                          <a:srgbClr val="434343"/>
                        </a:solidFill>
                        <a:latin typeface="Roboto"/>
                        <a:ea typeface="Roboto"/>
                        <a:cs typeface="Roboto"/>
                        <a:sym typeface="Roboto"/>
                      </a:endParaRPr>
                    </a:p>
                  </a:txBody>
                  <a:tcPr marT="121900" marB="121900" marR="121900" marL="121900">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solidFill>
                          <a:srgbClr val="434343"/>
                        </a:solidFill>
                        <a:latin typeface="Roboto"/>
                        <a:ea typeface="Roboto"/>
                        <a:cs typeface="Roboto"/>
                        <a:sym typeface="Roboto"/>
                      </a:endParaRPr>
                    </a:p>
                  </a:txBody>
                  <a:tcPr marT="121900" marB="121900" marR="121900" marL="121900">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solidFill>
                          <a:srgbClr val="434343"/>
                        </a:solidFill>
                        <a:latin typeface="Roboto"/>
                        <a:ea typeface="Roboto"/>
                        <a:cs typeface="Roboto"/>
                        <a:sym typeface="Roboto"/>
                      </a:endParaRPr>
                    </a:p>
                  </a:txBody>
                  <a:tcPr marT="121900" marB="121900" marR="121900" marL="121900">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solidFill>
                          <a:srgbClr val="434343"/>
                        </a:solidFill>
                        <a:latin typeface="Roboto"/>
                        <a:ea typeface="Roboto"/>
                        <a:cs typeface="Roboto"/>
                        <a:sym typeface="Roboto"/>
                      </a:endParaRPr>
                    </a:p>
                  </a:txBody>
                  <a:tcPr marT="121900" marB="121900" marR="121900" marL="121900">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r h="567625">
                <a:tc>
                  <a:txBody>
                    <a:bodyPr/>
                    <a:lstStyle/>
                    <a:p>
                      <a:pPr indent="0" lvl="0" marL="0" marR="0" rtl="0" algn="ctr">
                        <a:lnSpc>
                          <a:spcPct val="100000"/>
                        </a:lnSpc>
                        <a:spcBef>
                          <a:spcPts val="0"/>
                        </a:spcBef>
                        <a:spcAft>
                          <a:spcPts val="0"/>
                        </a:spcAft>
                        <a:buClr>
                          <a:schemeClr val="dk1"/>
                        </a:buClr>
                        <a:buSzPts val="1500"/>
                        <a:buFont typeface="Arial"/>
                        <a:buNone/>
                      </a:pPr>
                      <a:r>
                        <a:rPr b="1" lang="es-CL" sz="1500" u="none" cap="none" strike="noStrike">
                          <a:solidFill>
                            <a:srgbClr val="434343"/>
                          </a:solidFill>
                          <a:latin typeface="Roboto"/>
                          <a:ea typeface="Roboto"/>
                          <a:cs typeface="Roboto"/>
                          <a:sym typeface="Roboto"/>
                        </a:rPr>
                        <a:t>CARLA PARADA </a:t>
                      </a:r>
                      <a:endParaRPr b="1" sz="1500" u="none" cap="none" strike="noStrike">
                        <a:solidFill>
                          <a:srgbClr val="434343"/>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500"/>
                        <a:buFont typeface="Arial"/>
                        <a:buNone/>
                      </a:pPr>
                      <a:r>
                        <a:rPr lang="es-CL" sz="1500" u="none" cap="none" strike="noStrike">
                          <a:solidFill>
                            <a:srgbClr val="434343"/>
                          </a:solidFill>
                          <a:latin typeface="Roboto"/>
                          <a:ea typeface="Roboto"/>
                          <a:cs typeface="Roboto"/>
                          <a:sym typeface="Roboto"/>
                        </a:rPr>
                        <a:t>Educación física</a:t>
                      </a:r>
                      <a:endParaRPr b="1" sz="1500" u="none" cap="none" strike="noStrike">
                        <a:solidFill>
                          <a:srgbClr val="434343"/>
                        </a:solidFill>
                        <a:latin typeface="Roboto"/>
                        <a:ea typeface="Roboto"/>
                        <a:cs typeface="Roboto"/>
                        <a:sym typeface="Roboto"/>
                      </a:endParaRPr>
                    </a:p>
                  </a:txBody>
                  <a:tcPr marT="121900" marB="121900" marR="121900" marL="121900">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Arial"/>
                        <a:buNone/>
                      </a:pPr>
                      <a:r>
                        <a:rPr b="1" lang="es-CL" sz="1500" u="none" cap="none" strike="noStrike">
                          <a:solidFill>
                            <a:srgbClr val="434343"/>
                          </a:solidFill>
                          <a:latin typeface="Roboto"/>
                          <a:ea typeface="Roboto"/>
                          <a:cs typeface="Roboto"/>
                          <a:sym typeface="Roboto"/>
                        </a:rPr>
                        <a:t>PEDRO ARREDONDO</a:t>
                      </a:r>
                      <a:endParaRPr b="1" sz="1500" u="none" cap="none" strike="noStrike">
                        <a:solidFill>
                          <a:srgbClr val="434343"/>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500"/>
                        <a:buFont typeface="Arial"/>
                        <a:buNone/>
                      </a:pPr>
                      <a:r>
                        <a:rPr lang="es-CL" sz="1500" u="none" cap="none" strike="noStrike">
                          <a:solidFill>
                            <a:srgbClr val="434343"/>
                          </a:solidFill>
                          <a:latin typeface="Roboto"/>
                          <a:ea typeface="Roboto"/>
                          <a:cs typeface="Roboto"/>
                          <a:sym typeface="Roboto"/>
                        </a:rPr>
                        <a:t>Ciencias para la ciudadanía</a:t>
                      </a:r>
                      <a:endParaRPr b="1" sz="1500" u="none" cap="none" strike="noStrike">
                        <a:solidFill>
                          <a:srgbClr val="434343"/>
                        </a:solidFill>
                        <a:latin typeface="Roboto"/>
                        <a:ea typeface="Roboto"/>
                        <a:cs typeface="Roboto"/>
                        <a:sym typeface="Roboto"/>
                      </a:endParaRPr>
                    </a:p>
                  </a:txBody>
                  <a:tcPr marT="121900" marB="121900" marR="121900" marL="121900">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Arial"/>
                        <a:buNone/>
                      </a:pPr>
                      <a:r>
                        <a:rPr b="1" lang="es-CL" sz="1500" u="none" cap="none" strike="noStrike">
                          <a:solidFill>
                            <a:srgbClr val="434343"/>
                          </a:solidFill>
                          <a:latin typeface="Roboto"/>
                          <a:ea typeface="Roboto"/>
                          <a:cs typeface="Roboto"/>
                          <a:sym typeface="Roboto"/>
                        </a:rPr>
                        <a:t>MARCELO RUZ</a:t>
                      </a:r>
                      <a:endParaRPr b="1" sz="1500" u="none" cap="none" strike="noStrike">
                        <a:solidFill>
                          <a:srgbClr val="434343"/>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500"/>
                        <a:buFont typeface="Arial"/>
                        <a:buNone/>
                      </a:pPr>
                      <a:r>
                        <a:rPr lang="es-CL" sz="1500" u="none" cap="none" strike="noStrike">
                          <a:solidFill>
                            <a:srgbClr val="434343"/>
                          </a:solidFill>
                          <a:latin typeface="Roboto"/>
                          <a:ea typeface="Roboto"/>
                          <a:cs typeface="Roboto"/>
                          <a:sym typeface="Roboto"/>
                        </a:rPr>
                        <a:t>Educación Física</a:t>
                      </a:r>
                      <a:endParaRPr b="1" sz="1500" u="none" cap="none" strike="noStrike">
                        <a:solidFill>
                          <a:srgbClr val="434343"/>
                        </a:solidFill>
                        <a:latin typeface="Roboto"/>
                        <a:ea typeface="Roboto"/>
                        <a:cs typeface="Roboto"/>
                        <a:sym typeface="Roboto"/>
                      </a:endParaRPr>
                    </a:p>
                  </a:txBody>
                  <a:tcPr marT="121900" marB="121900" marR="121900" marL="121900">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Arial"/>
                        <a:buNone/>
                      </a:pPr>
                      <a:r>
                        <a:rPr b="1" lang="es-CL" sz="1500" u="none" cap="none" strike="noStrike">
                          <a:solidFill>
                            <a:srgbClr val="434343"/>
                          </a:solidFill>
                          <a:latin typeface="Roboto"/>
                          <a:ea typeface="Roboto"/>
                          <a:cs typeface="Roboto"/>
                          <a:sym typeface="Roboto"/>
                        </a:rPr>
                        <a:t>Leticia Arellano</a:t>
                      </a:r>
                      <a:endParaRPr sz="1400" u="none" cap="none" strike="noStrike"/>
                    </a:p>
                    <a:p>
                      <a:pPr indent="0" lvl="0" marL="0" marR="0" rtl="0" algn="ctr">
                        <a:lnSpc>
                          <a:spcPct val="100000"/>
                        </a:lnSpc>
                        <a:spcBef>
                          <a:spcPts val="0"/>
                        </a:spcBef>
                        <a:spcAft>
                          <a:spcPts val="0"/>
                        </a:spcAft>
                        <a:buClr>
                          <a:schemeClr val="dk1"/>
                        </a:buClr>
                        <a:buSzPts val="1500"/>
                        <a:buFont typeface="Arial"/>
                        <a:buNone/>
                      </a:pPr>
                      <a:r>
                        <a:rPr lang="es-CL" sz="1500" u="none" cap="none" strike="noStrike">
                          <a:solidFill>
                            <a:srgbClr val="434343"/>
                          </a:solidFill>
                          <a:latin typeface="Roboto"/>
                          <a:ea typeface="Roboto"/>
                          <a:cs typeface="Roboto"/>
                          <a:sym typeface="Roboto"/>
                        </a:rPr>
                        <a:t>IInglés</a:t>
                      </a:r>
                      <a:endParaRPr b="1" sz="1500" u="none" cap="none" strike="noStrike">
                        <a:solidFill>
                          <a:srgbClr val="434343"/>
                        </a:solidFill>
                        <a:latin typeface="Roboto"/>
                        <a:ea typeface="Roboto"/>
                        <a:cs typeface="Roboto"/>
                        <a:sym typeface="Roboto"/>
                      </a:endParaRPr>
                    </a:p>
                  </a:txBody>
                  <a:tcPr marT="121900" marB="121900" marR="121900" marL="121900">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bl>
          </a:graphicData>
        </a:graphic>
      </p:graphicFrame>
      <p:graphicFrame>
        <p:nvGraphicFramePr>
          <p:cNvPr id="96" name="Google Shape;96;p2"/>
          <p:cNvGraphicFramePr/>
          <p:nvPr/>
        </p:nvGraphicFramePr>
        <p:xfrm>
          <a:off x="2422696" y="1311354"/>
          <a:ext cx="3000000" cy="3000000"/>
        </p:xfrm>
        <a:graphic>
          <a:graphicData uri="http://schemas.openxmlformats.org/drawingml/2006/table">
            <a:tbl>
              <a:tblPr>
                <a:noFill/>
                <a:tableStyleId>{F9E42A6C-5644-4D83-8817-EF9FD512DFB8}</a:tableStyleId>
              </a:tblPr>
              <a:tblGrid>
                <a:gridCol w="2469525"/>
                <a:gridCol w="2469525"/>
                <a:gridCol w="2469525"/>
              </a:tblGrid>
              <a:tr h="1435825">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solidFill>
                          <a:srgbClr val="434343"/>
                        </a:solidFill>
                        <a:latin typeface="Roboto"/>
                        <a:ea typeface="Roboto"/>
                        <a:cs typeface="Roboto"/>
                        <a:sym typeface="Roboto"/>
                      </a:endParaRPr>
                    </a:p>
                  </a:txBody>
                  <a:tcPr marT="121900" marB="121900" marR="121900" marL="121900">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solidFill>
                          <a:srgbClr val="434343"/>
                        </a:solidFill>
                        <a:latin typeface="Roboto"/>
                        <a:ea typeface="Roboto"/>
                        <a:cs typeface="Roboto"/>
                        <a:sym typeface="Roboto"/>
                      </a:endParaRPr>
                    </a:p>
                  </a:txBody>
                  <a:tcPr marT="121900" marB="121900" marR="121900" marL="121900">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solidFill>
                          <a:srgbClr val="434343"/>
                        </a:solidFill>
                        <a:latin typeface="Roboto"/>
                        <a:ea typeface="Roboto"/>
                        <a:cs typeface="Roboto"/>
                        <a:sym typeface="Roboto"/>
                      </a:endParaRPr>
                    </a:p>
                  </a:txBody>
                  <a:tcPr marT="121900" marB="121900" marR="121900" marL="121900">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r h="567625">
                <a:tc>
                  <a:txBody>
                    <a:bodyPr/>
                    <a:lstStyle/>
                    <a:p>
                      <a:pPr indent="0" lvl="0" marL="0" marR="0" rtl="0" algn="ctr">
                        <a:lnSpc>
                          <a:spcPct val="100000"/>
                        </a:lnSpc>
                        <a:spcBef>
                          <a:spcPts val="0"/>
                        </a:spcBef>
                        <a:spcAft>
                          <a:spcPts val="0"/>
                        </a:spcAft>
                        <a:buClr>
                          <a:schemeClr val="dk1"/>
                        </a:buClr>
                        <a:buSzPts val="1500"/>
                        <a:buFont typeface="Arial"/>
                        <a:buNone/>
                      </a:pPr>
                      <a:r>
                        <a:rPr b="1" lang="es-CL" sz="1500" u="none" cap="none" strike="noStrike">
                          <a:solidFill>
                            <a:srgbClr val="434343"/>
                          </a:solidFill>
                          <a:latin typeface="Roboto"/>
                          <a:ea typeface="Roboto"/>
                          <a:cs typeface="Roboto"/>
                          <a:sym typeface="Roboto"/>
                        </a:rPr>
                        <a:t>IGNACIO RÍOS</a:t>
                      </a:r>
                      <a:endParaRPr b="1" sz="1500" u="none" cap="none" strike="noStrike">
                        <a:solidFill>
                          <a:srgbClr val="434343"/>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500"/>
                        <a:buFont typeface="Arial"/>
                        <a:buNone/>
                      </a:pPr>
                      <a:r>
                        <a:rPr lang="es-CL" sz="1500" u="none" cap="none" strike="noStrike">
                          <a:solidFill>
                            <a:srgbClr val="434343"/>
                          </a:solidFill>
                          <a:latin typeface="Roboto"/>
                          <a:ea typeface="Roboto"/>
                          <a:cs typeface="Roboto"/>
                          <a:sym typeface="Roboto"/>
                        </a:rPr>
                        <a:t>Historia</a:t>
                      </a:r>
                      <a:endParaRPr b="1" sz="1500" u="none" cap="none" strike="noStrike">
                        <a:solidFill>
                          <a:srgbClr val="434343"/>
                        </a:solidFill>
                        <a:latin typeface="Roboto"/>
                        <a:ea typeface="Roboto"/>
                        <a:cs typeface="Roboto"/>
                        <a:sym typeface="Roboto"/>
                      </a:endParaRPr>
                    </a:p>
                  </a:txBody>
                  <a:tcPr marT="121900" marB="121900" marR="121900" marL="121900">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Arial"/>
                        <a:buNone/>
                      </a:pPr>
                      <a:r>
                        <a:rPr b="1" lang="es-CL" sz="1500" u="none" cap="none" strike="noStrike">
                          <a:solidFill>
                            <a:srgbClr val="434343"/>
                          </a:solidFill>
                          <a:latin typeface="Roboto"/>
                          <a:ea typeface="Roboto"/>
                          <a:cs typeface="Roboto"/>
                          <a:sym typeface="Roboto"/>
                        </a:rPr>
                        <a:t>KATHERINE ESCALONA</a:t>
                      </a:r>
                      <a:endParaRPr b="1" sz="1500" u="none" cap="none" strike="noStrike">
                        <a:solidFill>
                          <a:srgbClr val="434343"/>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500"/>
                        <a:buFont typeface="Arial"/>
                        <a:buNone/>
                      </a:pPr>
                      <a:r>
                        <a:rPr lang="es-CL" sz="1500" u="none" cap="none" strike="noStrike">
                          <a:solidFill>
                            <a:srgbClr val="434343"/>
                          </a:solidFill>
                          <a:latin typeface="Roboto"/>
                          <a:ea typeface="Roboto"/>
                          <a:cs typeface="Roboto"/>
                          <a:sym typeface="Roboto"/>
                        </a:rPr>
                        <a:t>Educación Ciudadana</a:t>
                      </a:r>
                      <a:endParaRPr b="1" sz="1500" u="none" cap="none" strike="noStrike">
                        <a:solidFill>
                          <a:srgbClr val="434343"/>
                        </a:solidFill>
                        <a:latin typeface="Roboto"/>
                        <a:ea typeface="Roboto"/>
                        <a:cs typeface="Roboto"/>
                        <a:sym typeface="Roboto"/>
                      </a:endParaRPr>
                    </a:p>
                  </a:txBody>
                  <a:tcPr marT="121900" marB="121900" marR="121900" marL="121900">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Arial"/>
                        <a:buNone/>
                      </a:pPr>
                      <a:r>
                        <a:rPr b="1" lang="es-CL" sz="1500" u="none" cap="none" strike="noStrike">
                          <a:solidFill>
                            <a:srgbClr val="434343"/>
                          </a:solidFill>
                          <a:latin typeface="Roboto"/>
                          <a:ea typeface="Roboto"/>
                          <a:cs typeface="Roboto"/>
                          <a:sym typeface="Roboto"/>
                        </a:rPr>
                        <a:t>KARLA MENDEZ</a:t>
                      </a:r>
                      <a:endParaRPr b="1" sz="1500" u="none" cap="none" strike="noStrike">
                        <a:solidFill>
                          <a:srgbClr val="434343"/>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500"/>
                        <a:buFont typeface="Arial"/>
                        <a:buNone/>
                      </a:pPr>
                      <a:r>
                        <a:rPr lang="es-CL" sz="1500" u="none" cap="none" strike="noStrike">
                          <a:solidFill>
                            <a:srgbClr val="434343"/>
                          </a:solidFill>
                          <a:latin typeface="Roboto"/>
                          <a:ea typeface="Roboto"/>
                          <a:cs typeface="Roboto"/>
                          <a:sym typeface="Roboto"/>
                        </a:rPr>
                        <a:t>Filosofía y Religión</a:t>
                      </a:r>
                      <a:endParaRPr b="1" sz="1500" u="none" cap="none" strike="noStrike">
                        <a:solidFill>
                          <a:srgbClr val="434343"/>
                        </a:solidFill>
                        <a:latin typeface="Roboto"/>
                        <a:ea typeface="Roboto"/>
                        <a:cs typeface="Roboto"/>
                        <a:sym typeface="Roboto"/>
                      </a:endParaRPr>
                    </a:p>
                  </a:txBody>
                  <a:tcPr marT="121900" marB="121900" marR="121900" marL="121900">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bl>
          </a:graphicData>
        </a:graphic>
      </p:graphicFrame>
      <p:pic>
        <p:nvPicPr>
          <p:cNvPr id="97" name="Google Shape;97;p2"/>
          <p:cNvPicPr preferRelativeResize="0"/>
          <p:nvPr/>
        </p:nvPicPr>
        <p:blipFill rotWithShape="1">
          <a:blip r:embed="rId4">
            <a:alphaModFix/>
          </a:blip>
          <a:srcRect b="0" l="0" r="0" t="0"/>
          <a:stretch/>
        </p:blipFill>
        <p:spPr>
          <a:xfrm>
            <a:off x="4104508" y="3303596"/>
            <a:ext cx="1490350" cy="1490350"/>
          </a:xfrm>
          <a:prstGeom prst="rect">
            <a:avLst/>
          </a:prstGeom>
          <a:noFill/>
          <a:ln>
            <a:noFill/>
          </a:ln>
        </p:spPr>
      </p:pic>
      <p:pic>
        <p:nvPicPr>
          <p:cNvPr id="98" name="Google Shape;98;p2"/>
          <p:cNvPicPr preferRelativeResize="0"/>
          <p:nvPr/>
        </p:nvPicPr>
        <p:blipFill rotWithShape="1">
          <a:blip r:embed="rId5">
            <a:alphaModFix/>
          </a:blip>
          <a:srcRect b="0" l="0" r="0" t="0"/>
          <a:stretch/>
        </p:blipFill>
        <p:spPr>
          <a:xfrm>
            <a:off x="2990313" y="1293575"/>
            <a:ext cx="1313075" cy="1414350"/>
          </a:xfrm>
          <a:prstGeom prst="rect">
            <a:avLst/>
          </a:prstGeom>
          <a:noFill/>
          <a:ln>
            <a:noFill/>
          </a:ln>
        </p:spPr>
      </p:pic>
      <p:pic>
        <p:nvPicPr>
          <p:cNvPr id="99" name="Google Shape;99;p2"/>
          <p:cNvPicPr preferRelativeResize="0"/>
          <p:nvPr/>
        </p:nvPicPr>
        <p:blipFill rotWithShape="1">
          <a:blip r:embed="rId6">
            <a:alphaModFix/>
          </a:blip>
          <a:srcRect b="0" l="0" r="0" t="0"/>
          <a:stretch/>
        </p:blipFill>
        <p:spPr>
          <a:xfrm>
            <a:off x="5399838" y="1255563"/>
            <a:ext cx="1490374" cy="1490374"/>
          </a:xfrm>
          <a:prstGeom prst="rect">
            <a:avLst/>
          </a:prstGeom>
          <a:noFill/>
          <a:ln>
            <a:noFill/>
          </a:ln>
        </p:spPr>
      </p:pic>
      <p:pic>
        <p:nvPicPr>
          <p:cNvPr id="100" name="Google Shape;100;p2"/>
          <p:cNvPicPr preferRelativeResize="0"/>
          <p:nvPr/>
        </p:nvPicPr>
        <p:blipFill rotWithShape="1">
          <a:blip r:embed="rId7">
            <a:alphaModFix/>
          </a:blip>
          <a:srcRect b="0" l="0" r="0" t="0"/>
          <a:stretch/>
        </p:blipFill>
        <p:spPr>
          <a:xfrm>
            <a:off x="7524650" y="1223888"/>
            <a:ext cx="2185250" cy="1553726"/>
          </a:xfrm>
          <a:prstGeom prst="rect">
            <a:avLst/>
          </a:prstGeom>
          <a:noFill/>
          <a:ln>
            <a:noFill/>
          </a:ln>
        </p:spPr>
      </p:pic>
      <p:pic>
        <p:nvPicPr>
          <p:cNvPr id="101" name="Google Shape;101;p2"/>
          <p:cNvPicPr preferRelativeResize="0"/>
          <p:nvPr/>
        </p:nvPicPr>
        <p:blipFill rotWithShape="1">
          <a:blip r:embed="rId8">
            <a:alphaModFix/>
          </a:blip>
          <a:srcRect b="0" l="0" r="0" t="0"/>
          <a:stretch/>
        </p:blipFill>
        <p:spPr>
          <a:xfrm>
            <a:off x="6303839" y="3343098"/>
            <a:ext cx="1490350" cy="1490350"/>
          </a:xfrm>
          <a:prstGeom prst="rect">
            <a:avLst/>
          </a:prstGeom>
          <a:noFill/>
          <a:ln>
            <a:noFill/>
          </a:ln>
        </p:spPr>
      </p:pic>
      <p:sp>
        <p:nvSpPr>
          <p:cNvPr id="102" name="Google Shape;102;p2"/>
          <p:cNvSpPr/>
          <p:nvPr/>
        </p:nvSpPr>
        <p:spPr>
          <a:xfrm>
            <a:off x="2342250" y="5729650"/>
            <a:ext cx="7507500" cy="975900"/>
          </a:xfrm>
          <a:prstGeom prst="round2SameRect">
            <a:avLst>
              <a:gd fmla="val 16667" name="adj1"/>
              <a:gd fmla="val 0" name="adj2"/>
            </a:avLst>
          </a:prstGeom>
          <a:solidFill>
            <a:srgbClr val="FFFF00"/>
          </a:solidFill>
          <a:ln cap="flat" cmpd="sng" w="19050">
            <a:solidFill>
              <a:srgbClr val="000000"/>
            </a:solidFill>
            <a:prstDash val="lgDashDot"/>
            <a:round/>
            <a:headEnd len="sm" w="sm" type="none"/>
            <a:tailEnd len="sm" w="sm" type="none"/>
          </a:ln>
          <a:effectLst>
            <a:outerShdw blurRad="157163" rotWithShape="0" algn="bl" dir="19140000" dist="133350">
              <a:srgbClr val="000000">
                <a:alpha val="48627"/>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Arial"/>
              <a:buNone/>
            </a:pPr>
            <a:r>
              <a:rPr b="0" i="0" lang="es-CL" sz="2400" u="none" cap="none" strike="noStrike">
                <a:solidFill>
                  <a:srgbClr val="000000"/>
                </a:solidFill>
                <a:latin typeface="Aladin"/>
                <a:ea typeface="Aladin"/>
                <a:cs typeface="Aladin"/>
                <a:sym typeface="Aladin"/>
              </a:rPr>
              <a:t>Recuerda enviarnos todo lo relacionado al trabajo al siguiente correo:</a:t>
            </a:r>
            <a:endParaRPr b="0" i="0" sz="2400" u="none" cap="none" strike="noStrike">
              <a:solidFill>
                <a:srgbClr val="000000"/>
              </a:solidFill>
              <a:latin typeface="Aladin"/>
              <a:ea typeface="Aladin"/>
              <a:cs typeface="Aladin"/>
              <a:sym typeface="Aladin"/>
            </a:endParaRPr>
          </a:p>
          <a:p>
            <a:pPr indent="0" lvl="0" marL="0" marR="0" rtl="0" algn="ctr">
              <a:lnSpc>
                <a:spcPct val="100000"/>
              </a:lnSpc>
              <a:spcBef>
                <a:spcPts val="0"/>
              </a:spcBef>
              <a:spcAft>
                <a:spcPts val="0"/>
              </a:spcAft>
              <a:buClr>
                <a:srgbClr val="000000"/>
              </a:buClr>
              <a:buSzPts val="2400"/>
              <a:buFont typeface="Arial"/>
              <a:buNone/>
            </a:pPr>
            <a:r>
              <a:rPr b="0" i="0" lang="es-CL" sz="2400" u="none" cap="none" strike="noStrike">
                <a:solidFill>
                  <a:srgbClr val="FB4C85"/>
                </a:solidFill>
                <a:latin typeface="Aladin"/>
                <a:ea typeface="Aladin"/>
                <a:cs typeface="Aladin"/>
                <a:sym typeface="Aladin"/>
              </a:rPr>
              <a:t>entregaarrupe@gmail.com</a:t>
            </a:r>
            <a:endParaRPr b="0" i="0" sz="2400" u="none" cap="none" strike="noStrike">
              <a:solidFill>
                <a:srgbClr val="FB4C85"/>
              </a:solidFill>
              <a:latin typeface="Aladin"/>
              <a:ea typeface="Aladin"/>
              <a:cs typeface="Aladin"/>
              <a:sym typeface="Aladin"/>
            </a:endParaRPr>
          </a:p>
        </p:txBody>
      </p:sp>
      <p:pic>
        <p:nvPicPr>
          <p:cNvPr id="103" name="Google Shape;103;p2"/>
          <p:cNvPicPr preferRelativeResize="0"/>
          <p:nvPr/>
        </p:nvPicPr>
        <p:blipFill rotWithShape="1">
          <a:blip r:embed="rId9">
            <a:alphaModFix/>
          </a:blip>
          <a:srcRect b="0" l="0" r="0" t="0"/>
          <a:stretch/>
        </p:blipFill>
        <p:spPr>
          <a:xfrm>
            <a:off x="8579046" y="3393771"/>
            <a:ext cx="1504950" cy="1400175"/>
          </a:xfrm>
          <a:prstGeom prst="rect">
            <a:avLst/>
          </a:prstGeom>
          <a:noFill/>
          <a:ln>
            <a:noFill/>
          </a:ln>
        </p:spPr>
      </p:pic>
      <p:sp>
        <p:nvSpPr>
          <p:cNvPr id="104" name="Google Shape;104;p2"/>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1300"/>
              <a:buNone/>
            </a:pPr>
            <a:fld id="{00000000-1234-1234-1234-123412341234}" type="slidenum">
              <a:rPr lang="es-CL"/>
              <a:t>‹#›</a:t>
            </a:fld>
            <a:endParaRPr/>
          </a:p>
        </p:txBody>
      </p:sp>
      <p:pic>
        <p:nvPicPr>
          <p:cNvPr id="105" name="Google Shape;105;p2"/>
          <p:cNvPicPr preferRelativeResize="0"/>
          <p:nvPr/>
        </p:nvPicPr>
        <p:blipFill rotWithShape="1">
          <a:blip r:embed="rId10">
            <a:alphaModFix/>
          </a:blip>
          <a:srcRect b="0" l="0" r="0" t="20000"/>
          <a:stretch/>
        </p:blipFill>
        <p:spPr>
          <a:xfrm>
            <a:off x="1645275" y="3518700"/>
            <a:ext cx="1750226" cy="1400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4"/>
          <p:cNvSpPr txBox="1"/>
          <p:nvPr>
            <p:ph idx="1" type="body"/>
          </p:nvPr>
        </p:nvSpPr>
        <p:spPr>
          <a:xfrm>
            <a:off x="900000" y="1350000"/>
            <a:ext cx="10392000" cy="4731300"/>
          </a:xfrm>
          <a:prstGeom prst="rect">
            <a:avLst/>
          </a:prstGeom>
          <a:noFill/>
          <a:ln cap="flat" cmpd="sng" w="38100">
            <a:solidFill>
              <a:srgbClr val="4ACADA"/>
            </a:solidFill>
            <a:prstDash val="dashDot"/>
            <a:round/>
            <a:headEnd len="sm" w="sm" type="none"/>
            <a:tailEnd len="sm" w="sm" type="none"/>
          </a:ln>
        </p:spPr>
        <p:txBody>
          <a:bodyPr anchorCtr="0" anchor="ctr" bIns="121900" lIns="121900" spcFirstLastPara="1" rIns="121900" wrap="square" tIns="121900">
            <a:noAutofit/>
          </a:bodyPr>
          <a:lstStyle/>
          <a:p>
            <a:pPr indent="-361950" lvl="0" marL="457200" rtl="0" algn="just">
              <a:lnSpc>
                <a:spcPct val="115000"/>
              </a:lnSpc>
              <a:spcBef>
                <a:spcPts val="1600"/>
              </a:spcBef>
              <a:spcAft>
                <a:spcPts val="0"/>
              </a:spcAft>
              <a:buSzPts val="2100"/>
              <a:buFont typeface="Quicksand Light"/>
              <a:buAutoNum type="arabicPeriod"/>
            </a:pPr>
            <a:r>
              <a:rPr lang="es-CL" sz="2100">
                <a:highlight>
                  <a:srgbClr val="FFFFFF"/>
                </a:highlight>
                <a:latin typeface="Quicksand Light"/>
                <a:ea typeface="Quicksand Light"/>
                <a:cs typeface="Quicksand Light"/>
                <a:sym typeface="Quicksand Light"/>
              </a:rPr>
              <a:t>SABER. C</a:t>
            </a:r>
            <a:r>
              <a:rPr lang="es-CL" sz="2100">
                <a:highlight>
                  <a:srgbClr val="FFFFFF"/>
                </a:highlight>
                <a:latin typeface="Quicksand Light"/>
                <a:ea typeface="Quicksand Light"/>
                <a:cs typeface="Quicksand Light"/>
                <a:sym typeface="Quicksand Light"/>
              </a:rPr>
              <a:t>omprender conceptos básicos sobre la gestión de residuos en el hogar y conocer iniciativas en mi comuna.</a:t>
            </a:r>
            <a:endParaRPr sz="2100">
              <a:highlight>
                <a:srgbClr val="FFFFFF"/>
              </a:highlight>
              <a:latin typeface="Quicksand Light"/>
              <a:ea typeface="Quicksand Light"/>
              <a:cs typeface="Quicksand Light"/>
              <a:sym typeface="Quicksand Light"/>
            </a:endParaRPr>
          </a:p>
          <a:p>
            <a:pPr indent="0" lvl="0" marL="457200" rtl="0" algn="just">
              <a:lnSpc>
                <a:spcPct val="115000"/>
              </a:lnSpc>
              <a:spcBef>
                <a:spcPts val="1600"/>
              </a:spcBef>
              <a:spcAft>
                <a:spcPts val="0"/>
              </a:spcAft>
              <a:buNone/>
            </a:pPr>
            <a:r>
              <a:t/>
            </a:r>
            <a:endParaRPr sz="1000">
              <a:highlight>
                <a:srgbClr val="FFFFFF"/>
              </a:highlight>
              <a:latin typeface="Quicksand Light"/>
              <a:ea typeface="Quicksand Light"/>
              <a:cs typeface="Quicksand Light"/>
              <a:sym typeface="Quicksand Light"/>
            </a:endParaRPr>
          </a:p>
          <a:p>
            <a:pPr indent="-361950" lvl="0" marL="457200" rtl="0" algn="just">
              <a:lnSpc>
                <a:spcPct val="115000"/>
              </a:lnSpc>
              <a:spcBef>
                <a:spcPts val="1600"/>
              </a:spcBef>
              <a:spcAft>
                <a:spcPts val="0"/>
              </a:spcAft>
              <a:buSzPts val="2100"/>
              <a:buFont typeface="Quicksand Light"/>
              <a:buAutoNum type="arabicPeriod"/>
            </a:pPr>
            <a:r>
              <a:rPr lang="es-CL" sz="2100">
                <a:highlight>
                  <a:srgbClr val="FFFFFF"/>
                </a:highlight>
                <a:latin typeface="Quicksand Light"/>
                <a:ea typeface="Quicksand Light"/>
                <a:cs typeface="Quicksand Light"/>
                <a:sym typeface="Quicksand Light"/>
              </a:rPr>
              <a:t>SABER HACER. Realizar una pequeña investigación y crear un producto que sea útil para Educar a mi comunidad respecto a la gestión de residuos.</a:t>
            </a:r>
            <a:endParaRPr sz="2100">
              <a:highlight>
                <a:srgbClr val="FFFFFF"/>
              </a:highlight>
              <a:latin typeface="Quicksand Light"/>
              <a:ea typeface="Quicksand Light"/>
              <a:cs typeface="Quicksand Light"/>
              <a:sym typeface="Quicksand Light"/>
            </a:endParaRPr>
          </a:p>
          <a:p>
            <a:pPr indent="0" lvl="0" marL="457200" rtl="0" algn="just">
              <a:lnSpc>
                <a:spcPct val="115000"/>
              </a:lnSpc>
              <a:spcBef>
                <a:spcPts val="1600"/>
              </a:spcBef>
              <a:spcAft>
                <a:spcPts val="0"/>
              </a:spcAft>
              <a:buNone/>
            </a:pPr>
            <a:r>
              <a:t/>
            </a:r>
            <a:endParaRPr sz="1300">
              <a:highlight>
                <a:srgbClr val="FFFFFF"/>
              </a:highlight>
              <a:latin typeface="Quicksand Light"/>
              <a:ea typeface="Quicksand Light"/>
              <a:cs typeface="Quicksand Light"/>
              <a:sym typeface="Quicksand Light"/>
            </a:endParaRPr>
          </a:p>
          <a:p>
            <a:pPr indent="-361950" lvl="0" marL="457200" rtl="0" algn="just">
              <a:lnSpc>
                <a:spcPct val="115000"/>
              </a:lnSpc>
              <a:spcBef>
                <a:spcPts val="1600"/>
              </a:spcBef>
              <a:spcAft>
                <a:spcPts val="0"/>
              </a:spcAft>
              <a:buSzPts val="2100"/>
              <a:buFont typeface="Quicksand Light"/>
              <a:buAutoNum type="arabicPeriod"/>
            </a:pPr>
            <a:r>
              <a:rPr lang="es-CL" sz="2100">
                <a:highlight>
                  <a:srgbClr val="FFFFFF"/>
                </a:highlight>
                <a:latin typeface="Quicksand Light"/>
                <a:ea typeface="Quicksand Light"/>
                <a:cs typeface="Quicksand Light"/>
                <a:sym typeface="Quicksand Light"/>
              </a:rPr>
              <a:t>SABER ESTAR. Compartir lo aprendido con los que me rodean, recordando que necesitamos de la colaboración para cumplir nuestras metas.</a:t>
            </a:r>
            <a:endParaRPr sz="1500">
              <a:highlight>
                <a:srgbClr val="FFFFFF"/>
              </a:highlight>
              <a:latin typeface="Quicksand Light"/>
              <a:ea typeface="Quicksand Light"/>
              <a:cs typeface="Quicksand Light"/>
              <a:sym typeface="Quicksand Light"/>
            </a:endParaRPr>
          </a:p>
        </p:txBody>
      </p:sp>
      <p:sp>
        <p:nvSpPr>
          <p:cNvPr id="111" name="Google Shape;111;p4"/>
          <p:cNvSpPr txBox="1"/>
          <p:nvPr>
            <p:ph idx="4294967295" type="ctrTitle"/>
          </p:nvPr>
        </p:nvSpPr>
        <p:spPr>
          <a:xfrm>
            <a:off x="2790000" y="360000"/>
            <a:ext cx="8502000" cy="778500"/>
          </a:xfrm>
          <a:prstGeom prst="rect">
            <a:avLst/>
          </a:prstGeom>
          <a:noFill/>
          <a:ln>
            <a:noFill/>
          </a:ln>
          <a:effectLst>
            <a:outerShdw blurRad="57150" rotWithShape="0" algn="bl" dist="38100">
              <a:srgbClr val="000000">
                <a:alpha val="64705"/>
              </a:srgbClr>
            </a:outerShdw>
          </a:effectLst>
        </p:spPr>
        <p:txBody>
          <a:bodyPr anchorCtr="0" anchor="ctr" bIns="0" lIns="121900" spcFirstLastPara="1" rIns="121900" wrap="square" tIns="0">
            <a:noAutofit/>
          </a:bodyPr>
          <a:lstStyle/>
          <a:p>
            <a:pPr indent="0" lvl="0" marL="0" marR="0" rtl="0" algn="l">
              <a:lnSpc>
                <a:spcPct val="100000"/>
              </a:lnSpc>
              <a:spcBef>
                <a:spcPts val="0"/>
              </a:spcBef>
              <a:spcAft>
                <a:spcPts val="0"/>
              </a:spcAft>
              <a:buClr>
                <a:schemeClr val="dk1"/>
              </a:buClr>
              <a:buSzPts val="3700"/>
              <a:buFont typeface="Arial"/>
              <a:buNone/>
            </a:pPr>
            <a:r>
              <a:rPr b="0" i="0" lang="es-CL" sz="3000" u="none" cap="none" strike="noStrike">
                <a:solidFill>
                  <a:srgbClr val="FF3E77"/>
                </a:solidFill>
                <a:latin typeface="Roboto Black"/>
                <a:ea typeface="Roboto Black"/>
                <a:cs typeface="Roboto Black"/>
                <a:sym typeface="Roboto Black"/>
              </a:rPr>
              <a:t>OBJETIVOS </a:t>
            </a:r>
            <a:r>
              <a:rPr lang="es-CL" sz="3000">
                <a:solidFill>
                  <a:srgbClr val="FF3E77"/>
                </a:solidFill>
                <a:latin typeface="Roboto Black"/>
                <a:ea typeface="Roboto Black"/>
                <a:cs typeface="Roboto Black"/>
                <a:sym typeface="Roboto Black"/>
              </a:rPr>
              <a:t>DE APRENDIZAJE DEL PROYECTO</a:t>
            </a:r>
            <a:endParaRPr b="0" i="0" sz="3000" u="none" cap="none" strike="noStrike">
              <a:solidFill>
                <a:srgbClr val="FF3E77"/>
              </a:solidFill>
              <a:latin typeface="Roboto Black"/>
              <a:ea typeface="Roboto Black"/>
              <a:cs typeface="Roboto Black"/>
              <a:sym typeface="Robot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3"/>
          <p:cNvSpPr txBox="1"/>
          <p:nvPr>
            <p:ph idx="1" type="body"/>
          </p:nvPr>
        </p:nvSpPr>
        <p:spPr>
          <a:xfrm>
            <a:off x="900125" y="1349375"/>
            <a:ext cx="10391700" cy="4680000"/>
          </a:xfrm>
          <a:prstGeom prst="rect">
            <a:avLst/>
          </a:prstGeom>
          <a:noFill/>
          <a:ln>
            <a:noFill/>
          </a:ln>
        </p:spPr>
        <p:txBody>
          <a:bodyPr anchorCtr="0" anchor="ctr" bIns="121900" lIns="121900" spcFirstLastPara="1" rIns="121900" wrap="square" tIns="121900">
            <a:noAutofit/>
          </a:bodyPr>
          <a:lstStyle/>
          <a:p>
            <a:pPr indent="360000" lvl="0" marL="0" marR="0" rtl="0" algn="just">
              <a:lnSpc>
                <a:spcPct val="150000"/>
              </a:lnSpc>
              <a:spcBef>
                <a:spcPts val="0"/>
              </a:spcBef>
              <a:spcAft>
                <a:spcPts val="0"/>
              </a:spcAft>
              <a:buSzPts val="2400"/>
              <a:buNone/>
            </a:pPr>
            <a:r>
              <a:rPr lang="es-CL" sz="1900">
                <a:highlight>
                  <a:srgbClr val="FFFFFF"/>
                </a:highlight>
                <a:latin typeface="Quicksand"/>
                <a:ea typeface="Quicksand"/>
                <a:cs typeface="Quicksand"/>
                <a:sym typeface="Quicksand"/>
              </a:rPr>
              <a:t>Si uno quiere reciclar, hay cosas que debemos manejar bien antes de entrar en acción... estas se pueden resumir en las siguientes preguntas ¿Qué tipo de residuo quiero reciclar?, ¿Dónde lo junto?, ¿Existen puntos limpios de deposición de residuos en mi comuna?  </a:t>
            </a:r>
            <a:endParaRPr sz="1900">
              <a:highlight>
                <a:srgbClr val="FFFFFF"/>
              </a:highlight>
              <a:latin typeface="Quicksand"/>
              <a:ea typeface="Quicksand"/>
              <a:cs typeface="Quicksand"/>
              <a:sym typeface="Quicksand"/>
            </a:endParaRPr>
          </a:p>
          <a:p>
            <a:pPr indent="360000" lvl="0" marL="0" marR="0" rtl="0" algn="just">
              <a:lnSpc>
                <a:spcPct val="150000"/>
              </a:lnSpc>
              <a:spcBef>
                <a:spcPts val="0"/>
              </a:spcBef>
              <a:spcAft>
                <a:spcPts val="0"/>
              </a:spcAft>
              <a:buSzPts val="2400"/>
              <a:buNone/>
            </a:pPr>
            <a:r>
              <a:rPr lang="es-CL" sz="1900">
                <a:highlight>
                  <a:srgbClr val="FFFFFF"/>
                </a:highlight>
                <a:latin typeface="Quicksand"/>
                <a:ea typeface="Quicksand"/>
                <a:cs typeface="Quicksand"/>
                <a:sym typeface="Quicksand"/>
              </a:rPr>
              <a:t>En este nuevo trabajo, pasaremos a un nuevo tema medio ambiental, para reflexionar sobre nuestros </a:t>
            </a:r>
            <a:r>
              <a:rPr lang="es-CL" sz="1900">
                <a:highlight>
                  <a:srgbClr val="FFFFFF"/>
                </a:highlight>
                <a:latin typeface="Quicksand"/>
                <a:ea typeface="Quicksand"/>
                <a:cs typeface="Quicksand"/>
                <a:sym typeface="Quicksand"/>
              </a:rPr>
              <a:t>hábitos</a:t>
            </a:r>
            <a:r>
              <a:rPr lang="es-CL" sz="1900">
                <a:highlight>
                  <a:srgbClr val="FFFFFF"/>
                </a:highlight>
                <a:latin typeface="Quicksand"/>
                <a:ea typeface="Quicksand"/>
                <a:cs typeface="Quicksand"/>
                <a:sym typeface="Quicksand"/>
              </a:rPr>
              <a:t> cotidianos, lo cual muchas veces no nos damos el tiempo de meditar nuestra relación con el medio ambiente y el impacto que generamos en este. </a:t>
            </a:r>
            <a:endParaRPr sz="1900">
              <a:highlight>
                <a:srgbClr val="FFFFFF"/>
              </a:highlight>
              <a:latin typeface="Quicksand"/>
              <a:ea typeface="Quicksand"/>
              <a:cs typeface="Quicksand"/>
              <a:sym typeface="Quicksand"/>
            </a:endParaRPr>
          </a:p>
          <a:p>
            <a:pPr indent="360000" lvl="0" marL="0" marR="0" rtl="0" algn="just">
              <a:lnSpc>
                <a:spcPct val="150000"/>
              </a:lnSpc>
              <a:spcBef>
                <a:spcPts val="0"/>
              </a:spcBef>
              <a:spcAft>
                <a:spcPts val="0"/>
              </a:spcAft>
              <a:buSzPts val="2400"/>
              <a:buNone/>
            </a:pPr>
            <a:r>
              <a:rPr lang="es-CL" sz="1900">
                <a:highlight>
                  <a:srgbClr val="FFFFFF"/>
                </a:highlight>
                <a:latin typeface="Quicksand"/>
                <a:ea typeface="Quicksand"/>
                <a:cs typeface="Quicksand"/>
                <a:sym typeface="Quicksand"/>
              </a:rPr>
              <a:t>Cuando termines de realizar este trabajo quedarás preparado para enseñar aspectos básicos sobre los residuos y manejaras información que te será útil por si el día de mañana quieres emprender y reciclar en tu hogares, así generar menos impacto en nuestro medio ambiente. ¡Vamos!</a:t>
            </a:r>
            <a:endParaRPr sz="1900">
              <a:highlight>
                <a:srgbClr val="FFFFFF"/>
              </a:highlight>
              <a:latin typeface="Quicksand"/>
              <a:ea typeface="Quicksand"/>
              <a:cs typeface="Quicksand"/>
              <a:sym typeface="Quicksand"/>
            </a:endParaRPr>
          </a:p>
        </p:txBody>
      </p:sp>
      <p:sp>
        <p:nvSpPr>
          <p:cNvPr id="117" name="Google Shape;117;p3"/>
          <p:cNvSpPr txBox="1"/>
          <p:nvPr>
            <p:ph idx="4294967295" type="ctrTitle"/>
          </p:nvPr>
        </p:nvSpPr>
        <p:spPr>
          <a:xfrm>
            <a:off x="2790000" y="359999"/>
            <a:ext cx="2867100" cy="630000"/>
          </a:xfrm>
          <a:prstGeom prst="rect">
            <a:avLst/>
          </a:prstGeom>
          <a:noFill/>
          <a:ln>
            <a:noFill/>
          </a:ln>
          <a:effectLst>
            <a:outerShdw blurRad="57150" rotWithShape="0" algn="bl" dist="38100">
              <a:srgbClr val="000000">
                <a:alpha val="64705"/>
              </a:srgbClr>
            </a:outerShdw>
          </a:effectLst>
        </p:spPr>
        <p:txBody>
          <a:bodyPr anchorCtr="0" anchor="ctr" bIns="0" lIns="121900" spcFirstLastPara="1" rIns="121900" wrap="square" tIns="0">
            <a:noAutofit/>
          </a:bodyPr>
          <a:lstStyle/>
          <a:p>
            <a:pPr indent="0" lvl="0" marL="0" marR="0" rtl="0" algn="l">
              <a:lnSpc>
                <a:spcPct val="100000"/>
              </a:lnSpc>
              <a:spcBef>
                <a:spcPts val="0"/>
              </a:spcBef>
              <a:spcAft>
                <a:spcPts val="0"/>
              </a:spcAft>
              <a:buClr>
                <a:schemeClr val="dk1"/>
              </a:buClr>
              <a:buSzPts val="3700"/>
              <a:buFont typeface="Arial"/>
              <a:buNone/>
            </a:pPr>
            <a:r>
              <a:rPr lang="es-CL" sz="3100">
                <a:solidFill>
                  <a:srgbClr val="FF3E77"/>
                </a:solidFill>
                <a:latin typeface="Roboto Black"/>
                <a:ea typeface="Roboto Black"/>
                <a:cs typeface="Roboto Black"/>
                <a:sym typeface="Roboto Black"/>
              </a:rPr>
              <a:t>Introducción</a:t>
            </a:r>
            <a:endParaRPr b="0" i="0" sz="3100" u="none" cap="none" strike="noStrike">
              <a:solidFill>
                <a:srgbClr val="FF3E77"/>
              </a:solidFill>
              <a:latin typeface="Roboto Black"/>
              <a:ea typeface="Roboto Black"/>
              <a:cs typeface="Roboto Black"/>
              <a:sym typeface="Robo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g94d18750c1_0_611"/>
          <p:cNvSpPr txBox="1"/>
          <p:nvPr>
            <p:ph idx="1" type="body"/>
          </p:nvPr>
        </p:nvSpPr>
        <p:spPr>
          <a:xfrm>
            <a:off x="900000" y="1349375"/>
            <a:ext cx="10392000" cy="4680000"/>
          </a:xfrm>
          <a:prstGeom prst="rect">
            <a:avLst/>
          </a:prstGeom>
          <a:noFill/>
          <a:ln cap="flat" cmpd="sng" w="38100">
            <a:solidFill>
              <a:srgbClr val="4ACADA"/>
            </a:solidFill>
            <a:prstDash val="dashDot"/>
            <a:round/>
            <a:headEnd len="sm" w="sm" type="none"/>
            <a:tailEnd len="sm" w="sm" type="none"/>
          </a:ln>
        </p:spPr>
        <p:txBody>
          <a:bodyPr anchorCtr="0" anchor="t" bIns="121900" lIns="121900" spcFirstLastPara="1" rIns="121900" wrap="square" tIns="121900">
            <a:noAutofit/>
          </a:bodyPr>
          <a:lstStyle/>
          <a:p>
            <a:pPr indent="-336550" lvl="0" marL="457200" rtl="0" algn="just">
              <a:lnSpc>
                <a:spcPct val="150000"/>
              </a:lnSpc>
              <a:spcBef>
                <a:spcPts val="0"/>
              </a:spcBef>
              <a:spcAft>
                <a:spcPts val="0"/>
              </a:spcAft>
              <a:buSzPts val="1700"/>
              <a:buFont typeface="Roboto"/>
              <a:buAutoNum type="arabicPeriod"/>
            </a:pPr>
            <a:r>
              <a:rPr lang="es-CL" sz="1700">
                <a:highlight>
                  <a:srgbClr val="FFFFFF"/>
                </a:highlight>
                <a:latin typeface="Roboto"/>
                <a:ea typeface="Roboto"/>
                <a:cs typeface="Roboto"/>
                <a:sym typeface="Roboto"/>
              </a:rPr>
              <a:t>El trabajo es</a:t>
            </a:r>
            <a:r>
              <a:rPr b="1" lang="es-CL" sz="1700">
                <a:solidFill>
                  <a:srgbClr val="FF3E77"/>
                </a:solidFill>
                <a:highlight>
                  <a:srgbClr val="FFFFFF"/>
                </a:highlight>
                <a:latin typeface="Roboto"/>
                <a:ea typeface="Roboto"/>
                <a:cs typeface="Roboto"/>
                <a:sym typeface="Roboto"/>
              </a:rPr>
              <a:t> individual.</a:t>
            </a:r>
            <a:endParaRPr b="1" sz="1700">
              <a:solidFill>
                <a:srgbClr val="FF3E77"/>
              </a:solidFill>
              <a:highlight>
                <a:srgbClr val="FFFFFF"/>
              </a:highlight>
              <a:latin typeface="Roboto"/>
              <a:ea typeface="Roboto"/>
              <a:cs typeface="Roboto"/>
              <a:sym typeface="Roboto"/>
            </a:endParaRPr>
          </a:p>
          <a:p>
            <a:pPr indent="-336550" lvl="0" marL="457200" rtl="0" algn="just">
              <a:lnSpc>
                <a:spcPct val="150000"/>
              </a:lnSpc>
              <a:spcBef>
                <a:spcPts val="0"/>
              </a:spcBef>
              <a:spcAft>
                <a:spcPts val="0"/>
              </a:spcAft>
              <a:buSzPts val="1700"/>
              <a:buFont typeface="Roboto"/>
              <a:buAutoNum type="arabicPeriod"/>
            </a:pPr>
            <a:r>
              <a:rPr lang="es-CL" sz="1700">
                <a:highlight>
                  <a:srgbClr val="FFFFFF"/>
                </a:highlight>
                <a:latin typeface="Roboto"/>
                <a:ea typeface="Roboto"/>
                <a:cs typeface="Roboto"/>
                <a:sym typeface="Roboto"/>
              </a:rPr>
              <a:t>Lee muy bien cada instrucción, al finalizar tu trabajo tendrás que enviar</a:t>
            </a:r>
            <a:r>
              <a:rPr b="1" lang="es-CL" sz="1700">
                <a:solidFill>
                  <a:srgbClr val="FF3E77"/>
                </a:solidFill>
                <a:highlight>
                  <a:srgbClr val="FFFFFF"/>
                </a:highlight>
                <a:latin typeface="Roboto"/>
                <a:ea typeface="Roboto"/>
                <a:cs typeface="Roboto"/>
                <a:sym typeface="Roboto"/>
              </a:rPr>
              <a:t> 2 productos:</a:t>
            </a:r>
            <a:endParaRPr b="1" sz="1700">
              <a:solidFill>
                <a:srgbClr val="FF3E77"/>
              </a:solidFill>
              <a:highlight>
                <a:srgbClr val="FFFFFF"/>
              </a:highlight>
              <a:latin typeface="Roboto"/>
              <a:ea typeface="Roboto"/>
              <a:cs typeface="Roboto"/>
              <a:sym typeface="Roboto"/>
            </a:endParaRPr>
          </a:p>
          <a:p>
            <a:pPr indent="-336550" lvl="1" marL="914400" rtl="0" algn="just">
              <a:lnSpc>
                <a:spcPct val="150000"/>
              </a:lnSpc>
              <a:spcBef>
                <a:spcPts val="0"/>
              </a:spcBef>
              <a:spcAft>
                <a:spcPts val="0"/>
              </a:spcAft>
              <a:buSzPts val="1700"/>
              <a:buFont typeface="Roboto"/>
              <a:buAutoNum type="alphaLcPeriod"/>
            </a:pPr>
            <a:r>
              <a:rPr lang="es-CL" sz="1700">
                <a:highlight>
                  <a:srgbClr val="FFFFFF"/>
                </a:highlight>
                <a:latin typeface="Roboto"/>
                <a:ea typeface="Roboto"/>
                <a:cs typeface="Roboto"/>
                <a:sym typeface="Roboto"/>
              </a:rPr>
              <a:t>Producto 1: Realizar el control con alternativas, respecto a la materia de la bibliografía.</a:t>
            </a:r>
            <a:endParaRPr sz="1700">
              <a:highlight>
                <a:srgbClr val="FFFFFF"/>
              </a:highlight>
              <a:latin typeface="Roboto"/>
              <a:ea typeface="Roboto"/>
              <a:cs typeface="Roboto"/>
              <a:sym typeface="Roboto"/>
            </a:endParaRPr>
          </a:p>
          <a:p>
            <a:pPr indent="-336550" lvl="1" marL="914400" rtl="0" algn="just">
              <a:lnSpc>
                <a:spcPct val="150000"/>
              </a:lnSpc>
              <a:spcBef>
                <a:spcPts val="0"/>
              </a:spcBef>
              <a:spcAft>
                <a:spcPts val="0"/>
              </a:spcAft>
              <a:buSzPts val="1700"/>
              <a:buFont typeface="Roboto"/>
              <a:buAutoNum type="alphaLcPeriod"/>
            </a:pPr>
            <a:r>
              <a:rPr lang="es-CL" sz="1700">
                <a:highlight>
                  <a:srgbClr val="FFFFFF"/>
                </a:highlight>
                <a:latin typeface="Roboto"/>
                <a:ea typeface="Roboto"/>
                <a:cs typeface="Roboto"/>
                <a:sym typeface="Roboto"/>
              </a:rPr>
              <a:t>Producto 2: Realizar una Infografía Educativa de la Temática de Residuos para compartir con tu comunidad.</a:t>
            </a:r>
            <a:endParaRPr sz="1700">
              <a:highlight>
                <a:srgbClr val="FFFFFF"/>
              </a:highlight>
              <a:latin typeface="Roboto"/>
              <a:ea typeface="Roboto"/>
              <a:cs typeface="Roboto"/>
              <a:sym typeface="Roboto"/>
            </a:endParaRPr>
          </a:p>
          <a:p>
            <a:pPr indent="-336550" lvl="0" marL="457200" rtl="0" algn="just">
              <a:lnSpc>
                <a:spcPct val="150000"/>
              </a:lnSpc>
              <a:spcBef>
                <a:spcPts val="0"/>
              </a:spcBef>
              <a:spcAft>
                <a:spcPts val="0"/>
              </a:spcAft>
              <a:buSzPts val="1700"/>
              <a:buFont typeface="Roboto"/>
              <a:buAutoNum type="arabicPeriod"/>
            </a:pPr>
            <a:r>
              <a:rPr lang="es-CL" sz="1700">
                <a:highlight>
                  <a:srgbClr val="FFFFFF"/>
                </a:highlight>
                <a:latin typeface="Roboto"/>
                <a:ea typeface="Roboto"/>
                <a:cs typeface="Roboto"/>
                <a:sym typeface="Roboto"/>
              </a:rPr>
              <a:t>Apoyarse con la </a:t>
            </a:r>
            <a:r>
              <a:rPr b="1" lang="es-CL" sz="1700">
                <a:solidFill>
                  <a:srgbClr val="FF3E77"/>
                </a:solidFill>
                <a:highlight>
                  <a:srgbClr val="FFFFFF"/>
                </a:highlight>
                <a:latin typeface="Roboto"/>
                <a:ea typeface="Roboto"/>
                <a:cs typeface="Roboto"/>
                <a:sym typeface="Roboto"/>
              </a:rPr>
              <a:t>Bibliografía de lectura Obligatoria</a:t>
            </a:r>
            <a:r>
              <a:rPr lang="es-CL" sz="1700">
                <a:highlight>
                  <a:srgbClr val="FFFFFF"/>
                </a:highlight>
                <a:latin typeface="Roboto"/>
                <a:ea typeface="Roboto"/>
                <a:cs typeface="Roboto"/>
                <a:sym typeface="Roboto"/>
              </a:rPr>
              <a:t> para realizar este  proyecto interdisciplinario.</a:t>
            </a:r>
            <a:endParaRPr sz="1700">
              <a:highlight>
                <a:srgbClr val="FFFFFF"/>
              </a:highlight>
              <a:latin typeface="Roboto"/>
              <a:ea typeface="Roboto"/>
              <a:cs typeface="Roboto"/>
              <a:sym typeface="Roboto"/>
            </a:endParaRPr>
          </a:p>
          <a:p>
            <a:pPr indent="-336550" lvl="0" marL="457200" rtl="0" algn="just">
              <a:lnSpc>
                <a:spcPct val="150000"/>
              </a:lnSpc>
              <a:spcBef>
                <a:spcPts val="0"/>
              </a:spcBef>
              <a:spcAft>
                <a:spcPts val="0"/>
              </a:spcAft>
              <a:buSzPts val="1700"/>
              <a:buFont typeface="Roboto"/>
              <a:buAutoNum type="arabicPeriod"/>
            </a:pPr>
            <a:r>
              <a:rPr lang="es-CL" sz="1700">
                <a:highlight>
                  <a:srgbClr val="FFFFFF"/>
                </a:highlight>
                <a:latin typeface="Roboto"/>
                <a:ea typeface="Roboto"/>
                <a:cs typeface="Roboto"/>
                <a:sym typeface="Roboto"/>
              </a:rPr>
              <a:t>Recuerda que puedes utilizar el formato que más te acomode para  entregar la infografía: cuaderno, word, PPT u otro.</a:t>
            </a:r>
            <a:endParaRPr sz="1700">
              <a:highlight>
                <a:srgbClr val="FFFFFF"/>
              </a:highlight>
              <a:latin typeface="Roboto"/>
              <a:ea typeface="Roboto"/>
              <a:cs typeface="Roboto"/>
              <a:sym typeface="Roboto"/>
            </a:endParaRPr>
          </a:p>
          <a:p>
            <a:pPr indent="-336550" lvl="0" marL="457200" rtl="0" algn="just">
              <a:lnSpc>
                <a:spcPct val="150000"/>
              </a:lnSpc>
              <a:spcBef>
                <a:spcPts val="0"/>
              </a:spcBef>
              <a:spcAft>
                <a:spcPts val="0"/>
              </a:spcAft>
              <a:buSzPts val="1700"/>
              <a:buFont typeface="Roboto"/>
              <a:buAutoNum type="arabicPeriod"/>
            </a:pPr>
            <a:r>
              <a:rPr lang="es-CL" sz="1700">
                <a:highlight>
                  <a:srgbClr val="FFFFFF"/>
                </a:highlight>
                <a:latin typeface="Roboto"/>
                <a:ea typeface="Roboto"/>
                <a:cs typeface="Roboto"/>
                <a:sym typeface="Roboto"/>
              </a:rPr>
              <a:t>Plazo de entrega: </a:t>
            </a:r>
            <a:r>
              <a:rPr b="1" lang="es-CL" sz="1700">
                <a:solidFill>
                  <a:srgbClr val="FF3E77"/>
                </a:solidFill>
                <a:highlight>
                  <a:srgbClr val="FFFFFF"/>
                </a:highlight>
                <a:latin typeface="Roboto"/>
                <a:ea typeface="Roboto"/>
                <a:cs typeface="Roboto"/>
                <a:sym typeface="Roboto"/>
              </a:rPr>
              <a:t>9</a:t>
            </a:r>
            <a:r>
              <a:rPr b="1" lang="es-CL" sz="1700">
                <a:solidFill>
                  <a:srgbClr val="FF3E77"/>
                </a:solidFill>
                <a:highlight>
                  <a:srgbClr val="FFFFFF"/>
                </a:highlight>
                <a:latin typeface="Roboto"/>
                <a:ea typeface="Roboto"/>
                <a:cs typeface="Roboto"/>
                <a:sym typeface="Roboto"/>
              </a:rPr>
              <a:t> de Octubre.</a:t>
            </a:r>
            <a:endParaRPr b="1" sz="1700">
              <a:solidFill>
                <a:srgbClr val="FF3E77"/>
              </a:solidFill>
              <a:highlight>
                <a:srgbClr val="FFFFFF"/>
              </a:highlight>
              <a:latin typeface="Roboto"/>
              <a:ea typeface="Roboto"/>
              <a:cs typeface="Roboto"/>
              <a:sym typeface="Roboto"/>
            </a:endParaRPr>
          </a:p>
          <a:p>
            <a:pPr indent="-336550" lvl="0" marL="457200" rtl="0" algn="just">
              <a:lnSpc>
                <a:spcPct val="150000"/>
              </a:lnSpc>
              <a:spcBef>
                <a:spcPts val="0"/>
              </a:spcBef>
              <a:spcAft>
                <a:spcPts val="0"/>
              </a:spcAft>
              <a:buSzPts val="1700"/>
              <a:buFont typeface="Roboto"/>
              <a:buAutoNum type="arabicPeriod"/>
            </a:pPr>
            <a:r>
              <a:rPr lang="es-CL" sz="1700">
                <a:highlight>
                  <a:srgbClr val="FFFFFF"/>
                </a:highlight>
                <a:latin typeface="Roboto"/>
                <a:ea typeface="Roboto"/>
                <a:cs typeface="Roboto"/>
                <a:sym typeface="Roboto"/>
              </a:rPr>
              <a:t>Medio de entrega: Envía tus productos al correo: </a:t>
            </a:r>
            <a:r>
              <a:rPr b="1" lang="es-CL" sz="1700">
                <a:solidFill>
                  <a:srgbClr val="FF3E77"/>
                </a:solidFill>
                <a:highlight>
                  <a:srgbClr val="FFFFFF"/>
                </a:highlight>
                <a:latin typeface="Roboto"/>
                <a:ea typeface="Roboto"/>
                <a:cs typeface="Roboto"/>
                <a:sym typeface="Roboto"/>
              </a:rPr>
              <a:t>entregaarrupe@gmail.com</a:t>
            </a:r>
            <a:r>
              <a:rPr lang="es-CL" sz="1700">
                <a:highlight>
                  <a:srgbClr val="FFFFFF"/>
                </a:highlight>
                <a:latin typeface="Roboto"/>
                <a:ea typeface="Roboto"/>
                <a:cs typeface="Roboto"/>
                <a:sym typeface="Roboto"/>
              </a:rPr>
              <a:t>, si es complicado utilizar el correo, puedes usar whatsapp </a:t>
            </a:r>
            <a:r>
              <a:rPr i="1" lang="es-CL" sz="1700">
                <a:highlight>
                  <a:srgbClr val="FFFFFF"/>
                </a:highlight>
                <a:latin typeface="Roboto"/>
                <a:ea typeface="Roboto"/>
                <a:cs typeface="Roboto"/>
                <a:sym typeface="Roboto"/>
              </a:rPr>
              <a:t>(No olvides que en ambos casos debes identificarte como corresponde)</a:t>
            </a:r>
            <a:endParaRPr i="1" sz="1800">
              <a:highlight>
                <a:srgbClr val="FFFFFF"/>
              </a:highlight>
              <a:latin typeface="Roboto"/>
              <a:ea typeface="Roboto"/>
              <a:cs typeface="Roboto"/>
              <a:sym typeface="Roboto"/>
            </a:endParaRPr>
          </a:p>
        </p:txBody>
      </p:sp>
      <p:sp>
        <p:nvSpPr>
          <p:cNvPr id="123" name="Google Shape;123;g94d18750c1_0_611"/>
          <p:cNvSpPr txBox="1"/>
          <p:nvPr>
            <p:ph idx="4294967295" type="ctrTitle"/>
          </p:nvPr>
        </p:nvSpPr>
        <p:spPr>
          <a:xfrm>
            <a:off x="2790000" y="360000"/>
            <a:ext cx="6381600" cy="630000"/>
          </a:xfrm>
          <a:prstGeom prst="rect">
            <a:avLst/>
          </a:prstGeom>
          <a:noFill/>
          <a:ln>
            <a:noFill/>
          </a:ln>
          <a:effectLst>
            <a:outerShdw blurRad="57150" rotWithShape="0" algn="bl" dist="38100">
              <a:srgbClr val="000000">
                <a:alpha val="64705"/>
              </a:srgbClr>
            </a:outerShdw>
          </a:effectLst>
        </p:spPr>
        <p:txBody>
          <a:bodyPr anchorCtr="0" anchor="ctr" bIns="0" lIns="121900" spcFirstLastPara="1" rIns="121900" wrap="square" tIns="0">
            <a:noAutofit/>
          </a:bodyPr>
          <a:lstStyle/>
          <a:p>
            <a:pPr indent="0" lvl="0" marL="0" marR="0" rtl="0" algn="l">
              <a:lnSpc>
                <a:spcPct val="100000"/>
              </a:lnSpc>
              <a:spcBef>
                <a:spcPts val="0"/>
              </a:spcBef>
              <a:spcAft>
                <a:spcPts val="0"/>
              </a:spcAft>
              <a:buClr>
                <a:schemeClr val="dk1"/>
              </a:buClr>
              <a:buSzPts val="3700"/>
              <a:buFont typeface="Arial"/>
              <a:buNone/>
            </a:pPr>
            <a:r>
              <a:rPr b="0" i="0" lang="es-CL" sz="3100" u="none" cap="none" strike="noStrike">
                <a:solidFill>
                  <a:srgbClr val="FF3E77"/>
                </a:solidFill>
                <a:latin typeface="Roboto Black"/>
                <a:ea typeface="Roboto Black"/>
                <a:cs typeface="Roboto Black"/>
                <a:sym typeface="Roboto Black"/>
              </a:rPr>
              <a:t>INSTRUCCIONES GENERALES </a:t>
            </a:r>
            <a:endParaRPr b="0" i="0" sz="3100" u="none" cap="none" strike="noStrike">
              <a:solidFill>
                <a:srgbClr val="FF3E77"/>
              </a:solidFill>
              <a:latin typeface="Roboto Black"/>
              <a:ea typeface="Roboto Black"/>
              <a:cs typeface="Roboto Black"/>
              <a:sym typeface="Roboto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5"/>
          <p:cNvSpPr txBox="1"/>
          <p:nvPr>
            <p:ph idx="4294967295" type="ctrTitle"/>
          </p:nvPr>
        </p:nvSpPr>
        <p:spPr>
          <a:xfrm>
            <a:off x="2790000" y="360000"/>
            <a:ext cx="7428900" cy="630000"/>
          </a:xfrm>
          <a:prstGeom prst="rect">
            <a:avLst/>
          </a:prstGeom>
          <a:noFill/>
          <a:ln>
            <a:noFill/>
          </a:ln>
          <a:effectLst>
            <a:outerShdw blurRad="57150" rotWithShape="0" algn="bl" dist="38100">
              <a:srgbClr val="000000">
                <a:alpha val="64705"/>
              </a:srgbClr>
            </a:outerShdw>
          </a:effectLst>
        </p:spPr>
        <p:txBody>
          <a:bodyPr anchorCtr="0" anchor="ctr" bIns="0" lIns="121900" spcFirstLastPara="1" rIns="121900" wrap="square" tIns="0">
            <a:noAutofit/>
          </a:bodyPr>
          <a:lstStyle/>
          <a:p>
            <a:pPr indent="0" lvl="0" marL="0" marR="0" rtl="0" algn="l">
              <a:lnSpc>
                <a:spcPct val="100000"/>
              </a:lnSpc>
              <a:spcBef>
                <a:spcPts val="0"/>
              </a:spcBef>
              <a:spcAft>
                <a:spcPts val="0"/>
              </a:spcAft>
              <a:buClr>
                <a:schemeClr val="dk1"/>
              </a:buClr>
              <a:buSzPts val="3700"/>
              <a:buFont typeface="Arial"/>
              <a:buNone/>
            </a:pPr>
            <a:r>
              <a:rPr lang="es-CL" sz="3100">
                <a:solidFill>
                  <a:srgbClr val="FF3E77"/>
                </a:solidFill>
                <a:latin typeface="Roboto Black"/>
                <a:ea typeface="Roboto Black"/>
                <a:cs typeface="Roboto Black"/>
                <a:sym typeface="Roboto Black"/>
              </a:rPr>
              <a:t>ETAPAS DEL</a:t>
            </a:r>
            <a:r>
              <a:rPr b="0" i="0" lang="es-CL" sz="3100" u="none" cap="none" strike="noStrike">
                <a:solidFill>
                  <a:srgbClr val="FF3E77"/>
                </a:solidFill>
                <a:latin typeface="Roboto Black"/>
                <a:ea typeface="Roboto Black"/>
                <a:cs typeface="Roboto Black"/>
                <a:sym typeface="Roboto Black"/>
              </a:rPr>
              <a:t> PROYECTO</a:t>
            </a:r>
            <a:endParaRPr b="0" i="0" sz="3100" u="none" cap="none" strike="noStrike">
              <a:solidFill>
                <a:srgbClr val="FF3E77"/>
              </a:solidFill>
              <a:latin typeface="Roboto Black"/>
              <a:ea typeface="Roboto Black"/>
              <a:cs typeface="Roboto Black"/>
              <a:sym typeface="Roboto Black"/>
            </a:endParaRPr>
          </a:p>
        </p:txBody>
      </p:sp>
      <p:pic>
        <p:nvPicPr>
          <p:cNvPr id="129" name="Google Shape;129;p5"/>
          <p:cNvPicPr preferRelativeResize="0"/>
          <p:nvPr/>
        </p:nvPicPr>
        <p:blipFill rotWithShape="1">
          <a:blip r:embed="rId4">
            <a:alphaModFix/>
          </a:blip>
          <a:srcRect b="11640" l="0" r="0" t="12773"/>
          <a:stretch/>
        </p:blipFill>
        <p:spPr>
          <a:xfrm>
            <a:off x="3788500" y="1210238"/>
            <a:ext cx="2160300" cy="1632851"/>
          </a:xfrm>
          <a:prstGeom prst="rect">
            <a:avLst/>
          </a:prstGeom>
          <a:noFill/>
          <a:ln>
            <a:noFill/>
          </a:ln>
        </p:spPr>
      </p:pic>
      <p:pic>
        <p:nvPicPr>
          <p:cNvPr id="130" name="Google Shape;130;p5"/>
          <p:cNvPicPr preferRelativeResize="0"/>
          <p:nvPr/>
        </p:nvPicPr>
        <p:blipFill>
          <a:blip r:embed="rId5">
            <a:alphaModFix/>
          </a:blip>
          <a:stretch>
            <a:fillRect/>
          </a:stretch>
        </p:blipFill>
        <p:spPr>
          <a:xfrm>
            <a:off x="3788500" y="3524876"/>
            <a:ext cx="2023725" cy="2023725"/>
          </a:xfrm>
          <a:prstGeom prst="rect">
            <a:avLst/>
          </a:prstGeom>
          <a:noFill/>
          <a:ln>
            <a:noFill/>
          </a:ln>
        </p:spPr>
      </p:pic>
      <p:pic>
        <p:nvPicPr>
          <p:cNvPr id="131" name="Google Shape;131;p5"/>
          <p:cNvPicPr preferRelativeResize="0"/>
          <p:nvPr/>
        </p:nvPicPr>
        <p:blipFill>
          <a:blip r:embed="rId6">
            <a:alphaModFix/>
          </a:blip>
          <a:stretch>
            <a:fillRect/>
          </a:stretch>
        </p:blipFill>
        <p:spPr>
          <a:xfrm>
            <a:off x="6768850" y="3576650"/>
            <a:ext cx="2023725" cy="2023725"/>
          </a:xfrm>
          <a:prstGeom prst="rect">
            <a:avLst/>
          </a:prstGeom>
          <a:noFill/>
          <a:ln>
            <a:noFill/>
          </a:ln>
        </p:spPr>
      </p:pic>
      <p:sp>
        <p:nvSpPr>
          <p:cNvPr id="132" name="Google Shape;132;p5"/>
          <p:cNvSpPr/>
          <p:nvPr/>
        </p:nvSpPr>
        <p:spPr>
          <a:xfrm>
            <a:off x="3788500" y="2843075"/>
            <a:ext cx="2160300" cy="630000"/>
          </a:xfrm>
          <a:prstGeom prst="flowChartAlternateProcess">
            <a:avLst/>
          </a:prstGeom>
          <a:solidFill>
            <a:srgbClr val="FB4C8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CL" sz="1800">
                <a:latin typeface="Aladin"/>
                <a:ea typeface="Aladin"/>
                <a:cs typeface="Aladin"/>
                <a:sym typeface="Aladin"/>
              </a:rPr>
              <a:t>1 </a:t>
            </a:r>
            <a:endParaRPr sz="1800">
              <a:latin typeface="Aladin"/>
              <a:ea typeface="Aladin"/>
              <a:cs typeface="Aladin"/>
              <a:sym typeface="Aladin"/>
            </a:endParaRPr>
          </a:p>
          <a:p>
            <a:pPr indent="0" lvl="0" marL="0" rtl="0" algn="ctr">
              <a:spcBef>
                <a:spcPts val="0"/>
              </a:spcBef>
              <a:spcAft>
                <a:spcPts val="0"/>
              </a:spcAft>
              <a:buNone/>
            </a:pPr>
            <a:r>
              <a:rPr lang="es-CL" sz="1800">
                <a:latin typeface="Aladin"/>
                <a:ea typeface="Aladin"/>
                <a:cs typeface="Aladin"/>
                <a:sym typeface="Aladin"/>
              </a:rPr>
              <a:t>SENTIR</a:t>
            </a:r>
            <a:endParaRPr sz="1800">
              <a:latin typeface="Aladin"/>
              <a:ea typeface="Aladin"/>
              <a:cs typeface="Aladin"/>
              <a:sym typeface="Aladin"/>
            </a:endParaRPr>
          </a:p>
        </p:txBody>
      </p:sp>
      <p:sp>
        <p:nvSpPr>
          <p:cNvPr id="133" name="Google Shape;133;p5"/>
          <p:cNvSpPr/>
          <p:nvPr/>
        </p:nvSpPr>
        <p:spPr>
          <a:xfrm>
            <a:off x="6768838" y="2843075"/>
            <a:ext cx="2160300" cy="630000"/>
          </a:xfrm>
          <a:prstGeom prst="flowChartAlternateProcess">
            <a:avLst/>
          </a:prstGeom>
          <a:solidFill>
            <a:srgbClr val="FFCC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CL" sz="1800">
                <a:latin typeface="Aladin"/>
                <a:ea typeface="Aladin"/>
                <a:cs typeface="Aladin"/>
                <a:sym typeface="Aladin"/>
              </a:rPr>
              <a:t>2 </a:t>
            </a:r>
            <a:endParaRPr sz="1800">
              <a:latin typeface="Aladin"/>
              <a:ea typeface="Aladin"/>
              <a:cs typeface="Aladin"/>
              <a:sym typeface="Aladin"/>
            </a:endParaRPr>
          </a:p>
          <a:p>
            <a:pPr indent="0" lvl="0" marL="0" rtl="0" algn="ctr">
              <a:spcBef>
                <a:spcPts val="0"/>
              </a:spcBef>
              <a:spcAft>
                <a:spcPts val="0"/>
              </a:spcAft>
              <a:buNone/>
            </a:pPr>
            <a:r>
              <a:rPr lang="es-CL" sz="1800">
                <a:latin typeface="Aladin"/>
                <a:ea typeface="Aladin"/>
                <a:cs typeface="Aladin"/>
                <a:sym typeface="Aladin"/>
              </a:rPr>
              <a:t>INVESTIGAR</a:t>
            </a:r>
            <a:endParaRPr sz="1800">
              <a:latin typeface="Aladin"/>
              <a:ea typeface="Aladin"/>
              <a:cs typeface="Aladin"/>
              <a:sym typeface="Aladin"/>
            </a:endParaRPr>
          </a:p>
        </p:txBody>
      </p:sp>
      <p:pic>
        <p:nvPicPr>
          <p:cNvPr id="134" name="Google Shape;134;p5"/>
          <p:cNvPicPr preferRelativeResize="0"/>
          <p:nvPr/>
        </p:nvPicPr>
        <p:blipFill>
          <a:blip r:embed="rId7">
            <a:alphaModFix/>
          </a:blip>
          <a:stretch>
            <a:fillRect/>
          </a:stretch>
        </p:blipFill>
        <p:spPr>
          <a:xfrm>
            <a:off x="6991714" y="1169399"/>
            <a:ext cx="1714525" cy="1714525"/>
          </a:xfrm>
          <a:prstGeom prst="rect">
            <a:avLst/>
          </a:prstGeom>
          <a:noFill/>
          <a:ln>
            <a:noFill/>
          </a:ln>
        </p:spPr>
      </p:pic>
      <p:pic>
        <p:nvPicPr>
          <p:cNvPr id="135" name="Google Shape;135;p5"/>
          <p:cNvPicPr preferRelativeResize="0"/>
          <p:nvPr/>
        </p:nvPicPr>
        <p:blipFill rotWithShape="1">
          <a:blip r:embed="rId8">
            <a:alphaModFix/>
          </a:blip>
          <a:srcRect b="3138" l="5994" r="2480" t="0"/>
          <a:stretch/>
        </p:blipFill>
        <p:spPr>
          <a:xfrm>
            <a:off x="1" y="3631761"/>
            <a:ext cx="3180925" cy="3226239"/>
          </a:xfrm>
          <a:prstGeom prst="rect">
            <a:avLst/>
          </a:prstGeom>
          <a:noFill/>
          <a:ln>
            <a:noFill/>
          </a:ln>
        </p:spPr>
      </p:pic>
      <p:sp>
        <p:nvSpPr>
          <p:cNvPr id="136" name="Google Shape;136;p5"/>
          <p:cNvSpPr txBox="1"/>
          <p:nvPr/>
        </p:nvSpPr>
        <p:spPr>
          <a:xfrm rot="-153064">
            <a:off x="226811" y="5713903"/>
            <a:ext cx="2803879" cy="901483"/>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2400"/>
              <a:buFont typeface="Arial"/>
              <a:buNone/>
            </a:pPr>
            <a:r>
              <a:rPr b="1" lang="es-CL" sz="2000">
                <a:solidFill>
                  <a:srgbClr val="CC0000"/>
                </a:solidFill>
                <a:latin typeface="Indie Flower"/>
                <a:ea typeface="Indie Flower"/>
                <a:cs typeface="Indie Flower"/>
                <a:sym typeface="Indie Flower"/>
              </a:rPr>
              <a:t>E</a:t>
            </a:r>
            <a:r>
              <a:rPr b="1" lang="es-CL" sz="2000">
                <a:solidFill>
                  <a:srgbClr val="CC0000"/>
                </a:solidFill>
                <a:latin typeface="Indie Flower"/>
                <a:ea typeface="Indie Flower"/>
                <a:cs typeface="Indie Flower"/>
                <a:sym typeface="Indie Flower"/>
              </a:rPr>
              <a:t>ste trabajo será calificado con nota</a:t>
            </a:r>
            <a:endParaRPr b="1">
              <a:solidFill>
                <a:srgbClr val="CC0000"/>
              </a:solidFill>
              <a:latin typeface="Indie Flower"/>
              <a:ea typeface="Indie Flower"/>
              <a:cs typeface="Indie Flower"/>
              <a:sym typeface="Indie Flower"/>
            </a:endParaRPr>
          </a:p>
        </p:txBody>
      </p:sp>
      <p:sp>
        <p:nvSpPr>
          <p:cNvPr id="137" name="Google Shape;137;p5"/>
          <p:cNvSpPr/>
          <p:nvPr/>
        </p:nvSpPr>
        <p:spPr>
          <a:xfrm>
            <a:off x="3760613" y="5562750"/>
            <a:ext cx="2160300" cy="630000"/>
          </a:xfrm>
          <a:prstGeom prst="flowChartAlternateProcess">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CL" sz="1800">
                <a:latin typeface="Aladin"/>
                <a:ea typeface="Aladin"/>
                <a:cs typeface="Aladin"/>
                <a:sym typeface="Aladin"/>
              </a:rPr>
              <a:t>3</a:t>
            </a:r>
            <a:endParaRPr sz="1800">
              <a:latin typeface="Aladin"/>
              <a:ea typeface="Aladin"/>
              <a:cs typeface="Aladin"/>
              <a:sym typeface="Aladin"/>
            </a:endParaRPr>
          </a:p>
          <a:p>
            <a:pPr indent="0" lvl="0" marL="0" rtl="0" algn="ctr">
              <a:spcBef>
                <a:spcPts val="0"/>
              </a:spcBef>
              <a:spcAft>
                <a:spcPts val="0"/>
              </a:spcAft>
              <a:buNone/>
            </a:pPr>
            <a:r>
              <a:rPr lang="es-CL" sz="1800">
                <a:latin typeface="Aladin"/>
                <a:ea typeface="Aladin"/>
                <a:cs typeface="Aladin"/>
                <a:sym typeface="Aladin"/>
              </a:rPr>
              <a:t>HACER</a:t>
            </a:r>
            <a:endParaRPr sz="1800">
              <a:latin typeface="Aladin"/>
              <a:ea typeface="Aladin"/>
              <a:cs typeface="Aladin"/>
              <a:sym typeface="Aladin"/>
            </a:endParaRPr>
          </a:p>
        </p:txBody>
      </p:sp>
      <p:sp>
        <p:nvSpPr>
          <p:cNvPr id="138" name="Google Shape;138;p5"/>
          <p:cNvSpPr/>
          <p:nvPr/>
        </p:nvSpPr>
        <p:spPr>
          <a:xfrm>
            <a:off x="6632288" y="5567375"/>
            <a:ext cx="2160300" cy="630000"/>
          </a:xfrm>
          <a:prstGeom prst="flowChartAlternateProcess">
            <a:avLst/>
          </a:prstGeom>
          <a:solidFill>
            <a:srgbClr val="00B0F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CL" sz="1800">
                <a:latin typeface="Aladin"/>
                <a:ea typeface="Aladin"/>
                <a:cs typeface="Aladin"/>
                <a:sym typeface="Aladin"/>
              </a:rPr>
              <a:t>4</a:t>
            </a:r>
            <a:endParaRPr sz="1800">
              <a:latin typeface="Aladin"/>
              <a:ea typeface="Aladin"/>
              <a:cs typeface="Aladin"/>
              <a:sym typeface="Aladin"/>
            </a:endParaRPr>
          </a:p>
          <a:p>
            <a:pPr indent="0" lvl="0" marL="0" rtl="0" algn="ctr">
              <a:spcBef>
                <a:spcPts val="0"/>
              </a:spcBef>
              <a:spcAft>
                <a:spcPts val="0"/>
              </a:spcAft>
              <a:buNone/>
            </a:pPr>
            <a:r>
              <a:rPr lang="es-CL" sz="1800">
                <a:latin typeface="Aladin"/>
                <a:ea typeface="Aladin"/>
                <a:cs typeface="Aladin"/>
                <a:sym typeface="Aladin"/>
              </a:rPr>
              <a:t>COMPARTIR</a:t>
            </a:r>
            <a:endParaRPr sz="1800">
              <a:latin typeface="Aladin"/>
              <a:ea typeface="Aladin"/>
              <a:cs typeface="Aladin"/>
              <a:sym typeface="Alad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8"/>
          <p:cNvSpPr txBox="1"/>
          <p:nvPr>
            <p:ph idx="4294967295" type="ctrTitle"/>
          </p:nvPr>
        </p:nvSpPr>
        <p:spPr>
          <a:xfrm>
            <a:off x="2939250" y="360375"/>
            <a:ext cx="5156700" cy="634500"/>
          </a:xfrm>
          <a:prstGeom prst="rect">
            <a:avLst/>
          </a:prstGeom>
          <a:noFill/>
          <a:ln>
            <a:noFill/>
          </a:ln>
          <a:effectLst>
            <a:outerShdw blurRad="57150" rotWithShape="0" algn="bl" dist="38100">
              <a:srgbClr val="000000">
                <a:alpha val="64705"/>
              </a:srgbClr>
            </a:outerShdw>
          </a:effectLst>
        </p:spPr>
        <p:txBody>
          <a:bodyPr anchorCtr="0" anchor="ctr" bIns="0" lIns="121900" spcFirstLastPara="1" rIns="121900" wrap="square" tIns="0">
            <a:noAutofit/>
          </a:bodyPr>
          <a:lstStyle/>
          <a:p>
            <a:pPr indent="0" lvl="0" marL="0" marR="0" rtl="0" algn="l">
              <a:lnSpc>
                <a:spcPct val="100000"/>
              </a:lnSpc>
              <a:spcBef>
                <a:spcPts val="0"/>
              </a:spcBef>
              <a:spcAft>
                <a:spcPts val="0"/>
              </a:spcAft>
              <a:buClr>
                <a:schemeClr val="dk1"/>
              </a:buClr>
              <a:buSzPts val="3700"/>
              <a:buFont typeface="Arial"/>
              <a:buNone/>
            </a:pPr>
            <a:r>
              <a:rPr b="0" i="0" lang="es-CL" sz="3100" u="none" cap="none" strike="noStrike">
                <a:solidFill>
                  <a:srgbClr val="FF3E77"/>
                </a:solidFill>
                <a:latin typeface="Roboto Black"/>
                <a:ea typeface="Roboto Black"/>
                <a:cs typeface="Roboto Black"/>
                <a:sym typeface="Roboto Black"/>
              </a:rPr>
              <a:t>ETAPAS DEL PROYECTO</a:t>
            </a:r>
            <a:endParaRPr b="0" i="0" sz="3100" u="none" cap="none" strike="noStrike">
              <a:solidFill>
                <a:srgbClr val="FF3E77"/>
              </a:solidFill>
              <a:latin typeface="Roboto Black"/>
              <a:ea typeface="Roboto Black"/>
              <a:cs typeface="Roboto Black"/>
              <a:sym typeface="Roboto Black"/>
            </a:endParaRPr>
          </a:p>
        </p:txBody>
      </p:sp>
      <p:graphicFrame>
        <p:nvGraphicFramePr>
          <p:cNvPr id="144" name="Google Shape;144;p8"/>
          <p:cNvGraphicFramePr/>
          <p:nvPr/>
        </p:nvGraphicFramePr>
        <p:xfrm>
          <a:off x="1294270" y="1412788"/>
          <a:ext cx="3000000" cy="3000000"/>
        </p:xfrm>
        <a:graphic>
          <a:graphicData uri="http://schemas.openxmlformats.org/drawingml/2006/table">
            <a:tbl>
              <a:tblPr>
                <a:noFill/>
                <a:tableStyleId>{F9E42A6C-5644-4D83-8817-EF9FD512DFB8}</a:tableStyleId>
              </a:tblPr>
              <a:tblGrid>
                <a:gridCol w="1644975"/>
                <a:gridCol w="7958475"/>
              </a:tblGrid>
              <a:tr h="1189125">
                <a:tc>
                  <a:txBody>
                    <a:bodyPr/>
                    <a:lstStyle/>
                    <a:p>
                      <a:pPr indent="0" lvl="0" marL="0" marR="0" rtl="0" algn="just">
                        <a:lnSpc>
                          <a:spcPct val="100000"/>
                        </a:lnSpc>
                        <a:spcBef>
                          <a:spcPts val="0"/>
                        </a:spcBef>
                        <a:spcAft>
                          <a:spcPts val="0"/>
                        </a:spcAft>
                        <a:buClr>
                          <a:srgbClr val="000000"/>
                        </a:buClr>
                        <a:buSzPts val="2100"/>
                        <a:buFont typeface="Arial"/>
                        <a:buNone/>
                      </a:pPr>
                      <a:r>
                        <a:t/>
                      </a:r>
                      <a:endParaRPr sz="2100" u="none" cap="none" strike="noStrike"/>
                    </a:p>
                  </a:txBody>
                  <a:tcPr marT="91425" marB="91425" marR="91425" marL="91425" anchor="ctr">
                    <a:lnL cap="flat" cmpd="sng" w="38100">
                      <a:solidFill>
                        <a:srgbClr val="4ACADA"/>
                      </a:solidFill>
                      <a:prstDash val="solid"/>
                      <a:round/>
                      <a:headEnd len="sm" w="sm" type="none"/>
                      <a:tailEnd len="sm" w="sm" type="none"/>
                    </a:lnL>
                    <a:lnR cap="flat" cmpd="sng" w="38100">
                      <a:solidFill>
                        <a:srgbClr val="4ACADA"/>
                      </a:solidFill>
                      <a:prstDash val="solid"/>
                      <a:round/>
                      <a:headEnd len="sm" w="sm" type="none"/>
                      <a:tailEnd len="sm" w="sm" type="none"/>
                    </a:lnR>
                    <a:lnT cap="flat" cmpd="sng" w="38100">
                      <a:solidFill>
                        <a:srgbClr val="4ACADA"/>
                      </a:solidFill>
                      <a:prstDash val="solid"/>
                      <a:round/>
                      <a:headEnd len="sm" w="sm" type="none"/>
                      <a:tailEnd len="sm" w="sm" type="none"/>
                    </a:lnT>
                    <a:lnB cap="flat" cmpd="sng" w="38100">
                      <a:solidFill>
                        <a:srgbClr val="4ACADA"/>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2200"/>
                        <a:buFont typeface="Arial"/>
                        <a:buNone/>
                      </a:pPr>
                      <a:r>
                        <a:rPr b="1" lang="es-CL" sz="2200" u="none" cap="none" strike="noStrike">
                          <a:solidFill>
                            <a:srgbClr val="FF3E77"/>
                          </a:solidFill>
                          <a:highlight>
                            <a:srgbClr val="FFFFFF"/>
                          </a:highlight>
                          <a:latin typeface="Indie Flower"/>
                          <a:ea typeface="Indie Flower"/>
                          <a:cs typeface="Indie Flower"/>
                          <a:sym typeface="Indie Flower"/>
                        </a:rPr>
                        <a:t>SENTIR: </a:t>
                      </a:r>
                      <a:r>
                        <a:rPr lang="es-CL" sz="2200" u="none" cap="none" strike="noStrike">
                          <a:solidFill>
                            <a:srgbClr val="FF3E77"/>
                          </a:solidFill>
                          <a:highlight>
                            <a:srgbClr val="FFFFFF"/>
                          </a:highlight>
                          <a:latin typeface="Indie Flower"/>
                          <a:ea typeface="Indie Flower"/>
                          <a:cs typeface="Indie Flower"/>
                          <a:sym typeface="Indie Flower"/>
                        </a:rPr>
                        <a:t>En esta primera etapa podrás plasmar tus opiniones y sensaciones frente a lo</a:t>
                      </a:r>
                      <a:r>
                        <a:rPr lang="es-CL" sz="2200">
                          <a:solidFill>
                            <a:srgbClr val="FF3E77"/>
                          </a:solidFill>
                          <a:highlight>
                            <a:srgbClr val="FFFFFF"/>
                          </a:highlight>
                          <a:latin typeface="Indie Flower"/>
                          <a:ea typeface="Indie Flower"/>
                          <a:cs typeface="Indie Flower"/>
                          <a:sym typeface="Indie Flower"/>
                        </a:rPr>
                        <a:t>a lectura de bibliografía</a:t>
                      </a:r>
                      <a:r>
                        <a:rPr lang="es-CL" sz="2200" u="none" cap="none" strike="noStrike">
                          <a:solidFill>
                            <a:srgbClr val="FF3E77"/>
                          </a:solidFill>
                          <a:highlight>
                            <a:srgbClr val="FFFFFF"/>
                          </a:highlight>
                          <a:latin typeface="Indie Flower"/>
                          <a:ea typeface="Indie Flower"/>
                          <a:cs typeface="Indie Flower"/>
                          <a:sym typeface="Indie Flower"/>
                        </a:rPr>
                        <a:t> que te presentaremos.</a:t>
                      </a:r>
                      <a:endParaRPr sz="2200" u="none" cap="none" strike="noStrike">
                        <a:solidFill>
                          <a:srgbClr val="FF3E77"/>
                        </a:solidFill>
                        <a:highlight>
                          <a:srgbClr val="FFFFFF"/>
                        </a:highlight>
                        <a:latin typeface="Indie Flower"/>
                        <a:ea typeface="Indie Flower"/>
                        <a:cs typeface="Indie Flower"/>
                        <a:sym typeface="Indie Flower"/>
                      </a:endParaRPr>
                    </a:p>
                  </a:txBody>
                  <a:tcPr marT="91425" marB="91425" marR="91425" marL="91425" anchor="ctr">
                    <a:lnL cap="flat" cmpd="sng" w="38100">
                      <a:solidFill>
                        <a:srgbClr val="4ACADA"/>
                      </a:solidFill>
                      <a:prstDash val="solid"/>
                      <a:round/>
                      <a:headEnd len="sm" w="sm" type="none"/>
                      <a:tailEnd len="sm" w="sm" type="none"/>
                    </a:lnL>
                    <a:lnR cap="flat" cmpd="sng" w="38100">
                      <a:solidFill>
                        <a:srgbClr val="4ACADA"/>
                      </a:solidFill>
                      <a:prstDash val="solid"/>
                      <a:round/>
                      <a:headEnd len="sm" w="sm" type="none"/>
                      <a:tailEnd len="sm" w="sm" type="none"/>
                    </a:lnR>
                    <a:lnT cap="flat" cmpd="sng" w="38100">
                      <a:solidFill>
                        <a:srgbClr val="4ACADA"/>
                      </a:solidFill>
                      <a:prstDash val="solid"/>
                      <a:round/>
                      <a:headEnd len="sm" w="sm" type="none"/>
                      <a:tailEnd len="sm" w="sm" type="none"/>
                    </a:lnT>
                    <a:lnB cap="flat" cmpd="sng" w="38100">
                      <a:solidFill>
                        <a:srgbClr val="4ACADA"/>
                      </a:solidFill>
                      <a:prstDash val="solid"/>
                      <a:round/>
                      <a:headEnd len="sm" w="sm" type="none"/>
                      <a:tailEnd len="sm" w="sm" type="none"/>
                    </a:lnB>
                  </a:tcPr>
                </a:tc>
              </a:tr>
              <a:tr h="1150600">
                <a:tc>
                  <a:txBody>
                    <a:bodyPr/>
                    <a:lstStyle/>
                    <a:p>
                      <a:pPr indent="0" lvl="0" marL="0" marR="0" rtl="0" algn="just">
                        <a:lnSpc>
                          <a:spcPct val="100000"/>
                        </a:lnSpc>
                        <a:spcBef>
                          <a:spcPts val="0"/>
                        </a:spcBef>
                        <a:spcAft>
                          <a:spcPts val="0"/>
                        </a:spcAft>
                        <a:buClr>
                          <a:srgbClr val="000000"/>
                        </a:buClr>
                        <a:buSzPts val="2100"/>
                        <a:buFont typeface="Arial"/>
                        <a:buNone/>
                      </a:pPr>
                      <a:r>
                        <a:t/>
                      </a:r>
                      <a:endParaRPr sz="2100" u="none" cap="none" strike="noStrike"/>
                    </a:p>
                  </a:txBody>
                  <a:tcPr marT="91425" marB="91425" marR="91425" marL="91425" anchor="ctr">
                    <a:lnL cap="flat" cmpd="sng" w="38100">
                      <a:solidFill>
                        <a:srgbClr val="4ACADA"/>
                      </a:solidFill>
                      <a:prstDash val="solid"/>
                      <a:round/>
                      <a:headEnd len="sm" w="sm" type="none"/>
                      <a:tailEnd len="sm" w="sm" type="none"/>
                    </a:lnL>
                    <a:lnR cap="flat" cmpd="sng" w="38100">
                      <a:solidFill>
                        <a:srgbClr val="4ACADA"/>
                      </a:solidFill>
                      <a:prstDash val="solid"/>
                      <a:round/>
                      <a:headEnd len="sm" w="sm" type="none"/>
                      <a:tailEnd len="sm" w="sm" type="none"/>
                    </a:lnR>
                    <a:lnT cap="flat" cmpd="sng" w="38100">
                      <a:solidFill>
                        <a:srgbClr val="4ACADA"/>
                      </a:solidFill>
                      <a:prstDash val="solid"/>
                      <a:round/>
                      <a:headEnd len="sm" w="sm" type="none"/>
                      <a:tailEnd len="sm" w="sm" type="none"/>
                    </a:lnT>
                    <a:lnB cap="flat" cmpd="sng" w="38100">
                      <a:solidFill>
                        <a:srgbClr val="4ACADA"/>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2200"/>
                        <a:buFont typeface="Arial"/>
                        <a:buNone/>
                      </a:pPr>
                      <a:r>
                        <a:rPr b="1" lang="es-CL" sz="2200" u="none" cap="none" strike="noStrike">
                          <a:solidFill>
                            <a:srgbClr val="FFC800"/>
                          </a:solidFill>
                          <a:highlight>
                            <a:srgbClr val="FFFFFF"/>
                          </a:highlight>
                          <a:latin typeface="Indie Flower"/>
                          <a:ea typeface="Indie Flower"/>
                          <a:cs typeface="Indie Flower"/>
                          <a:sym typeface="Indie Flower"/>
                        </a:rPr>
                        <a:t>I</a:t>
                      </a:r>
                      <a:r>
                        <a:rPr b="1" lang="es-CL" sz="2200">
                          <a:solidFill>
                            <a:schemeClr val="accent4"/>
                          </a:solidFill>
                          <a:highlight>
                            <a:srgbClr val="FFFFFF"/>
                          </a:highlight>
                          <a:latin typeface="Indie Flower"/>
                          <a:ea typeface="Indie Flower"/>
                          <a:cs typeface="Indie Flower"/>
                          <a:sym typeface="Indie Flower"/>
                        </a:rPr>
                        <a:t>NVESTIGAR</a:t>
                      </a:r>
                      <a:r>
                        <a:rPr b="1" lang="es-CL" sz="2200" u="none" cap="none" strike="noStrike">
                          <a:solidFill>
                            <a:schemeClr val="accent4"/>
                          </a:solidFill>
                          <a:highlight>
                            <a:srgbClr val="FFFFFF"/>
                          </a:highlight>
                          <a:latin typeface="Indie Flower"/>
                          <a:ea typeface="Indie Flower"/>
                          <a:cs typeface="Indie Flower"/>
                          <a:sym typeface="Indie Flower"/>
                        </a:rPr>
                        <a:t>: </a:t>
                      </a:r>
                      <a:r>
                        <a:rPr lang="es-CL" sz="2200" u="none" cap="none" strike="noStrike">
                          <a:solidFill>
                            <a:schemeClr val="accent4"/>
                          </a:solidFill>
                          <a:highlight>
                            <a:srgbClr val="FFFFFF"/>
                          </a:highlight>
                          <a:latin typeface="Indie Flower"/>
                          <a:ea typeface="Indie Flower"/>
                          <a:cs typeface="Indie Flower"/>
                          <a:sym typeface="Indie Flower"/>
                        </a:rPr>
                        <a:t> Deberás </a:t>
                      </a:r>
                      <a:r>
                        <a:rPr lang="es-CL" sz="2200">
                          <a:solidFill>
                            <a:schemeClr val="accent4"/>
                          </a:solidFill>
                          <a:highlight>
                            <a:srgbClr val="FFFFFF"/>
                          </a:highlight>
                          <a:latin typeface="Indie Flower"/>
                          <a:ea typeface="Indie Flower"/>
                          <a:cs typeface="Indie Flower"/>
                          <a:sym typeface="Indie Flower"/>
                        </a:rPr>
                        <a:t>hacer una pequeña investigación sobre los residuos en tu comuna.</a:t>
                      </a:r>
                      <a:endParaRPr sz="2200" u="none" cap="none" strike="noStrike">
                        <a:solidFill>
                          <a:schemeClr val="accent4"/>
                        </a:solidFill>
                        <a:highlight>
                          <a:srgbClr val="FFFFFF"/>
                        </a:highlight>
                        <a:latin typeface="Indie Flower"/>
                        <a:ea typeface="Indie Flower"/>
                        <a:cs typeface="Indie Flower"/>
                        <a:sym typeface="Indie Flower"/>
                      </a:endParaRPr>
                    </a:p>
                  </a:txBody>
                  <a:tcPr marT="91425" marB="91425" marR="91425" marL="91425" anchor="ctr">
                    <a:lnL cap="flat" cmpd="sng" w="38100">
                      <a:solidFill>
                        <a:srgbClr val="4ACADA"/>
                      </a:solidFill>
                      <a:prstDash val="solid"/>
                      <a:round/>
                      <a:headEnd len="sm" w="sm" type="none"/>
                      <a:tailEnd len="sm" w="sm" type="none"/>
                    </a:lnL>
                    <a:lnR cap="flat" cmpd="sng" w="38100">
                      <a:solidFill>
                        <a:srgbClr val="4ACADA"/>
                      </a:solidFill>
                      <a:prstDash val="solid"/>
                      <a:round/>
                      <a:headEnd len="sm" w="sm" type="none"/>
                      <a:tailEnd len="sm" w="sm" type="none"/>
                    </a:lnR>
                    <a:lnT cap="flat" cmpd="sng" w="38100">
                      <a:solidFill>
                        <a:srgbClr val="4ACADA"/>
                      </a:solidFill>
                      <a:prstDash val="solid"/>
                      <a:round/>
                      <a:headEnd len="sm" w="sm" type="none"/>
                      <a:tailEnd len="sm" w="sm" type="none"/>
                    </a:lnT>
                    <a:lnB cap="flat" cmpd="sng" w="38100">
                      <a:solidFill>
                        <a:srgbClr val="4ACADA"/>
                      </a:solidFill>
                      <a:prstDash val="solid"/>
                      <a:round/>
                      <a:headEnd len="sm" w="sm" type="none"/>
                      <a:tailEnd len="sm" w="sm" type="none"/>
                    </a:lnB>
                  </a:tcPr>
                </a:tc>
              </a:tr>
              <a:tr h="1118800">
                <a:tc>
                  <a:txBody>
                    <a:bodyPr/>
                    <a:lstStyle/>
                    <a:p>
                      <a:pPr indent="0" lvl="0" marL="0" marR="0" rtl="0" algn="just">
                        <a:lnSpc>
                          <a:spcPct val="100000"/>
                        </a:lnSpc>
                        <a:spcBef>
                          <a:spcPts val="0"/>
                        </a:spcBef>
                        <a:spcAft>
                          <a:spcPts val="0"/>
                        </a:spcAft>
                        <a:buClr>
                          <a:srgbClr val="000000"/>
                        </a:buClr>
                        <a:buSzPts val="2100"/>
                        <a:buFont typeface="Arial"/>
                        <a:buNone/>
                      </a:pPr>
                      <a:r>
                        <a:t/>
                      </a:r>
                      <a:endParaRPr sz="2100" u="none" cap="none" strike="noStrike"/>
                    </a:p>
                  </a:txBody>
                  <a:tcPr marT="91425" marB="91425" marR="91425" marL="91425" anchor="ctr">
                    <a:lnL cap="flat" cmpd="sng" w="38100">
                      <a:solidFill>
                        <a:srgbClr val="4ACADA"/>
                      </a:solidFill>
                      <a:prstDash val="solid"/>
                      <a:round/>
                      <a:headEnd len="sm" w="sm" type="none"/>
                      <a:tailEnd len="sm" w="sm" type="none"/>
                    </a:lnL>
                    <a:lnR cap="flat" cmpd="sng" w="38100">
                      <a:solidFill>
                        <a:srgbClr val="4ACADA"/>
                      </a:solidFill>
                      <a:prstDash val="solid"/>
                      <a:round/>
                      <a:headEnd len="sm" w="sm" type="none"/>
                      <a:tailEnd len="sm" w="sm" type="none"/>
                    </a:lnR>
                    <a:lnT cap="flat" cmpd="sng" w="38100">
                      <a:solidFill>
                        <a:srgbClr val="4ACADA"/>
                      </a:solidFill>
                      <a:prstDash val="solid"/>
                      <a:round/>
                      <a:headEnd len="sm" w="sm" type="none"/>
                      <a:tailEnd len="sm" w="sm" type="none"/>
                    </a:lnT>
                    <a:lnB cap="flat" cmpd="sng" w="38100">
                      <a:solidFill>
                        <a:srgbClr val="4ACADA"/>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2200"/>
                        <a:buFont typeface="Arial"/>
                        <a:buNone/>
                      </a:pPr>
                      <a:r>
                        <a:rPr b="1" lang="es-CL" sz="2200" u="none" cap="none" strike="noStrike">
                          <a:solidFill>
                            <a:srgbClr val="93C47D"/>
                          </a:solidFill>
                          <a:highlight>
                            <a:srgbClr val="FFFFFF"/>
                          </a:highlight>
                          <a:latin typeface="Indie Flower"/>
                          <a:ea typeface="Indie Flower"/>
                          <a:cs typeface="Indie Flower"/>
                          <a:sym typeface="Indie Flower"/>
                        </a:rPr>
                        <a:t>HACER:  </a:t>
                      </a:r>
                      <a:r>
                        <a:rPr b="1" lang="es-CL" sz="2200">
                          <a:solidFill>
                            <a:srgbClr val="93C47D"/>
                          </a:solidFill>
                          <a:highlight>
                            <a:srgbClr val="FFFFFF"/>
                          </a:highlight>
                          <a:latin typeface="Indie Flower"/>
                          <a:ea typeface="Indie Flower"/>
                          <a:cs typeface="Indie Flower"/>
                          <a:sym typeface="Indie Flower"/>
                        </a:rPr>
                        <a:t>A</a:t>
                      </a:r>
                      <a:r>
                        <a:rPr lang="es-CL" sz="2200">
                          <a:solidFill>
                            <a:srgbClr val="93C47D"/>
                          </a:solidFill>
                          <a:highlight>
                            <a:srgbClr val="FFFFFF"/>
                          </a:highlight>
                          <a:latin typeface="Indie Flower"/>
                          <a:ea typeface="Indie Flower"/>
                          <a:cs typeface="Indie Flower"/>
                          <a:sym typeface="Indie Flower"/>
                        </a:rPr>
                        <a:t>quí deberás realizar un control de alternativas sobre el tema y confeccionar un material para compartir con tu comunidad</a:t>
                      </a:r>
                      <a:endParaRPr sz="2200" u="none" cap="none" strike="noStrike">
                        <a:solidFill>
                          <a:srgbClr val="93C47D"/>
                        </a:solidFill>
                        <a:highlight>
                          <a:srgbClr val="FFFFFF"/>
                        </a:highlight>
                        <a:latin typeface="Indie Flower"/>
                        <a:ea typeface="Indie Flower"/>
                        <a:cs typeface="Indie Flower"/>
                        <a:sym typeface="Indie Flower"/>
                      </a:endParaRPr>
                    </a:p>
                  </a:txBody>
                  <a:tcPr marT="91425" marB="91425" marR="91425" marL="91425" anchor="ctr">
                    <a:lnL cap="flat" cmpd="sng" w="38100">
                      <a:solidFill>
                        <a:srgbClr val="4ACADA"/>
                      </a:solidFill>
                      <a:prstDash val="solid"/>
                      <a:round/>
                      <a:headEnd len="sm" w="sm" type="none"/>
                      <a:tailEnd len="sm" w="sm" type="none"/>
                    </a:lnL>
                    <a:lnR cap="flat" cmpd="sng" w="38100">
                      <a:solidFill>
                        <a:srgbClr val="4ACADA"/>
                      </a:solidFill>
                      <a:prstDash val="solid"/>
                      <a:round/>
                      <a:headEnd len="sm" w="sm" type="none"/>
                      <a:tailEnd len="sm" w="sm" type="none"/>
                    </a:lnR>
                    <a:lnT cap="flat" cmpd="sng" w="38100">
                      <a:solidFill>
                        <a:srgbClr val="4ACADA"/>
                      </a:solidFill>
                      <a:prstDash val="solid"/>
                      <a:round/>
                      <a:headEnd len="sm" w="sm" type="none"/>
                      <a:tailEnd len="sm" w="sm" type="none"/>
                    </a:lnT>
                    <a:lnB cap="flat" cmpd="sng" w="38100">
                      <a:solidFill>
                        <a:srgbClr val="4ACADA"/>
                      </a:solidFill>
                      <a:prstDash val="solid"/>
                      <a:round/>
                      <a:headEnd len="sm" w="sm" type="none"/>
                      <a:tailEnd len="sm" w="sm" type="none"/>
                    </a:lnB>
                  </a:tcPr>
                </a:tc>
              </a:tr>
              <a:tr h="1053025">
                <a:tc>
                  <a:txBody>
                    <a:bodyPr/>
                    <a:lstStyle/>
                    <a:p>
                      <a:pPr indent="0" lvl="0" marL="0" marR="0" rtl="0" algn="just">
                        <a:lnSpc>
                          <a:spcPct val="100000"/>
                        </a:lnSpc>
                        <a:spcBef>
                          <a:spcPts val="0"/>
                        </a:spcBef>
                        <a:spcAft>
                          <a:spcPts val="0"/>
                        </a:spcAft>
                        <a:buClr>
                          <a:srgbClr val="000000"/>
                        </a:buClr>
                        <a:buSzPts val="2100"/>
                        <a:buFont typeface="Arial"/>
                        <a:buNone/>
                      </a:pPr>
                      <a:r>
                        <a:t/>
                      </a:r>
                      <a:endParaRPr sz="2100" u="none" cap="none" strike="noStrike"/>
                    </a:p>
                  </a:txBody>
                  <a:tcPr marT="91425" marB="91425" marR="91425" marL="91425" anchor="ctr">
                    <a:lnL cap="flat" cmpd="sng" w="38100">
                      <a:solidFill>
                        <a:srgbClr val="4ACADA"/>
                      </a:solidFill>
                      <a:prstDash val="solid"/>
                      <a:round/>
                      <a:headEnd len="sm" w="sm" type="none"/>
                      <a:tailEnd len="sm" w="sm" type="none"/>
                    </a:lnL>
                    <a:lnR cap="flat" cmpd="sng" w="38100">
                      <a:solidFill>
                        <a:srgbClr val="4ACADA"/>
                      </a:solidFill>
                      <a:prstDash val="solid"/>
                      <a:round/>
                      <a:headEnd len="sm" w="sm" type="none"/>
                      <a:tailEnd len="sm" w="sm" type="none"/>
                    </a:lnR>
                    <a:lnT cap="flat" cmpd="sng" w="38100">
                      <a:solidFill>
                        <a:srgbClr val="4ACADA"/>
                      </a:solidFill>
                      <a:prstDash val="solid"/>
                      <a:round/>
                      <a:headEnd len="sm" w="sm" type="none"/>
                      <a:tailEnd len="sm" w="sm" type="none"/>
                    </a:lnT>
                    <a:lnB cap="flat" cmpd="sng" w="38100">
                      <a:solidFill>
                        <a:srgbClr val="4ACADA"/>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2200"/>
                        <a:buFont typeface="Arial"/>
                        <a:buNone/>
                      </a:pPr>
                      <a:r>
                        <a:rPr b="1" lang="es-CL" sz="2200" u="none" cap="none" strike="noStrike">
                          <a:solidFill>
                            <a:srgbClr val="4A86E8"/>
                          </a:solidFill>
                          <a:highlight>
                            <a:srgbClr val="FFFFFF"/>
                          </a:highlight>
                          <a:latin typeface="Indie Flower"/>
                          <a:ea typeface="Indie Flower"/>
                          <a:cs typeface="Indie Flower"/>
                          <a:sym typeface="Indie Flower"/>
                        </a:rPr>
                        <a:t>COMPARTIR: </a:t>
                      </a:r>
                      <a:r>
                        <a:rPr lang="es-CL" sz="2200" u="none" cap="none" strike="noStrike">
                          <a:solidFill>
                            <a:srgbClr val="4A86E8"/>
                          </a:solidFill>
                          <a:highlight>
                            <a:srgbClr val="FFFFFF"/>
                          </a:highlight>
                          <a:latin typeface="Indie Flower"/>
                          <a:ea typeface="Indie Flower"/>
                          <a:cs typeface="Indie Flower"/>
                          <a:sym typeface="Indie Flower"/>
                        </a:rPr>
                        <a:t>Compartirás tu aprendizaje y reflexiones en tu comunidad  y por supuesto, con tus profesores. </a:t>
                      </a:r>
                      <a:endParaRPr sz="2200" u="none" cap="none" strike="noStrike">
                        <a:solidFill>
                          <a:srgbClr val="4A86E8"/>
                        </a:solidFill>
                        <a:highlight>
                          <a:srgbClr val="FFFFFF"/>
                        </a:highlight>
                        <a:latin typeface="Indie Flower"/>
                        <a:ea typeface="Indie Flower"/>
                        <a:cs typeface="Indie Flower"/>
                        <a:sym typeface="Indie Flower"/>
                      </a:endParaRPr>
                    </a:p>
                  </a:txBody>
                  <a:tcPr marT="91425" marB="91425" marR="91425" marL="91425" anchor="ctr">
                    <a:lnL cap="flat" cmpd="sng" w="38100">
                      <a:solidFill>
                        <a:srgbClr val="4ACADA"/>
                      </a:solidFill>
                      <a:prstDash val="solid"/>
                      <a:round/>
                      <a:headEnd len="sm" w="sm" type="none"/>
                      <a:tailEnd len="sm" w="sm" type="none"/>
                    </a:lnL>
                    <a:lnR cap="flat" cmpd="sng" w="38100">
                      <a:solidFill>
                        <a:srgbClr val="4ACADA"/>
                      </a:solidFill>
                      <a:prstDash val="solid"/>
                      <a:round/>
                      <a:headEnd len="sm" w="sm" type="none"/>
                      <a:tailEnd len="sm" w="sm" type="none"/>
                    </a:lnR>
                    <a:lnT cap="flat" cmpd="sng" w="38100">
                      <a:solidFill>
                        <a:srgbClr val="4ACADA"/>
                      </a:solidFill>
                      <a:prstDash val="solid"/>
                      <a:round/>
                      <a:headEnd len="sm" w="sm" type="none"/>
                      <a:tailEnd len="sm" w="sm" type="none"/>
                    </a:lnT>
                    <a:lnB cap="flat" cmpd="sng" w="38100">
                      <a:solidFill>
                        <a:srgbClr val="4ACADA"/>
                      </a:solidFill>
                      <a:prstDash val="solid"/>
                      <a:round/>
                      <a:headEnd len="sm" w="sm" type="none"/>
                      <a:tailEnd len="sm" w="sm" type="none"/>
                    </a:lnB>
                  </a:tcPr>
                </a:tc>
              </a:tr>
            </a:tbl>
          </a:graphicData>
        </a:graphic>
      </p:graphicFrame>
      <p:pic>
        <p:nvPicPr>
          <p:cNvPr id="145" name="Google Shape;145;p8"/>
          <p:cNvPicPr preferRelativeResize="0"/>
          <p:nvPr/>
        </p:nvPicPr>
        <p:blipFill rotWithShape="1">
          <a:blip r:embed="rId4">
            <a:alphaModFix/>
          </a:blip>
          <a:srcRect b="26785" l="0" r="76472" t="5435"/>
          <a:stretch/>
        </p:blipFill>
        <p:spPr>
          <a:xfrm>
            <a:off x="1444180" y="1412800"/>
            <a:ext cx="1388721" cy="1163650"/>
          </a:xfrm>
          <a:prstGeom prst="rect">
            <a:avLst/>
          </a:prstGeom>
          <a:noFill/>
          <a:ln>
            <a:noFill/>
          </a:ln>
        </p:spPr>
      </p:pic>
      <p:pic>
        <p:nvPicPr>
          <p:cNvPr id="146" name="Google Shape;146;p8"/>
          <p:cNvPicPr preferRelativeResize="0"/>
          <p:nvPr/>
        </p:nvPicPr>
        <p:blipFill rotWithShape="1">
          <a:blip r:embed="rId5">
            <a:alphaModFix/>
          </a:blip>
          <a:srcRect b="23291" l="51839" r="27188" t="5806"/>
          <a:stretch/>
        </p:blipFill>
        <p:spPr>
          <a:xfrm>
            <a:off x="1597800" y="3752525"/>
            <a:ext cx="1081500" cy="1063451"/>
          </a:xfrm>
          <a:prstGeom prst="rect">
            <a:avLst/>
          </a:prstGeom>
          <a:noFill/>
          <a:ln>
            <a:noFill/>
          </a:ln>
        </p:spPr>
      </p:pic>
      <p:pic>
        <p:nvPicPr>
          <p:cNvPr id="147" name="Google Shape;147;p8"/>
          <p:cNvPicPr preferRelativeResize="0"/>
          <p:nvPr/>
        </p:nvPicPr>
        <p:blipFill rotWithShape="1">
          <a:blip r:embed="rId6">
            <a:alphaModFix/>
          </a:blip>
          <a:srcRect b="25886" l="77940" r="0" t="5774"/>
          <a:stretch/>
        </p:blipFill>
        <p:spPr>
          <a:xfrm>
            <a:off x="1548475" y="4871325"/>
            <a:ext cx="1180149" cy="1063450"/>
          </a:xfrm>
          <a:prstGeom prst="rect">
            <a:avLst/>
          </a:prstGeom>
          <a:noFill/>
          <a:ln>
            <a:noFill/>
          </a:ln>
        </p:spPr>
      </p:pic>
      <p:pic>
        <p:nvPicPr>
          <p:cNvPr id="148" name="Google Shape;148;p8"/>
          <p:cNvPicPr preferRelativeResize="0"/>
          <p:nvPr/>
        </p:nvPicPr>
        <p:blipFill rotWithShape="1">
          <a:blip r:embed="rId7">
            <a:alphaModFix/>
          </a:blip>
          <a:srcRect b="22802" l="8090" r="18364" t="3281"/>
          <a:stretch/>
        </p:blipFill>
        <p:spPr>
          <a:xfrm>
            <a:off x="1597801" y="2621007"/>
            <a:ext cx="1081500" cy="10869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9"/>
          <p:cNvSpPr txBox="1"/>
          <p:nvPr>
            <p:ph idx="4294967295" type="ctrTitle"/>
          </p:nvPr>
        </p:nvSpPr>
        <p:spPr>
          <a:xfrm>
            <a:off x="2783302" y="356400"/>
            <a:ext cx="1665300" cy="634200"/>
          </a:xfrm>
          <a:prstGeom prst="rect">
            <a:avLst/>
          </a:prstGeom>
          <a:noFill/>
          <a:ln>
            <a:noFill/>
          </a:ln>
          <a:effectLst>
            <a:outerShdw blurRad="57150" rotWithShape="0" algn="bl" dir="5400000" dist="38100">
              <a:srgbClr val="000000">
                <a:alpha val="64705"/>
              </a:srgbClr>
            </a:outerShdw>
          </a:effectLst>
        </p:spPr>
        <p:txBody>
          <a:bodyPr anchorCtr="0" anchor="ctr" bIns="0" lIns="121900" spcFirstLastPara="1" rIns="121900" wrap="square" tIns="0">
            <a:noAutofit/>
          </a:bodyPr>
          <a:lstStyle/>
          <a:p>
            <a:pPr indent="0" lvl="0" marL="0" marR="0" rtl="0" algn="l">
              <a:lnSpc>
                <a:spcPct val="100000"/>
              </a:lnSpc>
              <a:spcBef>
                <a:spcPts val="0"/>
              </a:spcBef>
              <a:spcAft>
                <a:spcPts val="0"/>
              </a:spcAft>
              <a:buClr>
                <a:schemeClr val="dk1"/>
              </a:buClr>
              <a:buSzPts val="3700"/>
              <a:buFont typeface="Arial"/>
              <a:buNone/>
            </a:pPr>
            <a:r>
              <a:rPr b="0" i="0" lang="es-CL" sz="3100" u="none" cap="none" strike="noStrike">
                <a:solidFill>
                  <a:srgbClr val="FF3399"/>
                </a:solidFill>
                <a:latin typeface="Roboto Black"/>
                <a:ea typeface="Roboto Black"/>
                <a:cs typeface="Roboto Black"/>
                <a:sym typeface="Roboto Black"/>
              </a:rPr>
              <a:t>SENTIR</a:t>
            </a:r>
            <a:endParaRPr b="0" i="0" sz="3100" u="none" cap="none" strike="noStrike">
              <a:solidFill>
                <a:srgbClr val="FF3399"/>
              </a:solidFill>
              <a:latin typeface="Roboto Black"/>
              <a:ea typeface="Roboto Black"/>
              <a:cs typeface="Roboto Black"/>
              <a:sym typeface="Roboto Black"/>
            </a:endParaRPr>
          </a:p>
        </p:txBody>
      </p:sp>
      <p:pic>
        <p:nvPicPr>
          <p:cNvPr id="154" name="Google Shape;154;p9"/>
          <p:cNvPicPr preferRelativeResize="0"/>
          <p:nvPr/>
        </p:nvPicPr>
        <p:blipFill rotWithShape="1">
          <a:blip r:embed="rId4">
            <a:alphaModFix/>
          </a:blip>
          <a:srcRect b="11640" l="0" r="0" t="12773"/>
          <a:stretch/>
        </p:blipFill>
        <p:spPr>
          <a:xfrm>
            <a:off x="5263350" y="91293"/>
            <a:ext cx="1665300" cy="1258707"/>
          </a:xfrm>
          <a:prstGeom prst="rect">
            <a:avLst/>
          </a:prstGeom>
          <a:noFill/>
          <a:ln>
            <a:noFill/>
          </a:ln>
          <a:effectLst>
            <a:reflection blurRad="0" dir="0" dist="0" endA="0" endPos="23000" fadeDir="5400012" kx="0" rotWithShape="0" algn="bl" stPos="0" sy="-100000" ky="0"/>
          </a:effectLst>
        </p:spPr>
      </p:pic>
      <p:grpSp>
        <p:nvGrpSpPr>
          <p:cNvPr id="155" name="Google Shape;155;p9"/>
          <p:cNvGrpSpPr/>
          <p:nvPr/>
        </p:nvGrpSpPr>
        <p:grpSpPr>
          <a:xfrm>
            <a:off x="1209675" y="2030950"/>
            <a:ext cx="9323889" cy="3998371"/>
            <a:chOff x="-308438" y="1639679"/>
            <a:chExt cx="8561096" cy="3148572"/>
          </a:xfrm>
        </p:grpSpPr>
        <p:sp>
          <p:nvSpPr>
            <p:cNvPr id="156" name="Google Shape;156;p9"/>
            <p:cNvSpPr/>
            <p:nvPr/>
          </p:nvSpPr>
          <p:spPr>
            <a:xfrm rot="-5400000">
              <a:off x="-1172280" y="2836913"/>
              <a:ext cx="3041700" cy="784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9"/>
            <p:cNvSpPr txBox="1"/>
            <p:nvPr/>
          </p:nvSpPr>
          <p:spPr>
            <a:xfrm rot="-5400000">
              <a:off x="-1466288" y="2806531"/>
              <a:ext cx="3100200" cy="7845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304550" wrap="square" tIns="0">
              <a:noAutofit/>
            </a:bodyPr>
            <a:lstStyle/>
            <a:p>
              <a:pPr indent="0" lvl="0" marL="0" marR="0" rtl="0" algn="ctr">
                <a:lnSpc>
                  <a:spcPct val="90000"/>
                </a:lnSpc>
                <a:spcBef>
                  <a:spcPts val="0"/>
                </a:spcBef>
                <a:spcAft>
                  <a:spcPts val="0"/>
                </a:spcAft>
                <a:buClr>
                  <a:srgbClr val="000000"/>
                </a:buClr>
                <a:buSzPts val="3100"/>
                <a:buFont typeface="Arial"/>
                <a:buNone/>
              </a:pPr>
              <a:r>
                <a:rPr lang="es-CL" sz="3100">
                  <a:latin typeface="Aladin"/>
                  <a:ea typeface="Aladin"/>
                  <a:cs typeface="Aladin"/>
                  <a:sym typeface="Aladin"/>
                </a:rPr>
                <a:t>Leer</a:t>
              </a:r>
              <a:endParaRPr i="0" sz="3100" u="none" cap="none" strike="noStrike">
                <a:solidFill>
                  <a:srgbClr val="000000"/>
                </a:solidFill>
                <a:latin typeface="Aladin"/>
                <a:ea typeface="Aladin"/>
                <a:cs typeface="Aladin"/>
                <a:sym typeface="Aladin"/>
              </a:endParaRPr>
            </a:p>
          </p:txBody>
        </p:sp>
        <p:sp>
          <p:nvSpPr>
            <p:cNvPr id="158" name="Google Shape;158;p9"/>
            <p:cNvSpPr txBox="1"/>
            <p:nvPr/>
          </p:nvSpPr>
          <p:spPr>
            <a:xfrm>
              <a:off x="129217" y="1639679"/>
              <a:ext cx="2269200" cy="3118200"/>
            </a:xfrm>
            <a:prstGeom prst="rect">
              <a:avLst/>
            </a:prstGeom>
            <a:solidFill>
              <a:schemeClr val="accent6"/>
            </a:solidFill>
            <a:ln>
              <a:noFill/>
            </a:ln>
            <a:effectLst>
              <a:outerShdw blurRad="100013" rotWithShape="0" algn="bl" dir="1800000" dist="152400">
                <a:srgbClr val="000000">
                  <a:alpha val="49000"/>
                </a:srgbClr>
              </a:outerShdw>
            </a:effectLst>
          </p:spPr>
          <p:txBody>
            <a:bodyPr anchorCtr="0" anchor="ctr" bIns="142225" lIns="142225" spcFirstLastPara="1" rIns="142225" wrap="square" tIns="304550">
              <a:noAutofit/>
            </a:bodyPr>
            <a:lstStyle/>
            <a:p>
              <a:pPr indent="-228600" lvl="1" marL="228600" marR="0" rtl="0" algn="l">
                <a:lnSpc>
                  <a:spcPct val="90000"/>
                </a:lnSpc>
                <a:spcBef>
                  <a:spcPts val="0"/>
                </a:spcBef>
                <a:spcAft>
                  <a:spcPts val="0"/>
                </a:spcAft>
                <a:buSzPts val="2000"/>
                <a:buChar char="•"/>
              </a:pPr>
              <a:r>
                <a:rPr b="1" lang="es-CL" sz="2000">
                  <a:solidFill>
                    <a:srgbClr val="222A35"/>
                  </a:solidFill>
                  <a:latin typeface="Architects Daughter"/>
                  <a:ea typeface="Architects Daughter"/>
                  <a:cs typeface="Architects Daughter"/>
                  <a:sym typeface="Architects Daughter"/>
                </a:rPr>
                <a:t>Primero debes leer con atención y dedicación la bibliografía adjunta, para poder empaparte del contexto sobre los residuos en Chile.</a:t>
              </a:r>
              <a:endParaRPr b="1" sz="2000">
                <a:solidFill>
                  <a:srgbClr val="222A35"/>
                </a:solidFill>
                <a:latin typeface="Architects Daughter"/>
                <a:ea typeface="Architects Daughter"/>
                <a:cs typeface="Architects Daughter"/>
                <a:sym typeface="Architects Daughter"/>
              </a:endParaRPr>
            </a:p>
          </p:txBody>
        </p:sp>
        <p:sp>
          <p:nvSpPr>
            <p:cNvPr id="159" name="Google Shape;159;p9"/>
            <p:cNvSpPr/>
            <p:nvPr/>
          </p:nvSpPr>
          <p:spPr>
            <a:xfrm rot="-5400000">
              <a:off x="1761662" y="2833935"/>
              <a:ext cx="3001800" cy="79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9"/>
            <p:cNvSpPr txBox="1"/>
            <p:nvPr/>
          </p:nvSpPr>
          <p:spPr>
            <a:xfrm rot="-5400000">
              <a:off x="1559867" y="2833935"/>
              <a:ext cx="3001800" cy="7905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304550" wrap="square" tIns="0">
              <a:noAutofit/>
            </a:bodyPr>
            <a:lstStyle/>
            <a:p>
              <a:pPr indent="0" lvl="0" marL="0" marR="0" rtl="0" algn="ctr">
                <a:lnSpc>
                  <a:spcPct val="90000"/>
                </a:lnSpc>
                <a:spcBef>
                  <a:spcPts val="0"/>
                </a:spcBef>
                <a:spcAft>
                  <a:spcPts val="0"/>
                </a:spcAft>
                <a:buClr>
                  <a:srgbClr val="000000"/>
                </a:buClr>
                <a:buSzPts val="3000"/>
                <a:buFont typeface="Arial"/>
                <a:buNone/>
              </a:pPr>
              <a:r>
                <a:rPr lang="es-CL" sz="3000">
                  <a:latin typeface="Aladin"/>
                  <a:ea typeface="Aladin"/>
                  <a:cs typeface="Aladin"/>
                  <a:sym typeface="Aladin"/>
                </a:rPr>
                <a:t>Identificar</a:t>
              </a:r>
              <a:endParaRPr i="0" sz="3000" u="none" cap="none" strike="noStrike">
                <a:solidFill>
                  <a:srgbClr val="000000"/>
                </a:solidFill>
                <a:latin typeface="Aladin"/>
                <a:ea typeface="Aladin"/>
                <a:cs typeface="Aladin"/>
                <a:sym typeface="Aladin"/>
              </a:endParaRPr>
            </a:p>
          </p:txBody>
        </p:sp>
        <p:sp>
          <p:nvSpPr>
            <p:cNvPr id="161" name="Google Shape;161;p9"/>
            <p:cNvSpPr txBox="1"/>
            <p:nvPr/>
          </p:nvSpPr>
          <p:spPr>
            <a:xfrm>
              <a:off x="3038787" y="1670350"/>
              <a:ext cx="2218500" cy="3117900"/>
            </a:xfrm>
            <a:prstGeom prst="rect">
              <a:avLst/>
            </a:prstGeom>
            <a:solidFill>
              <a:schemeClr val="accent6"/>
            </a:solidFill>
            <a:ln>
              <a:noFill/>
            </a:ln>
            <a:effectLst>
              <a:outerShdw blurRad="100013" rotWithShape="0" algn="bl" dir="1800000" dist="142875">
                <a:srgbClr val="000000">
                  <a:alpha val="50000"/>
                </a:srgbClr>
              </a:outerShdw>
            </a:effectLst>
          </p:spPr>
          <p:txBody>
            <a:bodyPr anchorCtr="0" anchor="ctr" bIns="142225" lIns="142225" spcFirstLastPara="1" rIns="142225" wrap="square" tIns="304550">
              <a:noAutofit/>
            </a:bodyPr>
            <a:lstStyle/>
            <a:p>
              <a:pPr indent="-228600" lvl="1" marL="228600" marR="0" rtl="0" algn="l">
                <a:lnSpc>
                  <a:spcPct val="90000"/>
                </a:lnSpc>
                <a:spcBef>
                  <a:spcPts val="0"/>
                </a:spcBef>
                <a:spcAft>
                  <a:spcPts val="0"/>
                </a:spcAft>
                <a:buClr>
                  <a:srgbClr val="000000"/>
                </a:buClr>
                <a:buSzPts val="2000"/>
                <a:buFont typeface="Arial"/>
                <a:buChar char="•"/>
              </a:pPr>
              <a:r>
                <a:rPr b="1" lang="es-CL" sz="2000">
                  <a:solidFill>
                    <a:srgbClr val="222A35"/>
                  </a:solidFill>
                  <a:latin typeface="Architects Daughter"/>
                  <a:ea typeface="Architects Daughter"/>
                  <a:cs typeface="Architects Daughter"/>
                  <a:sym typeface="Architects Daughter"/>
                </a:rPr>
                <a:t>Identifica 2 aspectos que te hayan llamado la atención y los sentimientos que te produjeron.</a:t>
              </a:r>
              <a:r>
                <a:rPr b="1" i="0" lang="es-CL" sz="2000" u="none" cap="none" strike="noStrike">
                  <a:solidFill>
                    <a:srgbClr val="222A35"/>
                  </a:solidFill>
                  <a:latin typeface="Architects Daughter"/>
                  <a:ea typeface="Architects Daughter"/>
                  <a:cs typeface="Architects Daughter"/>
                  <a:sym typeface="Architects Daughter"/>
                </a:rPr>
                <a:t> </a:t>
              </a:r>
              <a:endParaRPr b="1" i="0" sz="2000" u="none" cap="none" strike="noStrike">
                <a:solidFill>
                  <a:srgbClr val="222A35"/>
                </a:solidFill>
                <a:latin typeface="Architects Daughter"/>
                <a:ea typeface="Architects Daughter"/>
                <a:cs typeface="Architects Daughter"/>
                <a:sym typeface="Architects Daughter"/>
              </a:endParaRPr>
            </a:p>
          </p:txBody>
        </p:sp>
        <p:sp>
          <p:nvSpPr>
            <p:cNvPr id="162" name="Google Shape;162;p9"/>
            <p:cNvSpPr/>
            <p:nvPr/>
          </p:nvSpPr>
          <p:spPr>
            <a:xfrm rot="-5400000">
              <a:off x="4746414" y="2795500"/>
              <a:ext cx="3058500" cy="86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9"/>
            <p:cNvSpPr txBox="1"/>
            <p:nvPr/>
          </p:nvSpPr>
          <p:spPr>
            <a:xfrm rot="-5400000">
              <a:off x="4550013" y="2795500"/>
              <a:ext cx="3058500" cy="8676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304550" wrap="square" tIns="0">
              <a:noAutofit/>
            </a:bodyPr>
            <a:lstStyle/>
            <a:p>
              <a:pPr indent="0" lvl="0" marL="0" marR="0" rtl="0" algn="ctr">
                <a:lnSpc>
                  <a:spcPct val="90000"/>
                </a:lnSpc>
                <a:spcBef>
                  <a:spcPts val="0"/>
                </a:spcBef>
                <a:spcAft>
                  <a:spcPts val="0"/>
                </a:spcAft>
                <a:buClr>
                  <a:srgbClr val="000000"/>
                </a:buClr>
                <a:buSzPts val="2900"/>
                <a:buFont typeface="Arial"/>
                <a:buNone/>
              </a:pPr>
              <a:r>
                <a:rPr i="0" lang="es-CL" sz="2900" u="none" cap="none" strike="noStrike">
                  <a:solidFill>
                    <a:srgbClr val="000000"/>
                  </a:solidFill>
                  <a:latin typeface="Aladin"/>
                  <a:ea typeface="Aladin"/>
                  <a:cs typeface="Aladin"/>
                  <a:sym typeface="Aladin"/>
                </a:rPr>
                <a:t>Expresar</a:t>
              </a:r>
              <a:endParaRPr i="0" sz="2900" u="none" cap="none" strike="noStrike">
                <a:solidFill>
                  <a:srgbClr val="000000"/>
                </a:solidFill>
                <a:latin typeface="Aladin"/>
                <a:ea typeface="Aladin"/>
                <a:cs typeface="Aladin"/>
                <a:sym typeface="Aladin"/>
              </a:endParaRPr>
            </a:p>
          </p:txBody>
        </p:sp>
        <p:sp>
          <p:nvSpPr>
            <p:cNvPr id="164" name="Google Shape;164;p9"/>
            <p:cNvSpPr txBox="1"/>
            <p:nvPr/>
          </p:nvSpPr>
          <p:spPr>
            <a:xfrm>
              <a:off x="6069558" y="1639679"/>
              <a:ext cx="2183100" cy="3118200"/>
            </a:xfrm>
            <a:prstGeom prst="rect">
              <a:avLst/>
            </a:prstGeom>
            <a:solidFill>
              <a:schemeClr val="accent6"/>
            </a:solidFill>
            <a:ln>
              <a:noFill/>
            </a:ln>
            <a:effectLst>
              <a:outerShdw blurRad="100013" rotWithShape="0" algn="bl" dir="1740000" dist="142875">
                <a:srgbClr val="000000">
                  <a:alpha val="50000"/>
                </a:srgbClr>
              </a:outerShdw>
            </a:effectLst>
          </p:spPr>
          <p:txBody>
            <a:bodyPr anchorCtr="0" anchor="ctr" bIns="142225" lIns="142225" spcFirstLastPara="1" rIns="142225" wrap="square" tIns="304550">
              <a:noAutofit/>
            </a:bodyPr>
            <a:lstStyle/>
            <a:p>
              <a:pPr indent="-228600" lvl="1" marL="228600" marR="0" rtl="0" algn="l">
                <a:lnSpc>
                  <a:spcPct val="90000"/>
                </a:lnSpc>
                <a:spcBef>
                  <a:spcPts val="0"/>
                </a:spcBef>
                <a:spcAft>
                  <a:spcPts val="0"/>
                </a:spcAft>
                <a:buClr>
                  <a:srgbClr val="000000"/>
                </a:buClr>
                <a:buSzPts val="2000"/>
                <a:buFont typeface="Arial"/>
                <a:buChar char="•"/>
              </a:pPr>
              <a:r>
                <a:rPr b="1" i="0" lang="es-CL" sz="2000" u="none" cap="none" strike="noStrike">
                  <a:solidFill>
                    <a:srgbClr val="222A35"/>
                  </a:solidFill>
                  <a:latin typeface="Architects Daughter"/>
                  <a:ea typeface="Architects Daughter"/>
                  <a:cs typeface="Architects Daughter"/>
                  <a:sym typeface="Architects Daughter"/>
                </a:rPr>
                <a:t>Debes expresar y justificar por escrito tus sentimientos y opiniones sobre l</a:t>
              </a:r>
              <a:r>
                <a:rPr b="1" lang="es-CL" sz="2000">
                  <a:solidFill>
                    <a:srgbClr val="222A35"/>
                  </a:solidFill>
                  <a:latin typeface="Architects Daughter"/>
                  <a:ea typeface="Architects Daughter"/>
                  <a:cs typeface="Architects Daughter"/>
                  <a:sym typeface="Architects Daughter"/>
                </a:rPr>
                <a:t>os aspectos escogidos</a:t>
              </a:r>
              <a:r>
                <a:rPr b="1" i="0" lang="es-CL" sz="2000" u="none" cap="none" strike="noStrike">
                  <a:solidFill>
                    <a:srgbClr val="222A35"/>
                  </a:solidFill>
                  <a:latin typeface="Architects Daughter"/>
                  <a:ea typeface="Architects Daughter"/>
                  <a:cs typeface="Architects Daughter"/>
                  <a:sym typeface="Architects Daughter"/>
                </a:rPr>
                <a:t>. </a:t>
              </a:r>
              <a:endParaRPr b="1" i="0" sz="2000" u="none" cap="none" strike="noStrike">
                <a:solidFill>
                  <a:srgbClr val="222A35"/>
                </a:solidFill>
                <a:latin typeface="Architects Daughter"/>
                <a:ea typeface="Architects Daughter"/>
                <a:cs typeface="Architects Daughter"/>
                <a:sym typeface="Architects Daughter"/>
              </a:endParaRPr>
            </a:p>
          </p:txBody>
        </p:sp>
      </p:grpSp>
      <p:pic>
        <p:nvPicPr>
          <p:cNvPr id="165" name="Google Shape;165;p9"/>
          <p:cNvPicPr preferRelativeResize="0"/>
          <p:nvPr/>
        </p:nvPicPr>
        <p:blipFill>
          <a:blip r:embed="rId5">
            <a:alphaModFix/>
          </a:blip>
          <a:stretch>
            <a:fillRect/>
          </a:stretch>
        </p:blipFill>
        <p:spPr>
          <a:xfrm rot="948697">
            <a:off x="9057825" y="49788"/>
            <a:ext cx="2928075" cy="2999365"/>
          </a:xfrm>
          <a:prstGeom prst="rect">
            <a:avLst/>
          </a:prstGeom>
          <a:noFill/>
          <a:ln>
            <a:noFill/>
          </a:ln>
          <a:effectLst>
            <a:outerShdw blurRad="85725" rotWithShape="0" algn="bl" dir="5400000" dist="85725">
              <a:srgbClr val="000000">
                <a:alpha val="48000"/>
              </a:srgbClr>
            </a:outerShdw>
          </a:effectLst>
        </p:spPr>
      </p:pic>
      <p:sp>
        <p:nvSpPr>
          <p:cNvPr id="166" name="Google Shape;166;p9"/>
          <p:cNvSpPr txBox="1"/>
          <p:nvPr/>
        </p:nvSpPr>
        <p:spPr>
          <a:xfrm rot="678856">
            <a:off x="9457925" y="652032"/>
            <a:ext cx="2328859" cy="1997737"/>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400"/>
              <a:buFont typeface="Arial"/>
              <a:buNone/>
            </a:pPr>
            <a:r>
              <a:rPr b="1" lang="es-CL" sz="1800">
                <a:solidFill>
                  <a:srgbClr val="002060"/>
                </a:solidFill>
                <a:latin typeface="Indie Flower"/>
                <a:ea typeface="Indie Flower"/>
                <a:cs typeface="Indie Flower"/>
                <a:sym typeface="Indie Flower"/>
              </a:rPr>
              <a:t>Cuando expreses y justifiques por escrito tus sentimientos y opiniones, debes utilizar un mínimo de </a:t>
            </a:r>
            <a:r>
              <a:rPr b="1" lang="es-CL" sz="1800">
                <a:solidFill>
                  <a:srgbClr val="FF3399"/>
                </a:solidFill>
                <a:latin typeface="Indie Flower"/>
                <a:ea typeface="Indie Flower"/>
                <a:cs typeface="Indie Flower"/>
                <a:sym typeface="Indie Flower"/>
              </a:rPr>
              <a:t>60 palabras</a:t>
            </a:r>
            <a:r>
              <a:rPr b="1" lang="es-CL" sz="1800">
                <a:solidFill>
                  <a:srgbClr val="002060"/>
                </a:solidFill>
                <a:latin typeface="Indie Flower"/>
                <a:ea typeface="Indie Flower"/>
                <a:cs typeface="Indie Flower"/>
                <a:sym typeface="Indie Flower"/>
              </a:rPr>
              <a:t> para cada una.</a:t>
            </a:r>
            <a:endParaRPr sz="1800">
              <a:solidFill>
                <a:srgbClr val="002060"/>
              </a:solidFill>
              <a:latin typeface="Indie Flower"/>
              <a:ea typeface="Indie Flower"/>
              <a:cs typeface="Indie Flower"/>
              <a:sym typeface="Indie Flow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7"/>
          <p:cNvSpPr txBox="1"/>
          <p:nvPr>
            <p:ph type="title"/>
          </p:nvPr>
        </p:nvSpPr>
        <p:spPr>
          <a:xfrm>
            <a:off x="2743200" y="228600"/>
            <a:ext cx="8548800" cy="1072800"/>
          </a:xfrm>
          <a:prstGeom prst="rect">
            <a:avLst/>
          </a:prstGeom>
          <a:noFill/>
          <a:ln>
            <a:noFill/>
          </a:ln>
          <a:effectLst>
            <a:outerShdw blurRad="57150" rotWithShape="0" algn="bl" dist="38100">
              <a:srgbClr val="000000">
                <a:alpha val="64705"/>
              </a:srgbClr>
            </a:outerShdw>
          </a:effectLst>
        </p:spPr>
        <p:txBody>
          <a:bodyPr anchorCtr="0" anchor="ctr" bIns="0" lIns="121900" spcFirstLastPara="1" rIns="121900" wrap="square" tIns="0">
            <a:noAutofit/>
          </a:bodyPr>
          <a:lstStyle/>
          <a:p>
            <a:pPr indent="0" lvl="0" marL="0" marR="0" rtl="0" algn="just">
              <a:lnSpc>
                <a:spcPct val="100000"/>
              </a:lnSpc>
              <a:spcBef>
                <a:spcPts val="0"/>
              </a:spcBef>
              <a:spcAft>
                <a:spcPts val="0"/>
              </a:spcAft>
              <a:buClr>
                <a:schemeClr val="dk1"/>
              </a:buClr>
              <a:buSzPts val="3700"/>
              <a:buFont typeface="Arial"/>
              <a:buNone/>
            </a:pPr>
            <a:r>
              <a:rPr lang="es-CL" sz="2300">
                <a:solidFill>
                  <a:srgbClr val="FF3E77"/>
                </a:solidFill>
                <a:latin typeface="Roboto Black"/>
                <a:ea typeface="Roboto Black"/>
                <a:cs typeface="Roboto Black"/>
                <a:sym typeface="Roboto Black"/>
              </a:rPr>
              <a:t>AHORA DEBES ESCOGER UN TIPO DE RESIDUO DE TU INTERÉS</a:t>
            </a:r>
            <a:r>
              <a:rPr lang="es-CL" sz="2300">
                <a:solidFill>
                  <a:srgbClr val="FF3E77"/>
                </a:solidFill>
                <a:latin typeface="Roboto Black"/>
                <a:ea typeface="Roboto Black"/>
                <a:cs typeface="Roboto Black"/>
                <a:sym typeface="Roboto Black"/>
              </a:rPr>
              <a:t>. </a:t>
            </a:r>
            <a:endParaRPr b="0" i="0" sz="2300" u="none" cap="none" strike="noStrike">
              <a:solidFill>
                <a:srgbClr val="FF3E77"/>
              </a:solidFill>
              <a:latin typeface="Roboto Black"/>
              <a:ea typeface="Roboto Black"/>
              <a:cs typeface="Roboto Black"/>
              <a:sym typeface="Roboto Black"/>
            </a:endParaRPr>
          </a:p>
        </p:txBody>
      </p:sp>
      <p:sp>
        <p:nvSpPr>
          <p:cNvPr id="172" name="Google Shape;172;p7"/>
          <p:cNvSpPr/>
          <p:nvPr/>
        </p:nvSpPr>
        <p:spPr>
          <a:xfrm>
            <a:off x="6791450" y="1350000"/>
            <a:ext cx="3905100" cy="2202300"/>
          </a:xfrm>
          <a:prstGeom prst="snip1Rect">
            <a:avLst>
              <a:gd fmla="val 16667" name="adj"/>
            </a:avLst>
          </a:prstGeom>
          <a:solidFill>
            <a:srgbClr val="FB4C85"/>
          </a:solidFill>
          <a:ln cap="flat" cmpd="sng" w="9525">
            <a:solidFill>
              <a:srgbClr val="000000"/>
            </a:solidFill>
            <a:prstDash val="solid"/>
            <a:round/>
            <a:headEnd len="sm" w="sm" type="none"/>
            <a:tailEnd len="sm" w="sm" type="none"/>
          </a:ln>
          <a:effectLst>
            <a:outerShdw blurRad="185738" rotWithShape="0" algn="bl" dist="133350">
              <a:srgbClr val="000000">
                <a:alpha val="58000"/>
              </a:srgbClr>
            </a:outerShdw>
          </a:effectLst>
        </p:spPr>
        <p:txBody>
          <a:bodyPr anchorCtr="0" anchor="ctr" bIns="91425" lIns="91425" spcFirstLastPara="1" rIns="91425" wrap="square" tIns="91425">
            <a:noAutofit/>
          </a:bodyPr>
          <a:lstStyle/>
          <a:p>
            <a:pPr indent="-323850" lvl="0" marL="457200" rtl="0" algn="l">
              <a:lnSpc>
                <a:spcPct val="150000"/>
              </a:lnSpc>
              <a:spcBef>
                <a:spcPts val="0"/>
              </a:spcBef>
              <a:spcAft>
                <a:spcPts val="0"/>
              </a:spcAft>
              <a:buClr>
                <a:srgbClr val="FF3E77"/>
              </a:buClr>
              <a:buSzPts val="1500"/>
              <a:buFont typeface="Roboto"/>
              <a:buChar char="●"/>
            </a:pPr>
            <a:r>
              <a:rPr b="1" lang="es-CL" sz="1500" u="sng">
                <a:solidFill>
                  <a:srgbClr val="002060"/>
                </a:solidFill>
                <a:latin typeface="Roboto"/>
                <a:ea typeface="Roboto"/>
                <a:cs typeface="Roboto"/>
                <a:sym typeface="Roboto"/>
              </a:rPr>
              <a:t>RESIDUOS INORGÁNICOS:</a:t>
            </a:r>
            <a:endParaRPr b="1" sz="1500" u="sng">
              <a:solidFill>
                <a:srgbClr val="002060"/>
              </a:solidFill>
              <a:latin typeface="Roboto"/>
              <a:ea typeface="Roboto"/>
              <a:cs typeface="Roboto"/>
              <a:sym typeface="Roboto"/>
            </a:endParaRPr>
          </a:p>
          <a:p>
            <a:pPr indent="0" lvl="0" marL="457200" rtl="0" algn="l">
              <a:lnSpc>
                <a:spcPct val="150000"/>
              </a:lnSpc>
              <a:spcBef>
                <a:spcPts val="0"/>
              </a:spcBef>
              <a:spcAft>
                <a:spcPts val="0"/>
              </a:spcAft>
              <a:buNone/>
            </a:pPr>
            <a:r>
              <a:rPr lang="es-CL" sz="1500">
                <a:solidFill>
                  <a:srgbClr val="002060"/>
                </a:solidFill>
                <a:latin typeface="Roboto"/>
                <a:ea typeface="Roboto"/>
                <a:cs typeface="Roboto"/>
                <a:sym typeface="Roboto"/>
              </a:rPr>
              <a:t>1. Tetra Pack</a:t>
            </a:r>
            <a:endParaRPr sz="1500">
              <a:solidFill>
                <a:srgbClr val="002060"/>
              </a:solidFill>
              <a:latin typeface="Roboto"/>
              <a:ea typeface="Roboto"/>
              <a:cs typeface="Roboto"/>
              <a:sym typeface="Roboto"/>
            </a:endParaRPr>
          </a:p>
          <a:p>
            <a:pPr indent="0" lvl="0" marL="457200" rtl="0" algn="l">
              <a:lnSpc>
                <a:spcPct val="150000"/>
              </a:lnSpc>
              <a:spcBef>
                <a:spcPts val="0"/>
              </a:spcBef>
              <a:spcAft>
                <a:spcPts val="0"/>
              </a:spcAft>
              <a:buNone/>
            </a:pPr>
            <a:r>
              <a:rPr lang="es-CL" sz="1500">
                <a:solidFill>
                  <a:srgbClr val="002060"/>
                </a:solidFill>
                <a:latin typeface="Roboto"/>
                <a:ea typeface="Roboto"/>
                <a:cs typeface="Roboto"/>
                <a:sym typeface="Roboto"/>
              </a:rPr>
              <a:t>2. Papel y Cartones</a:t>
            </a:r>
            <a:endParaRPr sz="1500">
              <a:solidFill>
                <a:srgbClr val="002060"/>
              </a:solidFill>
              <a:latin typeface="Roboto"/>
              <a:ea typeface="Roboto"/>
              <a:cs typeface="Roboto"/>
              <a:sym typeface="Roboto"/>
            </a:endParaRPr>
          </a:p>
          <a:p>
            <a:pPr indent="0" lvl="0" marL="457200" rtl="0" algn="l">
              <a:lnSpc>
                <a:spcPct val="150000"/>
              </a:lnSpc>
              <a:spcBef>
                <a:spcPts val="0"/>
              </a:spcBef>
              <a:spcAft>
                <a:spcPts val="0"/>
              </a:spcAft>
              <a:buNone/>
            </a:pPr>
            <a:r>
              <a:rPr lang="es-CL" sz="1500">
                <a:solidFill>
                  <a:srgbClr val="002060"/>
                </a:solidFill>
                <a:latin typeface="Roboto"/>
                <a:ea typeface="Roboto"/>
                <a:cs typeface="Roboto"/>
                <a:sym typeface="Roboto"/>
              </a:rPr>
              <a:t>3. Plásticos </a:t>
            </a:r>
            <a:endParaRPr sz="1500">
              <a:solidFill>
                <a:srgbClr val="002060"/>
              </a:solidFill>
              <a:latin typeface="Roboto"/>
              <a:ea typeface="Roboto"/>
              <a:cs typeface="Roboto"/>
              <a:sym typeface="Roboto"/>
            </a:endParaRPr>
          </a:p>
          <a:p>
            <a:pPr indent="0" lvl="0" marL="457200" rtl="0" algn="l">
              <a:lnSpc>
                <a:spcPct val="150000"/>
              </a:lnSpc>
              <a:spcBef>
                <a:spcPts val="0"/>
              </a:spcBef>
              <a:spcAft>
                <a:spcPts val="0"/>
              </a:spcAft>
              <a:buNone/>
            </a:pPr>
            <a:r>
              <a:rPr lang="es-CL" sz="1500">
                <a:solidFill>
                  <a:srgbClr val="002060"/>
                </a:solidFill>
                <a:latin typeface="Roboto"/>
                <a:ea typeface="Roboto"/>
                <a:cs typeface="Roboto"/>
                <a:sym typeface="Roboto"/>
              </a:rPr>
              <a:t>4. Metales (Latas y Aluminio)</a:t>
            </a:r>
            <a:endParaRPr sz="1500">
              <a:solidFill>
                <a:srgbClr val="002060"/>
              </a:solidFill>
              <a:latin typeface="Roboto"/>
              <a:ea typeface="Roboto"/>
              <a:cs typeface="Roboto"/>
              <a:sym typeface="Roboto"/>
            </a:endParaRPr>
          </a:p>
          <a:p>
            <a:pPr indent="0" lvl="0" marL="457200" rtl="0" algn="l">
              <a:lnSpc>
                <a:spcPct val="150000"/>
              </a:lnSpc>
              <a:spcBef>
                <a:spcPts val="0"/>
              </a:spcBef>
              <a:spcAft>
                <a:spcPts val="0"/>
              </a:spcAft>
              <a:buNone/>
            </a:pPr>
            <a:r>
              <a:rPr lang="es-CL" sz="1500">
                <a:solidFill>
                  <a:srgbClr val="002060"/>
                </a:solidFill>
                <a:latin typeface="Roboto"/>
                <a:ea typeface="Roboto"/>
                <a:cs typeface="Roboto"/>
                <a:sym typeface="Roboto"/>
              </a:rPr>
              <a:t>5. Vidrio</a:t>
            </a:r>
            <a:endParaRPr/>
          </a:p>
        </p:txBody>
      </p:sp>
      <p:sp>
        <p:nvSpPr>
          <p:cNvPr id="173" name="Google Shape;173;p7"/>
          <p:cNvSpPr/>
          <p:nvPr/>
        </p:nvSpPr>
        <p:spPr>
          <a:xfrm>
            <a:off x="6791450" y="3689675"/>
            <a:ext cx="3905100" cy="2800200"/>
          </a:xfrm>
          <a:prstGeom prst="snip1Rect">
            <a:avLst>
              <a:gd fmla="val 16667" name="adj"/>
            </a:avLst>
          </a:prstGeom>
          <a:solidFill>
            <a:srgbClr val="4ACADA"/>
          </a:solidFill>
          <a:ln cap="flat" cmpd="sng" w="9525">
            <a:solidFill>
              <a:srgbClr val="000000"/>
            </a:solidFill>
            <a:prstDash val="solid"/>
            <a:round/>
            <a:headEnd len="sm" w="sm" type="none"/>
            <a:tailEnd len="sm" w="sm" type="none"/>
          </a:ln>
          <a:effectLst>
            <a:outerShdw blurRad="185738" rotWithShape="0" algn="bl" dist="133350">
              <a:srgbClr val="000000">
                <a:alpha val="58000"/>
              </a:srgbClr>
            </a:outerShdw>
          </a:effectLst>
        </p:spPr>
        <p:txBody>
          <a:bodyPr anchorCtr="0" anchor="ctr" bIns="91425" lIns="540000" spcFirstLastPara="1" rIns="91425" wrap="square" tIns="91425">
            <a:noAutofit/>
          </a:bodyPr>
          <a:lstStyle/>
          <a:p>
            <a:pPr indent="-323850" lvl="0" marL="0" marR="0" rtl="0" algn="l">
              <a:lnSpc>
                <a:spcPct val="150000"/>
              </a:lnSpc>
              <a:spcBef>
                <a:spcPts val="0"/>
              </a:spcBef>
              <a:spcAft>
                <a:spcPts val="0"/>
              </a:spcAft>
              <a:buClr>
                <a:srgbClr val="FF3E77"/>
              </a:buClr>
              <a:buSzPts val="1500"/>
              <a:buFont typeface="Roboto"/>
              <a:buChar char="●"/>
            </a:pPr>
            <a:r>
              <a:rPr b="1" lang="es-CL" sz="1500" u="sng">
                <a:solidFill>
                  <a:srgbClr val="002060"/>
                </a:solidFill>
                <a:latin typeface="Roboto"/>
                <a:ea typeface="Roboto"/>
                <a:cs typeface="Roboto"/>
                <a:sym typeface="Roboto"/>
              </a:rPr>
              <a:t>RESIDUOS ORGÁNICOS:</a:t>
            </a:r>
            <a:endParaRPr b="1" sz="1500" u="sng">
              <a:solidFill>
                <a:srgbClr val="002060"/>
              </a:solidFill>
              <a:latin typeface="Roboto"/>
              <a:ea typeface="Roboto"/>
              <a:cs typeface="Roboto"/>
              <a:sym typeface="Roboto"/>
            </a:endParaRPr>
          </a:p>
          <a:p>
            <a:pPr indent="0" lvl="0" marL="0" marR="0" rtl="0" algn="l">
              <a:lnSpc>
                <a:spcPct val="150000"/>
              </a:lnSpc>
              <a:spcBef>
                <a:spcPts val="0"/>
              </a:spcBef>
              <a:spcAft>
                <a:spcPts val="0"/>
              </a:spcAft>
              <a:buNone/>
            </a:pPr>
            <a:r>
              <a:rPr lang="es-CL" sz="1500">
                <a:solidFill>
                  <a:srgbClr val="002060"/>
                </a:solidFill>
                <a:latin typeface="Roboto"/>
                <a:ea typeface="Roboto"/>
                <a:cs typeface="Roboto"/>
                <a:sym typeface="Roboto"/>
              </a:rPr>
              <a:t>6. Restos de Cocina</a:t>
            </a:r>
            <a:endParaRPr sz="1500">
              <a:solidFill>
                <a:srgbClr val="002060"/>
              </a:solidFill>
              <a:latin typeface="Roboto"/>
              <a:ea typeface="Roboto"/>
              <a:cs typeface="Roboto"/>
              <a:sym typeface="Roboto"/>
            </a:endParaRPr>
          </a:p>
          <a:p>
            <a:pPr indent="0" lvl="0" marL="0" marR="0" rtl="0" algn="l">
              <a:lnSpc>
                <a:spcPct val="150000"/>
              </a:lnSpc>
              <a:spcBef>
                <a:spcPts val="0"/>
              </a:spcBef>
              <a:spcAft>
                <a:spcPts val="0"/>
              </a:spcAft>
              <a:buNone/>
            </a:pPr>
            <a:r>
              <a:rPr lang="es-CL" sz="1500">
                <a:solidFill>
                  <a:srgbClr val="002060"/>
                </a:solidFill>
                <a:latin typeface="Roboto"/>
                <a:ea typeface="Roboto"/>
                <a:cs typeface="Roboto"/>
                <a:sym typeface="Roboto"/>
              </a:rPr>
              <a:t>7. Palitos de helados. sushi, mondadientes, cualquier residuo de madera, etc.</a:t>
            </a:r>
            <a:endParaRPr sz="1500">
              <a:solidFill>
                <a:srgbClr val="002060"/>
              </a:solidFill>
              <a:latin typeface="Roboto"/>
              <a:ea typeface="Roboto"/>
              <a:cs typeface="Roboto"/>
              <a:sym typeface="Roboto"/>
            </a:endParaRPr>
          </a:p>
        </p:txBody>
      </p:sp>
      <p:pic>
        <p:nvPicPr>
          <p:cNvPr id="174" name="Google Shape;174;p7"/>
          <p:cNvPicPr preferRelativeResize="0"/>
          <p:nvPr/>
        </p:nvPicPr>
        <p:blipFill>
          <a:blip r:embed="rId4">
            <a:alphaModFix/>
          </a:blip>
          <a:stretch>
            <a:fillRect/>
          </a:stretch>
        </p:blipFill>
        <p:spPr>
          <a:xfrm>
            <a:off x="-12" y="2619363"/>
            <a:ext cx="6372225" cy="4238625"/>
          </a:xfrm>
          <a:prstGeom prst="rect">
            <a:avLst/>
          </a:prstGeom>
          <a:noFill/>
          <a:ln>
            <a:noFill/>
          </a:ln>
        </p:spPr>
      </p:pic>
      <p:sp>
        <p:nvSpPr>
          <p:cNvPr id="175" name="Google Shape;175;p7"/>
          <p:cNvSpPr txBox="1"/>
          <p:nvPr/>
        </p:nvSpPr>
        <p:spPr>
          <a:xfrm>
            <a:off x="900125" y="1350000"/>
            <a:ext cx="5195700" cy="11673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s-CL" sz="1500">
                <a:solidFill>
                  <a:srgbClr val="002060"/>
                </a:solidFill>
                <a:latin typeface="Roboto"/>
                <a:ea typeface="Roboto"/>
                <a:cs typeface="Roboto"/>
                <a:sym typeface="Roboto"/>
              </a:rPr>
              <a:t>Te presentamos </a:t>
            </a:r>
            <a:r>
              <a:rPr b="1" lang="es-CL" sz="1500">
                <a:solidFill>
                  <a:srgbClr val="FF3E77"/>
                </a:solidFill>
                <a:latin typeface="Roboto"/>
                <a:ea typeface="Roboto"/>
                <a:cs typeface="Roboto"/>
                <a:sym typeface="Roboto"/>
              </a:rPr>
              <a:t>7</a:t>
            </a:r>
            <a:r>
              <a:rPr b="1" lang="es-CL" sz="1500">
                <a:solidFill>
                  <a:srgbClr val="FF3E77"/>
                </a:solidFill>
                <a:latin typeface="Roboto"/>
                <a:ea typeface="Roboto"/>
                <a:cs typeface="Roboto"/>
                <a:sym typeface="Roboto"/>
              </a:rPr>
              <a:t> tipos de residuos que son más comunes</a:t>
            </a:r>
            <a:r>
              <a:rPr lang="es-CL" sz="1500">
                <a:solidFill>
                  <a:srgbClr val="002060"/>
                </a:solidFill>
                <a:latin typeface="Roboto"/>
                <a:ea typeface="Roboto"/>
                <a:cs typeface="Roboto"/>
                <a:sym typeface="Roboto"/>
              </a:rPr>
              <a:t>, el primer paso es elegir UNO para poder realizar los próximos pasos del proyecto interdisciplinario.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82CE4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