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gGIKcOfze65rWoldjRtHB8noRb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2A65FD-8B60-4FF7-94E1-EBEAE3FE0D02}">
  <a:tblStyle styleId="{0F2A65FD-8B60-4FF7-94E1-EBEAE3FE0D0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5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  <a:tblStyle styleId="{E9E2BEB8-0CE9-4FFA-B469-750619E3CA0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a52e2e1e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9a52e2e1ec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a52e2e1ec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a52e2e1e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6b1c31ae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96b1c31ae6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96b1c31ae6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96b1c31ae6_3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93abbebc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93abbe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93abbebcf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93abbebc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mailto:paula.avendano.fuentes@hotmail.com" TargetMode="External"/><Relationship Id="rId10" Type="http://schemas.openxmlformats.org/officeDocument/2006/relationships/hyperlink" Target="mailto:Cdurret.vera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hyperlink" Target="mailto:i.leni@colegioarrupe.cl" TargetMode="External"/><Relationship Id="rId9" Type="http://schemas.openxmlformats.org/officeDocument/2006/relationships/hyperlink" Target="mailto:susanavaldesg@gmail.com" TargetMode="External"/><Relationship Id="rId5" Type="http://schemas.openxmlformats.org/officeDocument/2006/relationships/hyperlink" Target="mailto:Karensaldiasabarca@gmail.com" TargetMode="External"/><Relationship Id="rId6" Type="http://schemas.openxmlformats.org/officeDocument/2006/relationships/hyperlink" Target="mailto:Cmoyac20@gmail.com" TargetMode="External"/><Relationship Id="rId7" Type="http://schemas.openxmlformats.org/officeDocument/2006/relationships/hyperlink" Target="mailto:veronica.sazo@gmail.com" TargetMode="External"/><Relationship Id="rId8" Type="http://schemas.openxmlformats.org/officeDocument/2006/relationships/hyperlink" Target="mailto:marceinostroz@hotmail.com" TargetMode="External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hyperlink" Target="mailto:rocio.vcu@gmail.com" TargetMode="External"/><Relationship Id="rId10" Type="http://schemas.openxmlformats.org/officeDocument/2006/relationships/image" Target="../media/image5.jpg"/><Relationship Id="rId13" Type="http://schemas.openxmlformats.org/officeDocument/2006/relationships/hyperlink" Target="mailto:pia.cerda.pineiro@gmail.com" TargetMode="External"/><Relationship Id="rId12" Type="http://schemas.openxmlformats.org/officeDocument/2006/relationships/hyperlink" Target="mailto:Psp_sol@hot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rocio.vcu@gmail.com" TargetMode="External"/><Relationship Id="rId4" Type="http://schemas.openxmlformats.org/officeDocument/2006/relationships/hyperlink" Target="mailto:Psp_sol@hotmail.com" TargetMode="External"/><Relationship Id="rId9" Type="http://schemas.openxmlformats.org/officeDocument/2006/relationships/hyperlink" Target="mailto:pazb.alvarez@gmail.com" TargetMode="External"/><Relationship Id="rId15" Type="http://schemas.openxmlformats.org/officeDocument/2006/relationships/hyperlink" Target="mailto:carmennunezramos@gmail.com" TargetMode="External"/><Relationship Id="rId14" Type="http://schemas.openxmlformats.org/officeDocument/2006/relationships/hyperlink" Target="mailto:kutra2069@hotmail.com" TargetMode="External"/><Relationship Id="rId17" Type="http://schemas.openxmlformats.org/officeDocument/2006/relationships/hyperlink" Target="mailto:pazb.alvarez@gmail.com" TargetMode="External"/><Relationship Id="rId16" Type="http://schemas.openxmlformats.org/officeDocument/2006/relationships/hyperlink" Target="mailto:consuelo.ruiz@gmail.com" TargetMode="External"/><Relationship Id="rId5" Type="http://schemas.openxmlformats.org/officeDocument/2006/relationships/hyperlink" Target="mailto:pia.cerda.pineiro@gmail.com" TargetMode="External"/><Relationship Id="rId6" Type="http://schemas.openxmlformats.org/officeDocument/2006/relationships/hyperlink" Target="mailto:kutra2069@hotmail.com" TargetMode="External"/><Relationship Id="rId7" Type="http://schemas.openxmlformats.org/officeDocument/2006/relationships/hyperlink" Target="mailto:carmennunezramos@gmail.com" TargetMode="External"/><Relationship Id="rId8" Type="http://schemas.openxmlformats.org/officeDocument/2006/relationships/hyperlink" Target="mailto:consuelo.ruiz@gmail.com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9.png"/><Relationship Id="rId13" Type="http://schemas.openxmlformats.org/officeDocument/2006/relationships/image" Target="../media/image19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15" Type="http://schemas.openxmlformats.org/officeDocument/2006/relationships/image" Target="../media/image2.png"/><Relationship Id="rId14" Type="http://schemas.openxmlformats.org/officeDocument/2006/relationships/image" Target="../media/image14.png"/><Relationship Id="rId17" Type="http://schemas.openxmlformats.org/officeDocument/2006/relationships/image" Target="../media/image11.png"/><Relationship Id="rId16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9" Type="http://schemas.openxmlformats.org/officeDocument/2006/relationships/image" Target="../media/image32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jpg"/><Relationship Id="rId10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1.jpg"/><Relationship Id="rId9" Type="http://schemas.openxmlformats.org/officeDocument/2006/relationships/image" Target="../media/image29.jpg"/><Relationship Id="rId5" Type="http://schemas.openxmlformats.org/officeDocument/2006/relationships/image" Target="../media/image27.jpg"/><Relationship Id="rId6" Type="http://schemas.openxmlformats.org/officeDocument/2006/relationships/image" Target="../media/image20.jpg"/><Relationship Id="rId7" Type="http://schemas.openxmlformats.org/officeDocument/2006/relationships/image" Target="../media/image18.jpg"/><Relationship Id="rId8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394909" y="66040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000"/>
              <a:buFont typeface="Calibri"/>
              <a:buNone/>
            </a:pPr>
            <a:r>
              <a:rPr lang="es-CL">
                <a:solidFill>
                  <a:srgbClr val="0B5394"/>
                </a:solidFill>
              </a:rPr>
              <a:t>Trabajo kinder</a:t>
            </a:r>
            <a:br>
              <a:rPr lang="es-CL">
                <a:solidFill>
                  <a:srgbClr val="0B5394"/>
                </a:solidFill>
              </a:rPr>
            </a:br>
            <a:r>
              <a:rPr lang="es-CL">
                <a:solidFill>
                  <a:srgbClr val="0B5394"/>
                </a:solidFill>
              </a:rPr>
              <a:t>“Pueblos Originarios”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3171732"/>
            <a:ext cx="9144000" cy="765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s-CL">
                <a:solidFill>
                  <a:srgbClr val="F1C232"/>
                </a:solidFill>
              </a:rPr>
              <a:t>Semana del 28 de Septiembre al 09 de Octubre </a:t>
            </a:r>
            <a:endParaRPr b="1">
              <a:solidFill>
                <a:srgbClr val="F1C232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 rot="-5400000">
            <a:off x="9923925" y="3137852"/>
            <a:ext cx="343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Material no imprimible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 txBox="1"/>
          <p:nvPr>
            <p:ph type="title"/>
          </p:nvPr>
        </p:nvSpPr>
        <p:spPr>
          <a:xfrm>
            <a:off x="82150" y="335450"/>
            <a:ext cx="37338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s-CL">
                <a:solidFill>
                  <a:srgbClr val="2F5496"/>
                </a:solidFill>
              </a:rPr>
              <a:t>Actividad </a:t>
            </a:r>
            <a:endParaRPr>
              <a:solidFill>
                <a:srgbClr val="2F549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s-CL">
                <a:solidFill>
                  <a:srgbClr val="2F5496"/>
                </a:solidFill>
              </a:rPr>
              <a:t>Nº2: Rapa Nui </a:t>
            </a:r>
            <a:endParaRPr/>
          </a:p>
        </p:txBody>
      </p:sp>
      <p:sp>
        <p:nvSpPr>
          <p:cNvPr id="203" name="Google Shape;203;p8"/>
          <p:cNvSpPr txBox="1"/>
          <p:nvPr>
            <p:ph idx="1" type="body"/>
          </p:nvPr>
        </p:nvSpPr>
        <p:spPr>
          <a:xfrm>
            <a:off x="330025" y="1672875"/>
            <a:ext cx="5524800" cy="3152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b="1" lang="es-CL" sz="2200">
                <a:solidFill>
                  <a:srgbClr val="0B5394"/>
                </a:solidFill>
              </a:rPr>
              <a:t>Creencias:</a:t>
            </a:r>
            <a:r>
              <a:rPr lang="es-CL" sz="2200">
                <a:solidFill>
                  <a:srgbClr val="0B5394"/>
                </a:solidFill>
              </a:rPr>
              <a:t> Las más importantes son el culto a Tangana Manu (hombre pájaro) y la leyenda de Los 7 exploradores que cuenta la llegada del primer Ariki (rey) a la isla. </a:t>
            </a:r>
            <a:endParaRPr sz="22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0B5394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2200">
                <a:solidFill>
                  <a:srgbClr val="0B5394"/>
                </a:solidFill>
              </a:rPr>
              <a:t>Organización: </a:t>
            </a:r>
            <a:r>
              <a:rPr lang="es-CL" sz="2200">
                <a:solidFill>
                  <a:srgbClr val="0B5394"/>
                </a:solidFill>
              </a:rPr>
              <a:t>El ariki está la cabeza de una sociedad compuesta por la familia real, sabios, sacerdotes, guerreros, artesanos, pescadores y agricultores.</a:t>
            </a:r>
            <a:endParaRPr sz="22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t/>
            </a:r>
            <a:endParaRPr sz="2200">
              <a:solidFill>
                <a:srgbClr val="2F549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t/>
            </a:r>
            <a:endParaRPr sz="2200">
              <a:solidFill>
                <a:srgbClr val="2F549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t/>
            </a:r>
            <a:endParaRPr sz="2200">
              <a:solidFill>
                <a:srgbClr val="2F5496"/>
              </a:solidFill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9960425" y="6173375"/>
            <a:ext cx="186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rgbClr val="07376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b="1" lang="es-CL" sz="2400">
                <a:solidFill>
                  <a:srgbClr val="07376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Vídeo 4</a:t>
            </a:r>
            <a:endParaRPr b="1" sz="2400">
              <a:solidFill>
                <a:srgbClr val="073763"/>
              </a:solidFill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6253275" y="1672875"/>
            <a:ext cx="5524800" cy="2557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Ritos: Aringa ora o koro 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que es la fiesta que celebra el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ciclo anual de la vida. Está relacionada con la fertilidad y la productividad.</a:t>
            </a:r>
            <a:endParaRPr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 fiesta Tapati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cada grupo familiar debe realizar una serie de  competencias para sumar puntos a la candidatas a reina.</a:t>
            </a:r>
            <a:endParaRPr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3686200" y="64250"/>
            <a:ext cx="82452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Viven en una isla llamada del mismo nombre, los antepasados la denominaban “Te pito o te henua” que significa </a:t>
            </a:r>
            <a:r>
              <a:rPr b="1" lang="es-CL" sz="23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“Ombligo del Mundo. </a:t>
            </a:r>
            <a:endParaRPr b="1" sz="23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2" name="Google Shape;212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3F3F3"/>
              </a:solidFill>
            </a:endParaRPr>
          </a:p>
        </p:txBody>
      </p:sp>
      <p:pic>
        <p:nvPicPr>
          <p:cNvPr id="213" name="Google Shape;21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 txBox="1"/>
          <p:nvPr/>
        </p:nvSpPr>
        <p:spPr>
          <a:xfrm>
            <a:off x="231350" y="742125"/>
            <a:ext cx="5128500" cy="3918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Juegos: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llamado </a:t>
            </a: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“Kai Kai”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juego de hilos realizado con las manos (la persona arma distintos diseños y recita un verso en su idioma).</a:t>
            </a:r>
            <a:endParaRPr sz="1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Comida: 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llamado  </a:t>
            </a: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“Umu Rapa Nui”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en un hoyo en la tierra con leña y piedras calientes, cubiertas con hojas de plátano sobre las que se coloca carne, pollo, pescado y tubérculos (camote, taro y mandioca).</a:t>
            </a:r>
            <a:endParaRPr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5868450" y="742125"/>
            <a:ext cx="5868600" cy="3587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Arte</a:t>
            </a: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destacan</a:t>
            </a: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“Los Moais” 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que son 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inmensas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esculturas de piedra en honor a sus</a:t>
            </a: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ancestros, las </a:t>
            </a: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pintura y petroglifos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con la representación de diferentes animales. </a:t>
            </a:r>
            <a:endParaRPr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nstrumentos</a:t>
            </a: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musicales: 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el Kauaha y el Ukelele.</a:t>
            </a:r>
            <a:endParaRPr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Danza: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la más representativa es el </a:t>
            </a:r>
            <a:r>
              <a:rPr b="1"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“Sau Sau”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destaca el movimiento          ondulante de manos y caderas 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principalmente</a:t>
            </a:r>
            <a:r>
              <a:rPr lang="es-CL" sz="2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de las mujeres.</a:t>
            </a:r>
            <a:endParaRPr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8807975" y="5041075"/>
            <a:ext cx="31824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5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PALABRA RAPANUI</a:t>
            </a:r>
            <a:endParaRPr b="1" sz="25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Iorana / Hola o </a:t>
            </a:r>
            <a:r>
              <a:rPr b="1" lang="es-CL" sz="26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Adiós</a:t>
            </a:r>
            <a:r>
              <a:rPr b="1" lang="es-CL" sz="26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6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>
            <p:ph type="title"/>
          </p:nvPr>
        </p:nvSpPr>
        <p:spPr>
          <a:xfrm>
            <a:off x="127625" y="156000"/>
            <a:ext cx="3536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s-CL">
                <a:solidFill>
                  <a:srgbClr val="2F5496"/>
                </a:solidFill>
              </a:rPr>
              <a:t>Actividad Nº3:Huilliches </a:t>
            </a:r>
            <a:endParaRPr/>
          </a:p>
        </p:txBody>
      </p:sp>
      <p:sp>
        <p:nvSpPr>
          <p:cNvPr id="223" name="Google Shape;223;p10"/>
          <p:cNvSpPr txBox="1"/>
          <p:nvPr>
            <p:ph idx="1" type="body"/>
          </p:nvPr>
        </p:nvSpPr>
        <p:spPr>
          <a:xfrm>
            <a:off x="3800825" y="249450"/>
            <a:ext cx="79722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lang="es-CL" sz="2300">
                <a:solidFill>
                  <a:srgbClr val="0B5394"/>
                </a:solidFill>
              </a:rPr>
              <a:t>Hola niños y niñas, ahora viajaremos a la región de </a:t>
            </a:r>
            <a:r>
              <a:rPr b="1" lang="es-CL" sz="2300">
                <a:solidFill>
                  <a:srgbClr val="0B5394"/>
                </a:solidFill>
              </a:rPr>
              <a:t>“Los Ríos” y “Los Lagos”</a:t>
            </a:r>
            <a:r>
              <a:rPr lang="es-CL" sz="2300">
                <a:solidFill>
                  <a:srgbClr val="0B5394"/>
                </a:solidFill>
              </a:rPr>
              <a:t>, aquí es donde habitan los Huilliches, y el significado de este nombre es </a:t>
            </a:r>
            <a:r>
              <a:rPr b="1" lang="es-CL" sz="2300">
                <a:solidFill>
                  <a:srgbClr val="0B5394"/>
                </a:solidFill>
              </a:rPr>
              <a:t>“gente del sur”.</a:t>
            </a:r>
            <a:endParaRPr b="1" sz="2300">
              <a:solidFill>
                <a:srgbClr val="0B5394"/>
              </a:solidFill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9059474" y="5870300"/>
            <a:ext cx="206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rgbClr val="07376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b="1" lang="es-CL" sz="2400">
                <a:solidFill>
                  <a:srgbClr val="07376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Video 5</a:t>
            </a:r>
            <a:endParaRPr b="1" sz="2400">
              <a:solidFill>
                <a:srgbClr val="073763"/>
              </a:solidFill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264400" y="1652525"/>
            <a:ext cx="3817500" cy="3139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Organización: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familias que reconocen la autoridad de un </a:t>
            </a:r>
            <a:r>
              <a:rPr b="1" i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“Lonco”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Su estructura es </a:t>
            </a:r>
            <a:r>
              <a:rPr b="1" i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patrilineal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esto quiere decir que predomina la línea del padre. Se destacan por ser un </a:t>
            </a:r>
            <a:r>
              <a:rPr b="1" i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pueblo muy pacífico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Lengua: 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Chesungun.</a:t>
            </a:r>
            <a:endParaRPr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4577500" y="1652525"/>
            <a:ext cx="3668700" cy="2759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Ritos: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We tripantu, año nuevo Mapuche.</a:t>
            </a:r>
            <a:endParaRPr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Instrumentos musicales: 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Pifilka, Kultrún, Trutruka, y el Kull Kull.</a:t>
            </a:r>
            <a:endParaRPr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Artesanías: 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Telares de alpaca y tejuelas de alerce</a:t>
            </a:r>
            <a:endParaRPr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8741800" y="1629600"/>
            <a:ext cx="3172800" cy="3598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Comidas : 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papa, maíz, porotos, pero además cazaban pescados y recolectaban mariscos y algas.</a:t>
            </a:r>
            <a:endParaRPr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Juegos: 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“El Linao”, es uno de los </a:t>
            </a:r>
            <a:r>
              <a:rPr b="1" i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juegos de pelota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más antiguo y se realizaba con una bola de algas marinas.</a:t>
            </a:r>
            <a:endParaRPr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-392875" y="5056600"/>
            <a:ext cx="4577400" cy="15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PALABRA HUILLICHE</a:t>
            </a:r>
            <a:endParaRPr b="1" sz="260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QUILTRO/PERRO </a:t>
            </a:r>
            <a:endParaRPr b="1" sz="26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Perro chico y peludo</a:t>
            </a:r>
            <a:endParaRPr b="1" sz="2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"/>
          <p:cNvSpPr txBox="1"/>
          <p:nvPr>
            <p:ph type="title"/>
          </p:nvPr>
        </p:nvSpPr>
        <p:spPr>
          <a:xfrm>
            <a:off x="446175" y="197975"/>
            <a:ext cx="3321600" cy="9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s-CL">
                <a:solidFill>
                  <a:srgbClr val="2F5496"/>
                </a:solidFill>
              </a:rPr>
              <a:t>Actividad </a:t>
            </a:r>
            <a:endParaRPr>
              <a:solidFill>
                <a:srgbClr val="2F549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s-CL">
                <a:solidFill>
                  <a:srgbClr val="2F5496"/>
                </a:solidFill>
              </a:rPr>
              <a:t>Nº4: Selknam</a:t>
            </a:r>
            <a:endParaRPr/>
          </a:p>
        </p:txBody>
      </p:sp>
      <p:sp>
        <p:nvSpPr>
          <p:cNvPr id="235" name="Google Shape;235;p12"/>
          <p:cNvSpPr txBox="1"/>
          <p:nvPr>
            <p:ph idx="1" type="body"/>
          </p:nvPr>
        </p:nvSpPr>
        <p:spPr>
          <a:xfrm>
            <a:off x="247875" y="1569575"/>
            <a:ext cx="5122800" cy="3156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s-CL" sz="2400">
                <a:solidFill>
                  <a:srgbClr val="2F5496"/>
                </a:solidFill>
              </a:rPr>
              <a:t>Organización: </a:t>
            </a:r>
            <a:r>
              <a:rPr lang="es-CL" sz="2400">
                <a:solidFill>
                  <a:srgbClr val="2F5496"/>
                </a:solidFill>
              </a:rPr>
              <a:t>vivían</a:t>
            </a:r>
            <a:r>
              <a:rPr lang="es-CL" sz="2400">
                <a:solidFill>
                  <a:srgbClr val="2F5496"/>
                </a:solidFill>
              </a:rPr>
              <a:t> en clanes.L</a:t>
            </a:r>
            <a:r>
              <a:rPr lang="es-CL" sz="2400">
                <a:solidFill>
                  <a:srgbClr val="2F5496"/>
                </a:solidFill>
              </a:rPr>
              <a:t>os hombres cazaban, las mujeres cuidaban a los niños y  desarmaban, cargaban y armaban las kawi (casa)y recolectaban los frutos.</a:t>
            </a:r>
            <a:endParaRPr sz="2400">
              <a:solidFill>
                <a:srgbClr val="2F5496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2400">
                <a:solidFill>
                  <a:srgbClr val="2F5496"/>
                </a:solidFill>
              </a:rPr>
              <a:t>Comida: </a:t>
            </a:r>
            <a:r>
              <a:rPr lang="es-CL" sz="2400">
                <a:solidFill>
                  <a:srgbClr val="2F5496"/>
                </a:solidFill>
              </a:rPr>
              <a:t>guanacos, zorros, coruros, frutos como calafate y chaura.</a:t>
            </a:r>
            <a:endParaRPr sz="2400">
              <a:solidFill>
                <a:srgbClr val="2F549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 rot="-5400000">
            <a:off x="10680925" y="3431850"/>
            <a:ext cx="201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rgbClr val="07376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Ver vídeo 6</a:t>
            </a:r>
            <a:endParaRPr b="1" sz="2400">
              <a:solidFill>
                <a:srgbClr val="073763"/>
              </a:solidFill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6362050" y="1718275"/>
            <a:ext cx="5025000" cy="2677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lang="es-CL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úsica: </a:t>
            </a:r>
            <a:r>
              <a:rPr lang="es-CL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las mujeres cantaban como canarios  para cada ceremonia y los Chamanes  para sanar a los enfermos.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CL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Artesania:</a:t>
            </a:r>
            <a:r>
              <a:rPr lang="es-CL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fabricaban  cintillos,mantas, zapatos con las pieles de los animales que cazaban.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4450" y="4726175"/>
            <a:ext cx="3914889" cy="20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 txBox="1"/>
          <p:nvPr/>
        </p:nvSpPr>
        <p:spPr>
          <a:xfrm>
            <a:off x="4296575" y="231350"/>
            <a:ext cx="7090500" cy="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s-CL" sz="23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Hola niños y niñas, ahora viajaremos a </a:t>
            </a:r>
            <a:r>
              <a:rPr b="1" lang="es-CL" sz="23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Tierra</a:t>
            </a:r>
            <a:r>
              <a:rPr lang="es-CL" sz="23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CL" sz="23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del Fuego</a:t>
            </a:r>
            <a:r>
              <a:rPr lang="es-CL" sz="23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aquí es donde habitan los</a:t>
            </a:r>
            <a:r>
              <a:rPr b="1" lang="es-CL" sz="23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Selknam u Onas</a:t>
            </a:r>
            <a:r>
              <a:rPr lang="es-CL" sz="23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5" name="Google Shape;24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556475" y="365125"/>
            <a:ext cx="4384500" cy="3558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54250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Juego: </a:t>
            </a:r>
            <a:r>
              <a:rPr lang="es-CL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“El juego de la muerte”. El Kotai  dirigía el juego, cuando  los tocaba los participantes debían caer al suelo y quedarse quieto por mucho tiempo, soportando el frío y la nieve.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s-CL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os que participaban debían tener mucha fuerza y resistencia.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6824975" y="358250"/>
            <a:ext cx="4858500" cy="3558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Ritual:</a:t>
            </a:r>
            <a:r>
              <a:rPr b="1" baseline="30000" lang="es-CL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El Hair,  se pintaban la cara y cuerpos con líneas y puntos con colores rojos, blancos y negros.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En este ritual los niños se convertían en hombres, luchaban con espíritus que eran hombres disfrazados, era como una escuela, los ancianos le enseñaban  las costumbres de los Selknam.</a:t>
            </a:r>
            <a:endParaRPr sz="37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264400" y="4841925"/>
            <a:ext cx="3272100" cy="18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24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PALABRAS SELKNAM</a:t>
            </a:r>
            <a:endParaRPr b="1" sz="24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XOON/CHAMÁN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Persona que cura enfermos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baseline="30000"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8890600" y="4841925"/>
            <a:ext cx="29748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24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PALABRAS SELKNAM</a:t>
            </a:r>
            <a:endParaRPr b="1" sz="24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KAWI /CASA</a:t>
            </a:r>
            <a:endParaRPr b="1" baseline="30000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8500" y="2669850"/>
            <a:ext cx="25717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9a52e2e1ec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9a52e2e1ec_0_9"/>
          <p:cNvSpPr txBox="1"/>
          <p:nvPr>
            <p:ph type="title"/>
          </p:nvPr>
        </p:nvSpPr>
        <p:spPr>
          <a:xfrm>
            <a:off x="838200" y="100150"/>
            <a:ext cx="105156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s-CL" sz="6900">
                <a:solidFill>
                  <a:srgbClr val="0B5394"/>
                </a:solidFill>
              </a:rPr>
              <a:t>¡ Ahora te toca a ti !</a:t>
            </a:r>
            <a:endParaRPr sz="5100">
              <a:solidFill>
                <a:srgbClr val="0B5394"/>
              </a:solidFill>
            </a:endParaRPr>
          </a:p>
        </p:txBody>
      </p:sp>
      <p:sp>
        <p:nvSpPr>
          <p:cNvPr id="258" name="Google Shape;258;g9a52e2e1ec_0_9"/>
          <p:cNvSpPr/>
          <p:nvPr/>
        </p:nvSpPr>
        <p:spPr>
          <a:xfrm>
            <a:off x="9586800" y="5560252"/>
            <a:ext cx="185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rgbClr val="07376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Ver vídeo 7</a:t>
            </a:r>
            <a:endParaRPr b="1" sz="2000">
              <a:solidFill>
                <a:srgbClr val="073763"/>
              </a:solidFill>
            </a:endParaRPr>
          </a:p>
        </p:txBody>
      </p:sp>
      <p:sp>
        <p:nvSpPr>
          <p:cNvPr id="259" name="Google Shape;259;g9a52e2e1ec_0_9"/>
          <p:cNvSpPr txBox="1"/>
          <p:nvPr/>
        </p:nvSpPr>
        <p:spPr>
          <a:xfrm>
            <a:off x="560175" y="1113225"/>
            <a:ext cx="10973100" cy="12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Niños y niñas, ahora es </a:t>
            </a:r>
            <a:r>
              <a:rPr b="1" lang="es-CL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momento de que ustedes</a:t>
            </a:r>
            <a:r>
              <a:rPr lang="es-CL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nos cuenten qué aprendieron de los pueblos originarios de nuestro país, </a:t>
            </a:r>
            <a:r>
              <a:rPr b="1" lang="es-CL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envíanos un video</a:t>
            </a:r>
            <a:r>
              <a:rPr lang="es-CL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contestando las siguientes preguntas y representando el que escogieron: </a:t>
            </a:r>
            <a:endParaRPr sz="2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9a52e2e1ec_0_9"/>
          <p:cNvSpPr txBox="1"/>
          <p:nvPr/>
        </p:nvSpPr>
        <p:spPr>
          <a:xfrm>
            <a:off x="681000" y="2492900"/>
            <a:ext cx="10758600" cy="2427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500"/>
              <a:buFont typeface="Calibri"/>
              <a:buAutoNum type="arabicPeriod"/>
            </a:pPr>
            <a:r>
              <a:rPr lang="es-CL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¿Cuál era la artesanía del pueblo Aymara?</a:t>
            </a:r>
            <a:endParaRPr sz="2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500"/>
              <a:buFont typeface="Calibri"/>
              <a:buAutoNum type="arabicPeriod"/>
            </a:pPr>
            <a:r>
              <a:rPr lang="es-CL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¿Cuáles son los dos ritos de Rapa Nui?</a:t>
            </a:r>
            <a:endParaRPr sz="2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500"/>
              <a:buFont typeface="Calibri"/>
              <a:buAutoNum type="arabicPeriod"/>
            </a:pPr>
            <a:r>
              <a:rPr lang="es-CL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¿Qué comían los Huiliches? </a:t>
            </a:r>
            <a:endParaRPr sz="2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500"/>
              <a:buFont typeface="Calibri"/>
              <a:buAutoNum type="arabicPeriod"/>
            </a:pPr>
            <a:r>
              <a:rPr lang="es-CL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¿Cómo se llamaba el juego de los Selknam?</a:t>
            </a:r>
            <a:endParaRPr sz="2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600"/>
              <a:buFont typeface="Calibri"/>
              <a:buAutoNum type="arabicPeriod"/>
            </a:pPr>
            <a:r>
              <a:rPr lang="es-CL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Escoge </a:t>
            </a:r>
            <a:r>
              <a:rPr lang="es-CL" sz="2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lang="es-CL" sz="2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baile del pueblo que mas les guste</a:t>
            </a:r>
            <a:r>
              <a:rPr lang="es-CL" sz="2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y preséntalo junto a las respuestas en un video. </a:t>
            </a:r>
            <a:endParaRPr b="1" sz="24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a52e2e1ec_0_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9a52e2e1ec_0_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g9a52e2e1ec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649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9a52e2e1ec_0_18"/>
          <p:cNvSpPr txBox="1"/>
          <p:nvPr/>
        </p:nvSpPr>
        <p:spPr>
          <a:xfrm>
            <a:off x="3298425" y="0"/>
            <a:ext cx="4371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¿Qué Evaluaremos?</a:t>
            </a:r>
            <a:endParaRPr b="1" sz="3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9a52e2e1ec_0_18"/>
          <p:cNvSpPr txBox="1"/>
          <p:nvPr/>
        </p:nvSpPr>
        <p:spPr>
          <a:xfrm>
            <a:off x="1113225" y="797125"/>
            <a:ext cx="9001800" cy="36144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5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Pauta de Evaluación:</a:t>
            </a:r>
            <a:r>
              <a:rPr lang="es-CL" sz="25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Char char="●"/>
            </a:pPr>
            <a:r>
              <a:rPr lang="es-CL" sz="25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Presentas tu video.</a:t>
            </a:r>
            <a:endParaRPr sz="25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Char char="●"/>
            </a:pPr>
            <a:r>
              <a:rPr lang="es-CL" sz="25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Te expresas en forma clara y comprensible.</a:t>
            </a:r>
            <a:endParaRPr sz="25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Char char="●"/>
            </a:pPr>
            <a:r>
              <a:rPr lang="es-CL" sz="25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Respondes la pregunta del pueblo Aymara.</a:t>
            </a:r>
            <a:endParaRPr sz="25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Char char="●"/>
            </a:pPr>
            <a:r>
              <a:rPr lang="es-CL" sz="25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Respondes la pregunta del pueblo Rapa Nui.</a:t>
            </a:r>
            <a:endParaRPr sz="25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Char char="●"/>
            </a:pPr>
            <a:r>
              <a:rPr lang="es-CL" sz="25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Respondes la  pregunta del pueblo Huilliche.</a:t>
            </a:r>
            <a:endParaRPr sz="25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Char char="●"/>
            </a:pPr>
            <a:r>
              <a:rPr lang="es-CL" sz="25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Respondes la  pregunta del pueblo Selknam.</a:t>
            </a:r>
            <a:endParaRPr sz="25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Char char="●"/>
            </a:pPr>
            <a:r>
              <a:rPr lang="es-CL" sz="25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Presentas el baile </a:t>
            </a:r>
            <a:r>
              <a:rPr lang="es-CL" sz="25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típico</a:t>
            </a:r>
            <a:r>
              <a:rPr lang="es-CL" sz="25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que seleccionaste. </a:t>
            </a:r>
            <a:endParaRPr sz="25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75" name="Google Shape;2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7200"/>
              <a:buNone/>
            </a:pPr>
            <a:r>
              <a:rPr lang="es-CL" sz="7200">
                <a:solidFill>
                  <a:srgbClr val="2F5496"/>
                </a:solidFill>
              </a:rPr>
              <a:t>Juegos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200"/>
              <a:buNone/>
            </a:pPr>
            <a:r>
              <a:rPr lang="es-CL" sz="3200">
                <a:solidFill>
                  <a:srgbClr val="2F5496"/>
                </a:solidFill>
              </a:rPr>
              <a:t>(a movernos)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82" name="Google Shape;282;p18"/>
          <p:cNvSpPr txBox="1"/>
          <p:nvPr>
            <p:ph idx="1" type="body"/>
          </p:nvPr>
        </p:nvSpPr>
        <p:spPr>
          <a:xfrm>
            <a:off x="838200" y="1520325"/>
            <a:ext cx="44493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2F549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lang="es-CL">
                <a:solidFill>
                  <a:srgbClr val="2F5496"/>
                </a:solidFill>
              </a:rPr>
              <a:t>Corre corre la guaraca</a:t>
            </a:r>
            <a:br>
              <a:rPr lang="es-CL">
                <a:solidFill>
                  <a:srgbClr val="2F5496"/>
                </a:solidFill>
              </a:rPr>
            </a:br>
            <a:r>
              <a:rPr lang="es-CL">
                <a:solidFill>
                  <a:srgbClr val="2F5496"/>
                </a:solidFill>
              </a:rPr>
              <a:t>el que mira para atrás,</a:t>
            </a:r>
            <a:br>
              <a:rPr lang="es-CL">
                <a:solidFill>
                  <a:srgbClr val="2F5496"/>
                </a:solidFill>
              </a:rPr>
            </a:br>
            <a:r>
              <a:rPr lang="es-CL">
                <a:solidFill>
                  <a:srgbClr val="2F5496"/>
                </a:solidFill>
              </a:rPr>
              <a:t>e le pega en la pelá.</a:t>
            </a:r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6596275" y="793225"/>
            <a:ext cx="46740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4" name="Google Shape;284;p18"/>
          <p:cNvSpPr/>
          <p:nvPr/>
        </p:nvSpPr>
        <p:spPr>
          <a:xfrm>
            <a:off x="6420100" y="1446200"/>
            <a:ext cx="47427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s-CL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2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None/>
            </a:pPr>
            <a:r>
              <a:rPr lang="es-CL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Gallinita ciega,</a:t>
            </a:r>
            <a:br>
              <a:rPr lang="es-CL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¿Qué se te ha perdido?</a:t>
            </a:r>
            <a:br>
              <a:rPr lang="es-CL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Una aguja y un dedal.</a:t>
            </a:r>
            <a:br>
              <a:rPr lang="es-CL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Da tres vueltas y lo encontrarás.</a:t>
            </a:r>
            <a:endParaRPr/>
          </a:p>
        </p:txBody>
      </p:sp>
      <p:sp>
        <p:nvSpPr>
          <p:cNvPr id="285" name="Google Shape;285;p18"/>
          <p:cNvSpPr txBox="1"/>
          <p:nvPr/>
        </p:nvSpPr>
        <p:spPr>
          <a:xfrm>
            <a:off x="1096350" y="413125"/>
            <a:ext cx="3933000" cy="11073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None/>
            </a:pPr>
            <a:r>
              <a:rPr lang="es-CL" sz="3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Corre corre la guaraca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6725800" y="413125"/>
            <a:ext cx="4131300" cy="8595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3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La gallinita ciega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96b1c31ae6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92" name="Google Shape;292;g96b1c31ae6_1_5"/>
          <p:cNvSpPr txBox="1"/>
          <p:nvPr>
            <p:ph idx="1" type="body"/>
          </p:nvPr>
        </p:nvSpPr>
        <p:spPr>
          <a:xfrm>
            <a:off x="108675" y="3222400"/>
            <a:ext cx="30948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CL" sz="3600">
                <a:solidFill>
                  <a:srgbClr val="2F5496"/>
                </a:solidFill>
              </a:rPr>
              <a:t>J</a:t>
            </a:r>
            <a:r>
              <a:rPr lang="es-CL" sz="2200">
                <a:solidFill>
                  <a:srgbClr val="2F5496"/>
                </a:solidFill>
              </a:rPr>
              <a:t>ugemos en el bosque,</a:t>
            </a:r>
            <a:br>
              <a:rPr lang="es-CL" sz="2200">
                <a:solidFill>
                  <a:srgbClr val="2F5496"/>
                </a:solidFill>
              </a:rPr>
            </a:br>
            <a:r>
              <a:rPr lang="es-CL" sz="2200">
                <a:solidFill>
                  <a:srgbClr val="2F5496"/>
                </a:solidFill>
              </a:rPr>
              <a:t>mientras el lobo no está</a:t>
            </a:r>
            <a:br>
              <a:rPr lang="es-CL" sz="2200">
                <a:solidFill>
                  <a:srgbClr val="2F5496"/>
                </a:solidFill>
              </a:rPr>
            </a:br>
            <a:r>
              <a:rPr lang="es-CL" sz="2200">
                <a:solidFill>
                  <a:srgbClr val="2F5496"/>
                </a:solidFill>
              </a:rPr>
              <a:t>¿Lobo estás?</a:t>
            </a:r>
            <a:endParaRPr sz="2200">
              <a:solidFill>
                <a:srgbClr val="2F549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es-CL" sz="2200">
                <a:solidFill>
                  <a:srgbClr val="2F5496"/>
                </a:solidFill>
              </a:rPr>
            </a:br>
            <a:r>
              <a:rPr lang="es-CL" sz="2200">
                <a:solidFill>
                  <a:srgbClr val="2F5496"/>
                </a:solidFill>
              </a:rPr>
              <a:t>¡</a:t>
            </a:r>
            <a:r>
              <a:rPr b="1" i="1" lang="es-CL" sz="2200">
                <a:solidFill>
                  <a:srgbClr val="2F5496"/>
                </a:solidFill>
              </a:rPr>
              <a:t>Me estoy poniendo los pantalones!</a:t>
            </a:r>
            <a:endParaRPr b="1" i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3" name="Google Shape;293;g96b1c31ae6_1_5"/>
          <p:cNvSpPr/>
          <p:nvPr/>
        </p:nvSpPr>
        <p:spPr>
          <a:xfrm>
            <a:off x="6192175" y="1355025"/>
            <a:ext cx="3181500" cy="23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ugemos en el bosque</a:t>
            </a:r>
            <a:br>
              <a:rPr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Mientras el lobo no está</a:t>
            </a:r>
            <a:br>
              <a:rPr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¿Lobo estás?</a:t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b="1" i="1"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Me estoy poniendo los zapatos!</a:t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700"/>
          </a:p>
        </p:txBody>
      </p:sp>
      <p:sp>
        <p:nvSpPr>
          <p:cNvPr id="294" name="Google Shape;294;g96b1c31ae6_1_5"/>
          <p:cNvSpPr txBox="1"/>
          <p:nvPr/>
        </p:nvSpPr>
        <p:spPr>
          <a:xfrm>
            <a:off x="3203475" y="2181450"/>
            <a:ext cx="30948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ugemos en el bosque,</a:t>
            </a:r>
            <a:br>
              <a:rPr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mientras el lobo no está</a:t>
            </a:r>
            <a:br>
              <a:rPr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¿Lobo estás?</a:t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b="1" i="1" lang="es-CL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Me estoy poniendo la camisa!</a:t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Arial"/>
              <a:buNone/>
            </a:pPr>
            <a:br>
              <a:rPr lang="es-CL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4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96b1c31ae6_1_5"/>
          <p:cNvSpPr txBox="1"/>
          <p:nvPr/>
        </p:nvSpPr>
        <p:spPr>
          <a:xfrm>
            <a:off x="373100" y="363700"/>
            <a:ext cx="3784200" cy="12888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s-CL" sz="3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uguemos en el bosque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96b1c31ae6_1_5"/>
          <p:cNvSpPr txBox="1"/>
          <p:nvPr>
            <p:ph idx="1" type="body"/>
          </p:nvPr>
        </p:nvSpPr>
        <p:spPr>
          <a:xfrm>
            <a:off x="9043175" y="462850"/>
            <a:ext cx="2967000" cy="23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CL" sz="3600">
                <a:solidFill>
                  <a:srgbClr val="2F5496"/>
                </a:solidFill>
              </a:rPr>
              <a:t>J</a:t>
            </a:r>
            <a:r>
              <a:rPr lang="es-CL" sz="2200">
                <a:solidFill>
                  <a:srgbClr val="2F5496"/>
                </a:solidFill>
              </a:rPr>
              <a:t>ugemos en el bosque,</a:t>
            </a:r>
            <a:br>
              <a:rPr lang="es-CL" sz="2200">
                <a:solidFill>
                  <a:srgbClr val="2F5496"/>
                </a:solidFill>
              </a:rPr>
            </a:br>
            <a:r>
              <a:rPr lang="es-CL" sz="2200">
                <a:solidFill>
                  <a:srgbClr val="2F5496"/>
                </a:solidFill>
              </a:rPr>
              <a:t>mientras el lobo no está</a:t>
            </a:r>
            <a:br>
              <a:rPr lang="es-CL" sz="2200">
                <a:solidFill>
                  <a:srgbClr val="2F5496"/>
                </a:solidFill>
              </a:rPr>
            </a:br>
            <a:r>
              <a:rPr lang="es-CL" sz="2200">
                <a:solidFill>
                  <a:srgbClr val="2F5496"/>
                </a:solidFill>
              </a:rPr>
              <a:t>¿Lobo estás?</a:t>
            </a:r>
            <a:endParaRPr sz="2200">
              <a:solidFill>
                <a:srgbClr val="2F549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es-CL" sz="2200">
                <a:solidFill>
                  <a:srgbClr val="2F5496"/>
                </a:solidFill>
              </a:rPr>
            </a:br>
            <a:r>
              <a:rPr lang="es-CL" sz="2200">
                <a:solidFill>
                  <a:srgbClr val="2F5496"/>
                </a:solidFill>
              </a:rPr>
              <a:t>¡</a:t>
            </a:r>
            <a:r>
              <a:rPr b="1" i="1" lang="es-CL" sz="2200">
                <a:solidFill>
                  <a:srgbClr val="2F5496"/>
                </a:solidFill>
              </a:rPr>
              <a:t>Saliiiiiiiiiiiiii y me los voy a comer!</a:t>
            </a:r>
            <a:endParaRPr b="1" i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1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b="1" lang="es-CL">
                <a:solidFill>
                  <a:srgbClr val="0B5394"/>
                </a:solidFill>
              </a:rPr>
              <a:t>Estimadas familias 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838200" y="145456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lang="es-CL">
                <a:solidFill>
                  <a:srgbClr val="0B5394"/>
                </a:solidFill>
              </a:rPr>
              <a:t>Durante estas semanas queremos invitarlos a conocer y trabajar en la temática de nuestros pueblos originarios </a:t>
            </a:r>
            <a:r>
              <a:rPr lang="es-CL">
                <a:solidFill>
                  <a:srgbClr val="0B5394"/>
                </a:solidFill>
              </a:rPr>
              <a:t>específicamente</a:t>
            </a:r>
            <a:r>
              <a:rPr lang="es-CL">
                <a:solidFill>
                  <a:srgbClr val="0B5394"/>
                </a:solidFill>
              </a:rPr>
              <a:t> Rapa nui, Aymaras, Huilliches y Selknam.</a:t>
            </a:r>
            <a:endParaRPr>
              <a:solidFill>
                <a:srgbClr val="0B5394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lang="es-CL">
                <a:solidFill>
                  <a:srgbClr val="0B5394"/>
                </a:solidFill>
              </a:rPr>
              <a:t>Les presentaremos un video de cada pueblo originario  y su danza, luego de ver estos vídeos, los invitaremos a ver un quinto vídeo responder  las preguntas de éste y realizar la danza típica de él.</a:t>
            </a:r>
            <a:endParaRPr>
              <a:solidFill>
                <a:srgbClr val="0B5394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2F5496"/>
              </a:solidFill>
            </a:endParaRPr>
          </a:p>
        </p:txBody>
      </p:sp>
      <p:sp>
        <p:nvSpPr>
          <p:cNvPr id="95" name="Google Shape;95;p2"/>
          <p:cNvSpPr txBox="1"/>
          <p:nvPr/>
        </p:nvSpPr>
        <p:spPr>
          <a:xfrm rot="-5400000">
            <a:off x="10344150" y="2719450"/>
            <a:ext cx="276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rgbClr val="07376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Ver vídeo 1</a:t>
            </a:r>
            <a:endParaRPr b="1" sz="2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g96b1c31ae6_3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96b1c31ae6_3_17"/>
          <p:cNvSpPr txBox="1"/>
          <p:nvPr>
            <p:ph type="title"/>
          </p:nvPr>
        </p:nvSpPr>
        <p:spPr>
          <a:xfrm>
            <a:off x="3925050" y="215700"/>
            <a:ext cx="4341900" cy="921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s-CL">
                <a:solidFill>
                  <a:srgbClr val="2F5496"/>
                </a:solidFill>
              </a:rPr>
              <a:t>Corre el anillo</a:t>
            </a:r>
            <a:endParaRPr/>
          </a:p>
        </p:txBody>
      </p:sp>
      <p:sp>
        <p:nvSpPr>
          <p:cNvPr id="303" name="Google Shape;303;g96b1c31ae6_3_17"/>
          <p:cNvSpPr txBox="1"/>
          <p:nvPr>
            <p:ph idx="1" type="body"/>
          </p:nvPr>
        </p:nvSpPr>
        <p:spPr>
          <a:xfrm>
            <a:off x="3243450" y="1269200"/>
            <a:ext cx="5705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CL">
                <a:solidFill>
                  <a:srgbClr val="2F5496"/>
                </a:solidFill>
              </a:rPr>
              <a:t>Corre el anillo</a:t>
            </a:r>
            <a:br>
              <a:rPr lang="es-CL">
                <a:solidFill>
                  <a:srgbClr val="2F5496"/>
                </a:solidFill>
              </a:rPr>
            </a:br>
            <a:r>
              <a:rPr lang="es-CL">
                <a:solidFill>
                  <a:srgbClr val="2F5496"/>
                </a:solidFill>
              </a:rPr>
              <a:t>Por un portillo</a:t>
            </a:r>
            <a:br>
              <a:rPr lang="es-CL">
                <a:solidFill>
                  <a:srgbClr val="2F5496"/>
                </a:solidFill>
              </a:rPr>
            </a:br>
            <a:r>
              <a:rPr lang="es-CL">
                <a:solidFill>
                  <a:srgbClr val="2F5496"/>
                </a:solidFill>
              </a:rPr>
              <a:t>Pasó un chiquillo</a:t>
            </a:r>
            <a:br>
              <a:rPr lang="es-CL">
                <a:solidFill>
                  <a:srgbClr val="2F5496"/>
                </a:solidFill>
              </a:rPr>
            </a:br>
            <a:r>
              <a:rPr lang="es-CL">
                <a:solidFill>
                  <a:srgbClr val="2F5496"/>
                </a:solidFill>
              </a:rPr>
              <a:t>Comiendo huesillo</a:t>
            </a:r>
            <a:br>
              <a:rPr lang="es-CL">
                <a:solidFill>
                  <a:srgbClr val="2F5496"/>
                </a:solidFill>
              </a:rPr>
            </a:br>
            <a:r>
              <a:rPr lang="es-CL">
                <a:solidFill>
                  <a:srgbClr val="2F5496"/>
                </a:solidFill>
              </a:rPr>
              <a:t>A todos les dio menos a mí</a:t>
            </a:r>
            <a:br>
              <a:rPr lang="es-CL">
                <a:solidFill>
                  <a:srgbClr val="2F5496"/>
                </a:solidFill>
              </a:rPr>
            </a:br>
            <a:r>
              <a:rPr lang="es-CL">
                <a:solidFill>
                  <a:srgbClr val="2F5496"/>
                </a:solidFill>
              </a:rPr>
              <a:t>Eche prenda señorita, caballero</a:t>
            </a:r>
            <a:br>
              <a:rPr lang="es-CL">
                <a:solidFill>
                  <a:srgbClr val="2F5496"/>
                </a:solidFill>
              </a:rPr>
            </a:br>
            <a:r>
              <a:rPr lang="es-CL">
                <a:solidFill>
                  <a:srgbClr val="2F5496"/>
                </a:solidFill>
              </a:rPr>
              <a:t>¿Quién lo tiene de usted?</a:t>
            </a:r>
            <a:endParaRPr>
              <a:solidFill>
                <a:srgbClr val="2F549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t/>
            </a:r>
            <a:endParaRPr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9"/>
          <p:cNvSpPr txBox="1"/>
          <p:nvPr>
            <p:ph type="title"/>
          </p:nvPr>
        </p:nvSpPr>
        <p:spPr>
          <a:xfrm>
            <a:off x="838200" y="1"/>
            <a:ext cx="10515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lang="es-CL" sz="3600">
                <a:solidFill>
                  <a:srgbClr val="2F5496"/>
                </a:solidFill>
              </a:rPr>
              <a:t>Frente a cualquier </a:t>
            </a:r>
            <a:r>
              <a:rPr lang="es-CL" sz="3600">
                <a:solidFill>
                  <a:srgbClr val="2F5496"/>
                </a:solidFill>
              </a:rPr>
              <a:t>inquietud</a:t>
            </a:r>
            <a:r>
              <a:rPr lang="es-CL" sz="3600">
                <a:solidFill>
                  <a:srgbClr val="2F5496"/>
                </a:solidFill>
              </a:rPr>
              <a:t> no dudes contactarnos </a:t>
            </a:r>
            <a:endParaRPr/>
          </a:p>
        </p:txBody>
      </p:sp>
      <p:sp>
        <p:nvSpPr>
          <p:cNvPr id="310" name="Google Shape;310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CL"/>
              <a:t> </a:t>
            </a:r>
            <a:endParaRPr/>
          </a:p>
        </p:txBody>
      </p:sp>
      <p:graphicFrame>
        <p:nvGraphicFramePr>
          <p:cNvPr id="311" name="Google Shape;311;p19"/>
          <p:cNvGraphicFramePr/>
          <p:nvPr/>
        </p:nvGraphicFramePr>
        <p:xfrm>
          <a:off x="247972" y="6810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{0F2A65FD-8B60-4FF7-94E1-EBEAE3FE0D02}</a:tableStyleId>
              </a:tblPr>
              <a:tblGrid>
                <a:gridCol w="3869400"/>
                <a:gridCol w="3560525"/>
                <a:gridCol w="4178275"/>
              </a:tblGrid>
              <a:tr h="37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900" u="none" cap="none" strike="noStrike"/>
                        <a:t>Curso / especialidad</a:t>
                      </a:r>
                      <a:endParaRPr sz="1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900" u="none" cap="none" strike="noStrike"/>
                        <a:t>Nombre</a:t>
                      </a:r>
                      <a:endParaRPr sz="1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900" u="none" cap="none" strike="noStrike"/>
                        <a:t>Contacto</a:t>
                      </a:r>
                      <a:endParaRPr sz="1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65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Kinder A</a:t>
                      </a:r>
                      <a:endParaRPr sz="19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Lisette Riveros</a:t>
                      </a:r>
                      <a:endParaRPr sz="1900" u="none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Ivana Leni</a:t>
                      </a:r>
                      <a:endParaRPr sz="19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sng" cap="none" strike="noStrike">
                          <a:solidFill>
                            <a:srgbClr val="BF9000"/>
                          </a:solidFill>
                        </a:rPr>
                        <a:t>tia.lisette.riveros@gmail.com</a:t>
                      </a:r>
                      <a:endParaRPr sz="1900" u="sng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sng" cap="none" strike="noStrike">
                          <a:solidFill>
                            <a:srgbClr val="BF9000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i.leni@colegioarrupe.cl</a:t>
                      </a:r>
                      <a:endParaRPr sz="1900" u="sng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65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Kinder B</a:t>
                      </a:r>
                      <a:endParaRPr sz="19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Karen Saldías</a:t>
                      </a:r>
                      <a:endParaRPr sz="1900" u="none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Cynthia Moya</a:t>
                      </a:r>
                      <a:endParaRPr sz="19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sng" cap="none" strike="noStrike">
                          <a:solidFill>
                            <a:srgbClr val="BF9000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karensaldiasabarca@gmail.com</a:t>
                      </a:r>
                      <a:endParaRPr sz="1900" u="sng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sng" cap="none" strike="noStrike">
                          <a:solidFill>
                            <a:srgbClr val="BF9000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Cmoyac20@gmail.com</a:t>
                      </a:r>
                      <a:endParaRPr sz="1900" u="sng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93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Kinder C</a:t>
                      </a:r>
                      <a:endParaRPr sz="19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Verónica Sazo</a:t>
                      </a:r>
                      <a:endParaRPr sz="1900" u="none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Marcela Inostroza </a:t>
                      </a:r>
                      <a:endParaRPr sz="1700" u="none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sng" cap="none" strike="noStrike">
                          <a:solidFill>
                            <a:srgbClr val="BF9000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veronica.sazo@gmail.com</a:t>
                      </a:r>
                      <a:endParaRPr sz="1900" u="sng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sng" cap="none" strike="noStrike">
                          <a:solidFill>
                            <a:srgbClr val="BF9000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marceinostroz@hotmail.com</a:t>
                      </a:r>
                      <a:r>
                        <a:rPr lang="es-CL" sz="1900" u="sng" cap="none" strike="noStrike">
                          <a:solidFill>
                            <a:srgbClr val="BF9000"/>
                          </a:solidFill>
                        </a:rPr>
                        <a:t> </a:t>
                      </a:r>
                      <a:endParaRPr sz="1900" u="sng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Educación física </a:t>
                      </a:r>
                      <a:endParaRPr sz="19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Susana valdés</a:t>
                      </a:r>
                      <a:endParaRPr sz="19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sng" cap="none" strike="noStrike">
                          <a:solidFill>
                            <a:srgbClr val="BF9000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susanavaldesg@gmail.com</a:t>
                      </a:r>
                      <a:endParaRPr sz="1900" u="sng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Música</a:t>
                      </a:r>
                      <a:endParaRPr sz="19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Cristian Durret</a:t>
                      </a:r>
                      <a:endParaRPr sz="19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900" u="sng" cap="none" strike="noStrike">
                          <a:solidFill>
                            <a:srgbClr val="BF9000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Cdurret.vera@gmail.com</a:t>
                      </a:r>
                      <a:endParaRPr sz="1900" u="none" cap="none" strike="noStrike">
                        <a:solidFill>
                          <a:srgbClr val="BF9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Inglés</a:t>
                      </a:r>
                      <a:endParaRPr sz="19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rgbClr val="BF9000"/>
                          </a:solidFill>
                        </a:rPr>
                        <a:t>Paula Avendaño</a:t>
                      </a:r>
                      <a:endParaRPr sz="19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900" u="sng" cap="none" strike="noStrike">
                          <a:solidFill>
                            <a:srgbClr val="BF9000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paula.avendano.fuentes@hotmail.com</a:t>
                      </a:r>
                      <a:endParaRPr sz="1900" u="sng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317" name="Google Shape;317;p20"/>
          <p:cNvGraphicFramePr/>
          <p:nvPr/>
        </p:nvGraphicFramePr>
        <p:xfrm>
          <a:off x="838200" y="3651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{E9E2BEB8-0CE9-4FFA-B469-750619E3CA0F}</a:tableStyleId>
              </a:tblPr>
              <a:tblGrid>
                <a:gridCol w="3675350"/>
                <a:gridCol w="3633800"/>
                <a:gridCol w="3633800"/>
              </a:tblGrid>
              <a:tr h="40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2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Curso / especialidad</a:t>
                      </a:r>
                      <a:endParaRPr sz="22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2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</a:t>
                      </a:r>
                      <a:endParaRPr sz="22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2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Contacto</a:t>
                      </a:r>
                      <a:endParaRPr sz="22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96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PIE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Rocío Carrasco</a:t>
                      </a:r>
                      <a:endParaRPr sz="18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Solange Andrade</a:t>
                      </a:r>
                      <a:endParaRPr sz="18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Pía Javiera Cerda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rocio.vcu@gmail.com</a:t>
                      </a:r>
                      <a:endParaRPr sz="20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Psp_sol@hotmail.com</a:t>
                      </a:r>
                      <a:endParaRPr sz="20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pia.cerda.pineiro@gmail.com</a:t>
                      </a:r>
                      <a:endParaRPr sz="20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38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Académico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Karina Bustos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kutra2069@hotmail.com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673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Psicóloga/ convivencia escolar 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Carmen Núñez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600"/>
                        <a:buFont typeface="Calibri"/>
                        <a:buNone/>
                      </a:pPr>
                      <a:r>
                        <a:rPr lang="es-CL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carmennunezramos@gmail.com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673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Psicóloga/ convivencia escolar 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Consuelo Ruiz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600"/>
                        <a:buFont typeface="Calibri"/>
                        <a:buNone/>
                      </a:pPr>
                      <a:r>
                        <a:rPr lang="es-CL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consuelo.ruiz@gmail.com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96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Encargada área de familia y PIE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600"/>
                        <a:buFont typeface="Calibri"/>
                        <a:buNone/>
                      </a:pPr>
                      <a:r>
                        <a:rPr lang="es-CL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Paz Álvarez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pazb.alvarez@gmail.com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pic>
        <p:nvPicPr>
          <p:cNvPr id="318" name="Google Shape;318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9" name="Google Shape;319;p20"/>
          <p:cNvGraphicFramePr/>
          <p:nvPr/>
        </p:nvGraphicFramePr>
        <p:xfrm>
          <a:off x="284448" y="2974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{0F2A65FD-8B60-4FF7-94E1-EBEAE3FE0D02}</a:tableStyleId>
              </a:tblPr>
              <a:tblGrid>
                <a:gridCol w="3946300"/>
                <a:gridCol w="3838400"/>
                <a:gridCol w="3838400"/>
              </a:tblGrid>
              <a:tr h="40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200" u="none" cap="none" strike="noStrike"/>
                        <a:t>Curso / especialidad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200" u="none" cap="none" strike="noStrike"/>
                        <a:t>Nombre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200" u="none" cap="none" strike="noStrike"/>
                        <a:t>Contacto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96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BF9000"/>
                          </a:solidFill>
                        </a:rPr>
                        <a:t>PIE</a:t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BF9000"/>
                          </a:solidFill>
                        </a:rPr>
                        <a:t>Rocío Carrasco</a:t>
                      </a:r>
                      <a:endParaRPr sz="1800" u="none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BF9000"/>
                          </a:solidFill>
                        </a:rPr>
                        <a:t>Solange Andrade</a:t>
                      </a:r>
                      <a:endParaRPr sz="1800" u="none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BF9000"/>
                          </a:solidFill>
                        </a:rPr>
                        <a:t>Pía Javiera Cerda</a:t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sng" cap="none" strike="noStrike">
                          <a:solidFill>
                            <a:srgbClr val="BF9000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rocio.vcu@gmail.com</a:t>
                      </a:r>
                      <a:endParaRPr sz="2000" u="sng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sng" cap="none" strike="noStrike">
                          <a:solidFill>
                            <a:srgbClr val="BF9000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Psp_sol@hotmail.com</a:t>
                      </a:r>
                      <a:endParaRPr sz="2000" u="sng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sng" cap="none" strike="noStrike">
                          <a:solidFill>
                            <a:srgbClr val="BF9000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pia.cerda.pineiro@gmail.com</a:t>
                      </a:r>
                      <a:endParaRPr sz="2000" u="sng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8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BF9000"/>
                          </a:solidFill>
                        </a:rPr>
                        <a:t>A. Académico</a:t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BF9000"/>
                          </a:solidFill>
                        </a:rPr>
                        <a:t>Karina Bustos</a:t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sng" cap="none" strike="noStrike">
                          <a:solidFill>
                            <a:srgbClr val="BF9000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kutra2069@hotmail.com</a:t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67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BF9000"/>
                          </a:solidFill>
                        </a:rPr>
                        <a:t>Psicóloga/ convivencia escolar </a:t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BF9000"/>
                          </a:solidFill>
                        </a:rPr>
                        <a:t>Carmen Núñez</a:t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600"/>
                        <a:buFont typeface="Calibri"/>
                        <a:buNone/>
                      </a:pPr>
                      <a:r>
                        <a:rPr lang="es-CL" sz="2000" u="sng" cap="none" strike="noStrike">
                          <a:solidFill>
                            <a:srgbClr val="BF9000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carmennunezramos@gmail.com</a:t>
                      </a:r>
                      <a:endParaRPr sz="2000" u="none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67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BF9000"/>
                          </a:solidFill>
                        </a:rPr>
                        <a:t>Psicóloga/ convivencia escolar </a:t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BF9000"/>
                          </a:solidFill>
                        </a:rPr>
                        <a:t>Consuelo Ruiz</a:t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600"/>
                        <a:buFont typeface="Calibri"/>
                        <a:buNone/>
                      </a:pPr>
                      <a:r>
                        <a:rPr lang="es-CL" sz="2000" u="sng" cap="none" strike="noStrike">
                          <a:solidFill>
                            <a:srgbClr val="BF9000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consuelo.ruiz@gmail.com</a:t>
                      </a:r>
                      <a:endParaRPr sz="2000" u="none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cap="none" strike="noStrike">
                          <a:solidFill>
                            <a:srgbClr val="BF9000"/>
                          </a:solidFill>
                        </a:rPr>
                        <a:t>Encargada área de familia y PIE</a:t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600"/>
                        <a:buFont typeface="Calibri"/>
                        <a:buNone/>
                      </a:pPr>
                      <a:r>
                        <a:rPr lang="es-CL" sz="2000" u="none" cap="none" strike="noStrike">
                          <a:solidFill>
                            <a:srgbClr val="BF9000"/>
                          </a:solidFill>
                        </a:rPr>
                        <a:t>Paz Álvarez</a:t>
                      </a:r>
                      <a:endParaRPr sz="2000" u="none" cap="none" strike="noStrike">
                        <a:solidFill>
                          <a:srgbClr val="BF9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sng" cap="none" strike="noStrike">
                          <a:solidFill>
                            <a:srgbClr val="BF9000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pazb.alvarez@gmail.com</a:t>
                      </a:r>
                      <a:endParaRPr sz="2000" u="none" cap="none" strike="noStrik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25" name="Google Shape;3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1"/>
          <p:cNvSpPr txBox="1"/>
          <p:nvPr>
            <p:ph idx="1" type="body"/>
          </p:nvPr>
        </p:nvSpPr>
        <p:spPr>
          <a:xfrm>
            <a:off x="755750" y="2458950"/>
            <a:ext cx="105156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000"/>
              <a:buNone/>
            </a:pPr>
            <a:r>
              <a:rPr b="1" lang="es-CL" sz="6000">
                <a:solidFill>
                  <a:srgbClr val="2F5496"/>
                </a:solidFill>
              </a:rPr>
              <a:t>¡</a:t>
            </a:r>
            <a:r>
              <a:rPr b="1" lang="es-CL" sz="6000">
                <a:solidFill>
                  <a:srgbClr val="2F5496"/>
                </a:solidFill>
              </a:rPr>
              <a:t>Peukallal!</a:t>
            </a:r>
            <a:endParaRPr b="1" sz="6000">
              <a:solidFill>
                <a:srgbClr val="2F549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000"/>
              <a:buNone/>
            </a:pPr>
            <a:r>
              <a:rPr lang="es-CL" sz="3200">
                <a:solidFill>
                  <a:srgbClr val="2F5496"/>
                </a:solidFill>
              </a:rPr>
              <a:t>(</a:t>
            </a:r>
            <a:r>
              <a:rPr lang="es-CL" sz="3200">
                <a:solidFill>
                  <a:srgbClr val="2F5496"/>
                </a:solidFill>
              </a:rPr>
              <a:t>Adios en Mapudungun)</a:t>
            </a:r>
            <a:endParaRPr sz="3200">
              <a:solidFill>
                <a:srgbClr val="2F549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b="1" lang="es-CL" sz="4800">
                <a:solidFill>
                  <a:srgbClr val="0B5394"/>
                </a:solidFill>
              </a:rPr>
              <a:t>A movernos …</a:t>
            </a:r>
            <a:endParaRPr b="1" sz="4800">
              <a:solidFill>
                <a:srgbClr val="0B5394"/>
              </a:solidFill>
            </a:endParaRPr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561400" y="958475"/>
            <a:ext cx="10515600" cy="49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lang="es-CL">
                <a:solidFill>
                  <a:srgbClr val="2F5496"/>
                </a:solidFill>
              </a:rPr>
              <a:t>Recuerdo realizar nuestros cantos y juegos  donde tendremos un  regreso a nuestra infancia y las posturas de yoga trabajadas  en las semanas anteriores.</a:t>
            </a:r>
            <a:endParaRPr>
              <a:solidFill>
                <a:srgbClr val="2F549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lang="es-CL">
                <a:solidFill>
                  <a:srgbClr val="2F5496"/>
                </a:solidFill>
              </a:rPr>
              <a:t>Posturas de yoga</a:t>
            </a:r>
            <a:endParaRPr>
              <a:solidFill>
                <a:srgbClr val="2F5496"/>
              </a:solidFill>
            </a:endParaRPr>
          </a:p>
          <a:p>
            <a:pPr indent="-3683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Char char="-"/>
            </a:pPr>
            <a:r>
              <a:rPr lang="es-CL" sz="2200">
                <a:solidFill>
                  <a:srgbClr val="2F5496"/>
                </a:solidFill>
              </a:rPr>
              <a:t>Postura del indio</a:t>
            </a:r>
            <a:endParaRPr sz="3000"/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Char char="-"/>
            </a:pPr>
            <a:r>
              <a:rPr lang="es-CL" sz="2200">
                <a:solidFill>
                  <a:srgbClr val="2F5496"/>
                </a:solidFill>
              </a:rPr>
              <a:t>Postura del árbol</a:t>
            </a:r>
            <a:endParaRPr sz="3000"/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Char char="-"/>
            </a:pPr>
            <a:r>
              <a:rPr lang="es-CL" sz="2200">
                <a:solidFill>
                  <a:srgbClr val="2F5496"/>
                </a:solidFill>
              </a:rPr>
              <a:t>Postura de marioneta</a:t>
            </a:r>
            <a:endParaRPr sz="2200">
              <a:solidFill>
                <a:srgbClr val="2F5496"/>
              </a:solidFill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Char char="-"/>
            </a:pPr>
            <a:r>
              <a:rPr lang="es-CL" sz="2200">
                <a:solidFill>
                  <a:srgbClr val="2F5496"/>
                </a:solidFill>
              </a:rPr>
              <a:t>Postura del indio</a:t>
            </a:r>
            <a:endParaRPr sz="2200">
              <a:solidFill>
                <a:srgbClr val="2F549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s-CL" sz="2000">
                <a:solidFill>
                  <a:srgbClr val="0B5394"/>
                </a:solidFill>
              </a:rPr>
              <a:t>(Canciones y juegos se anexan al final de este documento)</a:t>
            </a:r>
            <a:endParaRPr b="1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073763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 rot="-5400000">
            <a:off x="10422825" y="2604126"/>
            <a:ext cx="226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rgbClr val="07376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Ver vídeo 2</a:t>
            </a:r>
            <a:endParaRPr b="1" sz="2400">
              <a:solidFill>
                <a:srgbClr val="073763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>
            <p:ph type="title"/>
          </p:nvPr>
        </p:nvSpPr>
        <p:spPr>
          <a:xfrm>
            <a:off x="1145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b="1" lang="es-CL">
                <a:solidFill>
                  <a:srgbClr val="2F5496"/>
                </a:solidFill>
              </a:rPr>
              <a:t>Nuestro Equipo </a:t>
            </a:r>
            <a:endParaRPr/>
          </a:p>
        </p:txBody>
      </p:sp>
      <p:pic>
        <p:nvPicPr>
          <p:cNvPr id="110" name="Google Shape;11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0725" y="662500"/>
            <a:ext cx="1799999" cy="179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75" y="112522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450" y="3250825"/>
            <a:ext cx="1782500" cy="1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8800" y="38157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33125" y="112522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48313" y="381563"/>
            <a:ext cx="1888886" cy="188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329625" y="112522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76350" y="504207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66350" y="2529000"/>
            <a:ext cx="1799999" cy="179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402175" y="324207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96688" y="3242075"/>
            <a:ext cx="1800001" cy="18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309438" y="2711775"/>
            <a:ext cx="1782500" cy="1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1318687">
            <a:off x="9778339" y="5022708"/>
            <a:ext cx="1678397" cy="167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339825" y="3034100"/>
            <a:ext cx="1888875" cy="18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93abbebcf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993abbebcf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g993abbebc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993abbebcf_0_0"/>
          <p:cNvPicPr preferRelativeResize="0"/>
          <p:nvPr/>
        </p:nvPicPr>
        <p:blipFill rotWithShape="1">
          <a:blip r:embed="rId4">
            <a:alphaModFix/>
          </a:blip>
          <a:srcRect b="14809" l="27293" r="15784" t="25281"/>
          <a:stretch/>
        </p:blipFill>
        <p:spPr>
          <a:xfrm>
            <a:off x="494775" y="751638"/>
            <a:ext cx="1634375" cy="2240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993abbebcf_0_0"/>
          <p:cNvSpPr txBox="1"/>
          <p:nvPr/>
        </p:nvSpPr>
        <p:spPr>
          <a:xfrm>
            <a:off x="494775" y="2933625"/>
            <a:ext cx="14979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Matilde Romero</a:t>
            </a:r>
            <a:endParaRPr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993abbebcf_0_0"/>
          <p:cNvPicPr preferRelativeResize="0"/>
          <p:nvPr/>
        </p:nvPicPr>
        <p:blipFill rotWithShape="1">
          <a:blip r:embed="rId5">
            <a:alphaModFix/>
          </a:blip>
          <a:srcRect b="7278" l="0" r="0" t="9248"/>
          <a:stretch/>
        </p:blipFill>
        <p:spPr>
          <a:xfrm>
            <a:off x="7655250" y="822313"/>
            <a:ext cx="1719725" cy="218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993abbebcf_0_0"/>
          <p:cNvPicPr preferRelativeResize="0"/>
          <p:nvPr/>
        </p:nvPicPr>
        <p:blipFill rotWithShape="1">
          <a:blip r:embed="rId6">
            <a:alphaModFix/>
          </a:blip>
          <a:srcRect b="9664" l="0" r="0" t="19794"/>
          <a:stretch/>
        </p:blipFill>
        <p:spPr>
          <a:xfrm>
            <a:off x="5147550" y="822325"/>
            <a:ext cx="1634375" cy="218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993abbebcf_0_0"/>
          <p:cNvPicPr preferRelativeResize="0"/>
          <p:nvPr/>
        </p:nvPicPr>
        <p:blipFill rotWithShape="1">
          <a:blip r:embed="rId7">
            <a:alphaModFix/>
          </a:blip>
          <a:srcRect b="28010" l="9193" r="10652" t="0"/>
          <a:stretch/>
        </p:blipFill>
        <p:spPr>
          <a:xfrm>
            <a:off x="2639850" y="793637"/>
            <a:ext cx="1634375" cy="224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993abbebcf_0_0"/>
          <p:cNvPicPr preferRelativeResize="0"/>
          <p:nvPr/>
        </p:nvPicPr>
        <p:blipFill rotWithShape="1">
          <a:blip r:embed="rId8">
            <a:alphaModFix/>
          </a:blip>
          <a:srcRect b="19786" l="0" r="0" t="23190"/>
          <a:stretch/>
        </p:blipFill>
        <p:spPr>
          <a:xfrm>
            <a:off x="9977650" y="809828"/>
            <a:ext cx="1719724" cy="212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993abbebcf_0_0"/>
          <p:cNvPicPr preferRelativeResize="0"/>
          <p:nvPr/>
        </p:nvPicPr>
        <p:blipFill rotWithShape="1">
          <a:blip r:embed="rId9">
            <a:alphaModFix/>
          </a:blip>
          <a:srcRect b="8144" l="0" r="0" t="15671"/>
          <a:stretch/>
        </p:blipFill>
        <p:spPr>
          <a:xfrm>
            <a:off x="9275073" y="3600265"/>
            <a:ext cx="1497901" cy="227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993abbebcf_0_0"/>
          <p:cNvPicPr preferRelativeResize="0"/>
          <p:nvPr/>
        </p:nvPicPr>
        <p:blipFill rotWithShape="1">
          <a:blip r:embed="rId10">
            <a:alphaModFix/>
          </a:blip>
          <a:srcRect b="0" l="22423" r="5405" t="0"/>
          <a:stretch/>
        </p:blipFill>
        <p:spPr>
          <a:xfrm>
            <a:off x="688125" y="3756125"/>
            <a:ext cx="1634376" cy="22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993abbebcf_0_0"/>
          <p:cNvSpPr txBox="1"/>
          <p:nvPr/>
        </p:nvSpPr>
        <p:spPr>
          <a:xfrm>
            <a:off x="2554625" y="2933625"/>
            <a:ext cx="17196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Eloy Manríquez</a:t>
            </a:r>
            <a:endParaRPr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993abbebcf_0_0"/>
          <p:cNvSpPr txBox="1"/>
          <p:nvPr/>
        </p:nvSpPr>
        <p:spPr>
          <a:xfrm>
            <a:off x="7821063" y="2933625"/>
            <a:ext cx="13881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Shamalia Banna</a:t>
            </a:r>
            <a:endParaRPr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993abbebcf_0_0"/>
          <p:cNvSpPr txBox="1"/>
          <p:nvPr/>
        </p:nvSpPr>
        <p:spPr>
          <a:xfrm>
            <a:off x="5270688" y="2933625"/>
            <a:ext cx="13881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Isidora Pino</a:t>
            </a:r>
            <a:endParaRPr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993abbebcf_0_0"/>
          <p:cNvSpPr txBox="1"/>
          <p:nvPr/>
        </p:nvSpPr>
        <p:spPr>
          <a:xfrm>
            <a:off x="10060963" y="2888775"/>
            <a:ext cx="15531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Emilia Valenzuela </a:t>
            </a:r>
            <a:endParaRPr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993abbebcf_0_0"/>
          <p:cNvSpPr txBox="1"/>
          <p:nvPr/>
        </p:nvSpPr>
        <p:spPr>
          <a:xfrm>
            <a:off x="688113" y="5876650"/>
            <a:ext cx="16344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Arantza Contreras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993abbebcf_0_0"/>
          <p:cNvSpPr txBox="1"/>
          <p:nvPr/>
        </p:nvSpPr>
        <p:spPr>
          <a:xfrm>
            <a:off x="9206825" y="5813500"/>
            <a:ext cx="16344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Kevin Yupanqui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993abbebcf_0_0"/>
          <p:cNvSpPr txBox="1"/>
          <p:nvPr/>
        </p:nvSpPr>
        <p:spPr>
          <a:xfrm>
            <a:off x="2480100" y="0"/>
            <a:ext cx="69693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4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¡Felicitaciones!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93abbebcf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993abbebcf_0_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g993abbebcf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993abbebcf_0_19"/>
          <p:cNvPicPr preferRelativeResize="0"/>
          <p:nvPr/>
        </p:nvPicPr>
        <p:blipFill rotWithShape="1">
          <a:blip r:embed="rId4">
            <a:alphaModFix/>
          </a:blip>
          <a:srcRect b="0" l="22611" r="11464" t="0"/>
          <a:stretch/>
        </p:blipFill>
        <p:spPr>
          <a:xfrm>
            <a:off x="219900" y="4124650"/>
            <a:ext cx="2405101" cy="20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993abbebcf_0_19"/>
          <p:cNvPicPr preferRelativeResize="0"/>
          <p:nvPr/>
        </p:nvPicPr>
        <p:blipFill rotWithShape="1">
          <a:blip r:embed="rId5">
            <a:alphaModFix/>
          </a:blip>
          <a:srcRect b="18132" l="0" r="0" t="21546"/>
          <a:stretch/>
        </p:blipFill>
        <p:spPr>
          <a:xfrm>
            <a:off x="10420150" y="386162"/>
            <a:ext cx="1623275" cy="212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993abbebcf_0_19"/>
          <p:cNvPicPr preferRelativeResize="0"/>
          <p:nvPr/>
        </p:nvPicPr>
        <p:blipFill rotWithShape="1">
          <a:blip r:embed="rId6">
            <a:alphaModFix/>
          </a:blip>
          <a:srcRect b="0" l="36495" r="37108" t="0"/>
          <a:stretch/>
        </p:blipFill>
        <p:spPr>
          <a:xfrm>
            <a:off x="2120225" y="323000"/>
            <a:ext cx="1499699" cy="22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993abbebcf_0_19"/>
          <p:cNvPicPr preferRelativeResize="0"/>
          <p:nvPr/>
        </p:nvPicPr>
        <p:blipFill rotWithShape="1">
          <a:blip r:embed="rId7">
            <a:alphaModFix/>
          </a:blip>
          <a:srcRect b="0" l="0" r="0" t="15462"/>
          <a:stretch/>
        </p:blipFill>
        <p:spPr>
          <a:xfrm>
            <a:off x="3160975" y="2570025"/>
            <a:ext cx="2308925" cy="195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993abbebcf_0_19"/>
          <p:cNvPicPr preferRelativeResize="0"/>
          <p:nvPr/>
        </p:nvPicPr>
        <p:blipFill rotWithShape="1">
          <a:blip r:embed="rId8">
            <a:alphaModFix/>
          </a:blip>
          <a:srcRect b="0" l="0" r="16798" t="0"/>
          <a:stretch/>
        </p:blipFill>
        <p:spPr>
          <a:xfrm>
            <a:off x="9386800" y="3959725"/>
            <a:ext cx="2173149" cy="20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993abbebcf_0_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73350" y="386150"/>
            <a:ext cx="1623275" cy="21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993abbebcf_0_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473" y="323000"/>
            <a:ext cx="1623275" cy="224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993abbebcf_0_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89375" y="2355700"/>
            <a:ext cx="1679176" cy="195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993abbebcf_0_19"/>
          <p:cNvSpPr txBox="1"/>
          <p:nvPr/>
        </p:nvSpPr>
        <p:spPr>
          <a:xfrm>
            <a:off x="8445438" y="0"/>
            <a:ext cx="16791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Sebastián Mulato</a:t>
            </a:r>
            <a:endParaRPr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993abbebcf_0_19"/>
          <p:cNvSpPr txBox="1"/>
          <p:nvPr/>
        </p:nvSpPr>
        <p:spPr>
          <a:xfrm>
            <a:off x="141250" y="0"/>
            <a:ext cx="16233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Martina Cárdenas</a:t>
            </a:r>
            <a:r>
              <a:rPr b="1" lang="es-CL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993abbebcf_0_19"/>
          <p:cNvSpPr txBox="1"/>
          <p:nvPr/>
        </p:nvSpPr>
        <p:spPr>
          <a:xfrm>
            <a:off x="610800" y="6094350"/>
            <a:ext cx="16233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Hugo Concha</a:t>
            </a:r>
            <a:r>
              <a:rPr b="1" lang="es-CL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993abbebcf_0_19"/>
          <p:cNvSpPr txBox="1"/>
          <p:nvPr/>
        </p:nvSpPr>
        <p:spPr>
          <a:xfrm>
            <a:off x="6442913" y="4211400"/>
            <a:ext cx="1772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Ayinko Calluqueo</a:t>
            </a:r>
            <a:r>
              <a:rPr lang="es-CL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993abbebcf_0_19"/>
          <p:cNvSpPr txBox="1"/>
          <p:nvPr/>
        </p:nvSpPr>
        <p:spPr>
          <a:xfrm>
            <a:off x="2120225" y="-17175"/>
            <a:ext cx="1499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Samira Daza</a:t>
            </a:r>
            <a:endParaRPr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993abbebcf_0_19"/>
          <p:cNvSpPr txBox="1"/>
          <p:nvPr/>
        </p:nvSpPr>
        <p:spPr>
          <a:xfrm>
            <a:off x="10365000" y="3525"/>
            <a:ext cx="19242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s-CL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ntonella Velasquez</a:t>
            </a:r>
            <a:endParaRPr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993abbebcf_0_19"/>
          <p:cNvSpPr txBox="1"/>
          <p:nvPr/>
        </p:nvSpPr>
        <p:spPr>
          <a:xfrm>
            <a:off x="3503788" y="4411825"/>
            <a:ext cx="1623300" cy="1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Nephetalia Banna</a:t>
            </a:r>
            <a:endParaRPr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993abbebcf_0_19"/>
          <p:cNvSpPr txBox="1"/>
          <p:nvPr/>
        </p:nvSpPr>
        <p:spPr>
          <a:xfrm>
            <a:off x="9640650" y="5929325"/>
            <a:ext cx="1499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Natanael Riveros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993abbebcf_0_19"/>
          <p:cNvSpPr txBox="1"/>
          <p:nvPr/>
        </p:nvSpPr>
        <p:spPr>
          <a:xfrm>
            <a:off x="2480100" y="0"/>
            <a:ext cx="69693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4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¡Felicitaciones!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8000"/>
              <a:buNone/>
            </a:pPr>
            <a:r>
              <a:rPr lang="es-CL" sz="8000">
                <a:solidFill>
                  <a:srgbClr val="2F5496"/>
                </a:solidFill>
              </a:rPr>
              <a:t>Actividades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 txBox="1"/>
          <p:nvPr>
            <p:ph type="title"/>
          </p:nvPr>
        </p:nvSpPr>
        <p:spPr>
          <a:xfrm>
            <a:off x="259825" y="131900"/>
            <a:ext cx="3458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s-CL">
                <a:solidFill>
                  <a:srgbClr val="2F5496"/>
                </a:solidFill>
              </a:rPr>
              <a:t>Actividad </a:t>
            </a:r>
            <a:endParaRPr>
              <a:solidFill>
                <a:srgbClr val="2F549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s-CL">
                <a:solidFill>
                  <a:srgbClr val="2F5496"/>
                </a:solidFill>
              </a:rPr>
              <a:t>Nº1: Aymaras</a:t>
            </a:r>
            <a:endParaRPr/>
          </a:p>
        </p:txBody>
      </p:sp>
      <p:sp>
        <p:nvSpPr>
          <p:cNvPr id="183" name="Google Shape;183;p6"/>
          <p:cNvSpPr txBox="1"/>
          <p:nvPr/>
        </p:nvSpPr>
        <p:spPr>
          <a:xfrm>
            <a:off x="9658825" y="6070100"/>
            <a:ext cx="23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rgbClr val="07376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Ver vídeo 3</a:t>
            </a:r>
            <a:endParaRPr b="1" sz="2400">
              <a:solidFill>
                <a:srgbClr val="073763"/>
              </a:solidFill>
            </a:endParaRPr>
          </a:p>
        </p:txBody>
      </p:sp>
      <p:sp>
        <p:nvSpPr>
          <p:cNvPr id="184" name="Google Shape;184;p6"/>
          <p:cNvSpPr txBox="1"/>
          <p:nvPr>
            <p:ph idx="1" type="body"/>
          </p:nvPr>
        </p:nvSpPr>
        <p:spPr>
          <a:xfrm>
            <a:off x="491175" y="1672425"/>
            <a:ext cx="4813500" cy="3037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s-CL" sz="2100">
                <a:solidFill>
                  <a:srgbClr val="0B5394"/>
                </a:solidFill>
              </a:rPr>
              <a:t>Organización:</a:t>
            </a:r>
            <a:r>
              <a:rPr lang="es-CL" sz="2100">
                <a:solidFill>
                  <a:srgbClr val="0B5394"/>
                </a:solidFill>
              </a:rPr>
              <a:t> en </a:t>
            </a:r>
            <a:r>
              <a:rPr b="1" lang="es-CL" sz="2100">
                <a:solidFill>
                  <a:srgbClr val="0B5394"/>
                </a:solidFill>
              </a:rPr>
              <a:t>Ayllu,</a:t>
            </a:r>
            <a:r>
              <a:rPr lang="es-CL" sz="2100">
                <a:solidFill>
                  <a:srgbClr val="0B5394"/>
                </a:solidFill>
              </a:rPr>
              <a:t> clanes familiares, donde realizan rituales y transmiten saberes de naturaleza y entorno.</a:t>
            </a:r>
            <a:endParaRPr sz="2100">
              <a:solidFill>
                <a:srgbClr val="0B5394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s-CL" sz="2100">
                <a:solidFill>
                  <a:srgbClr val="0B5394"/>
                </a:solidFill>
              </a:rPr>
              <a:t>Rito:</a:t>
            </a:r>
            <a:r>
              <a:rPr lang="es-CL" sz="2100">
                <a:solidFill>
                  <a:srgbClr val="2F5496"/>
                </a:solidFill>
              </a:rPr>
              <a:t>“</a:t>
            </a:r>
            <a:r>
              <a:rPr b="1" lang="es-CL" sz="2100">
                <a:solidFill>
                  <a:srgbClr val="2F5496"/>
                </a:solidFill>
              </a:rPr>
              <a:t>Machaq Mara</a:t>
            </a:r>
            <a:r>
              <a:rPr lang="es-CL" sz="2100">
                <a:solidFill>
                  <a:srgbClr val="2F5496"/>
                </a:solidFill>
              </a:rPr>
              <a:t>” año nuevo de los Aymaras.Suben hasta lo más alto del cerro y esperan el primer rayo de sol, signo para la protección y para dar los alimentos que permiten vivir. </a:t>
            </a:r>
            <a:endParaRPr sz="2100">
              <a:solidFill>
                <a:srgbClr val="2F5496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100">
              <a:solidFill>
                <a:srgbClr val="2F5496"/>
              </a:solidFill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3718225" y="131900"/>
            <a:ext cx="81138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En el norte de nuestro país, en la precordillera y en el altiplano, habita el pueblo Aymara.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7018525" y="1338175"/>
            <a:ext cx="4813500" cy="3037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nstrumento típico :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Siku 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zampoña,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el cual es utilizado en fiestas religiosas.</a:t>
            </a:r>
            <a:endParaRPr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Artesanía: 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textiles ponchos, chales,fajas, bolsos y aguayos, mujeres  sacan la lana, la tiñen y la tejen en telares. Los diseños son historias que plasman  y que tienen relación con cada clan familiar.     </a:t>
            </a:r>
            <a:r>
              <a:rPr lang="es-CL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2" name="Google Shape;192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/>
          <p:nvPr>
            <p:ph idx="1" type="body"/>
          </p:nvPr>
        </p:nvSpPr>
        <p:spPr>
          <a:xfrm flipH="1">
            <a:off x="6392700" y="647850"/>
            <a:ext cx="4961100" cy="1177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b="1" lang="es-CL" sz="2100">
                <a:solidFill>
                  <a:srgbClr val="0B5394"/>
                </a:solidFill>
              </a:rPr>
              <a:t>Baile: </a:t>
            </a:r>
            <a:r>
              <a:rPr lang="es-CL" sz="2100">
                <a:solidFill>
                  <a:srgbClr val="0B5394"/>
                </a:solidFill>
              </a:rPr>
              <a:t>Sikuris,Chaqallus y Lawa, se realizan principalmente en fiestas religiosas. </a:t>
            </a:r>
            <a:endParaRPr sz="2100">
              <a:solidFill>
                <a:srgbClr val="0B5394"/>
              </a:solidFill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408250" y="647850"/>
            <a:ext cx="5028600" cy="3741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Comidas: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papa, maíz son la base de la comida. Quinoa, harina de maíz, charqui y  carne de  llamo. </a:t>
            </a:r>
            <a:endParaRPr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La preparación de las comidas está a cargo de la   mujeres y de las abuelas.  </a:t>
            </a:r>
            <a:endParaRPr b="1"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Los juegos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:juegan con objetos  como ondas pequeñas. Realizan el juego de la pelota “</a:t>
            </a:r>
            <a:r>
              <a:rPr b="1"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Hay tay”,</a:t>
            </a:r>
            <a:r>
              <a:rPr lang="es-CL" sz="21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hecha de géneros viejos rellenada y cosida a mano. El juego consiste en rodar la pelota entre las pajas sin chocarlas.</a:t>
            </a:r>
            <a:r>
              <a:rPr lang="es-CL" sz="2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8935600" y="4732350"/>
            <a:ext cx="311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PALABRA AYMARA</a:t>
            </a:r>
            <a:endParaRPr b="1" sz="240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KAMISARAKI/ HOLA</a:t>
            </a:r>
            <a:endParaRPr b="1" sz="24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Saluda a tu familia diciendo Kamisaraki</a:t>
            </a:r>
            <a:endParaRPr b="1" sz="2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2020-09-02T02:29:12Z</dcterms:created>
  <dc:creator>Microsoft Office User</dc:creator>
</cp:coreProperties>
</file>